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9" r:id="rId3"/>
    <p:sldId id="258" r:id="rId4"/>
    <p:sldId id="280" r:id="rId5"/>
    <p:sldId id="281" r:id="rId6"/>
    <p:sldId id="278" r:id="rId7"/>
    <p:sldId id="286" r:id="rId8"/>
    <p:sldId id="287" r:id="rId9"/>
    <p:sldId id="288" r:id="rId10"/>
    <p:sldId id="289" r:id="rId11"/>
    <p:sldId id="290" r:id="rId12"/>
    <p:sldId id="282" r:id="rId13"/>
    <p:sldId id="283" r:id="rId14"/>
    <p:sldId id="284" r:id="rId15"/>
    <p:sldId id="28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5C99A-91C6-47E0-9357-7D3AB4A7CFBA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3AF4-DA16-45F9-8FCD-6A8963743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D27D-B624-415D-8981-DEF14015A554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AD13-99DE-46C2-BEAE-E0CBD6996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40D9-9507-4F90-AE29-DB543430C108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A3E4-F33D-43F0-B26C-49C397F46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EF87-EB66-4884-BF37-AF38BBEB5A00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7B36-FFEC-438B-92F4-AF206870A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7268-6FAF-44B7-B792-B78EEF5D3AD0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D21D-0F3F-491E-B341-09EBB3D97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2D02-5610-45FE-B265-63BD49F195B6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CAEB7-D1B2-4BEB-BBE3-57A1B1978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1D396-BC6A-4055-B999-17513FEE54BA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7818D-5C61-43EC-B03F-D0E649314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5CF4-2AB8-4DE5-B2B6-ADED86B31785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432D-D83E-4615-A335-D7E12B1E9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97DE-22E0-46B4-A875-1AC58E543FE9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7F868-2D4C-4F24-8A00-306C65466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4EA0-C1FF-4271-B4A0-FD844E364221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25F6-3B38-4F90-AC76-35AB4AF03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3EEBD-CC55-4F5F-AC7E-3BE9E11CFF1E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3D7E-6573-43AA-9726-B36D34E7D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F6E178-A834-4812-B333-6DAF6CDF9004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F0B5DF-7E3A-43AC-B093-51A0E6F6C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cs322528.vk.me/v322528265/57b/ARHMH-kXQlM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cs322528.vk.me/v322528265/57b/ARHMH-kXQlM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http://cs322528.vk.me/v322528265/57b/ARHMH-kXQlM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cs322528.vk.me/v322528265/57b/ARHMH-kXQlM.jpg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cs322528.vk.me/v322528265/57b/ARHMH-kXQlM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cs322528.vk.me/v322528265/57b/ARHMH-kXQlM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cs322528.vk.me/v322528265/57b/ARHMH-kXQlM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cs322528.vk.me/v322528265/57b/ARHMH-kXQlM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http://cs322528.vk.me/v322528265/57b/ARHMH-kXQlM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http://cs322528.vk.me/v322528265/57b/ARHMH-kXQlM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cs322528.vk.me/v322528265/57b/ARHMH-kXQlM.jpg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http://cs322528.vk.me/v322528265/57b/ARHMH-kXQlM.jpg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http://cs322528.vk.me/v322528265/57b/ARHMH-kXQlM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cs322528.vk.me/v322528265/57b/ARHMH-kXQlM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cs322528.vk.me/v322528265/57b/ARHMH-kXQl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76375" y="2205038"/>
            <a:ext cx="6911975" cy="1470025"/>
          </a:xfrm>
        </p:spPr>
        <p:txBody>
          <a:bodyPr/>
          <a:lstStyle/>
          <a:p>
            <a:r>
              <a:rPr lang="ru-RU" sz="2800" b="1" smtClean="0"/>
              <a:t>Метрики проекта.</a:t>
            </a:r>
            <a:endParaRPr lang="ru-RU" sz="2800" smtClean="0"/>
          </a:p>
        </p:txBody>
      </p:sp>
      <p:pic>
        <p:nvPicPr>
          <p:cNvPr id="2051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31765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596188" y="5325318"/>
            <a:ext cx="1397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419975" y="0"/>
            <a:ext cx="17240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835150" y="692150"/>
            <a:ext cx="5572125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Процесс удержания</a:t>
            </a:r>
          </a:p>
        </p:txBody>
      </p:sp>
      <p:pic>
        <p:nvPicPr>
          <p:cNvPr id="11267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0825" y="1700213"/>
            <a:ext cx="8497888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latin typeface="+mj-lt"/>
              </a:rPr>
              <a:t>	Как </a:t>
            </a:r>
            <a:r>
              <a:rPr lang="ru-RU" sz="2000" dirty="0">
                <a:latin typeface="+mj-lt"/>
              </a:rPr>
              <a:t>понять, что пользователь находится на стадии удержания?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Возвратился на сайт более 1 раза за последние 7 дней.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Открыл ваше приложение более одного раза за последние 30 дней.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Добавил </a:t>
            </a:r>
            <a:r>
              <a:rPr lang="ru-RU" sz="2000" dirty="0" err="1">
                <a:latin typeface="+mj-lt"/>
              </a:rPr>
              <a:t>контент</a:t>
            </a:r>
            <a:r>
              <a:rPr lang="ru-RU" sz="2000" dirty="0">
                <a:latin typeface="+mj-lt"/>
              </a:rPr>
              <a:t> более 1 раза за месяц (для </a:t>
            </a:r>
            <a:r>
              <a:rPr lang="ru-RU" sz="2000" dirty="0" err="1">
                <a:latin typeface="+mj-lt"/>
              </a:rPr>
              <a:t>контентных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стратапов</a:t>
            </a:r>
            <a:r>
              <a:rPr lang="ru-RU" sz="2000" dirty="0">
                <a:latin typeface="+mj-lt"/>
              </a:rPr>
              <a:t>).</a:t>
            </a: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r>
              <a:rPr lang="ru-RU" sz="2000" dirty="0" smtClean="0">
                <a:latin typeface="+mj-lt"/>
              </a:rPr>
              <a:t>	Ключевые </a:t>
            </a:r>
            <a:r>
              <a:rPr lang="ru-RU" sz="2000" dirty="0">
                <a:latin typeface="+mj-lt"/>
              </a:rPr>
              <a:t>метрики: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1-3 и более визитов за месяц.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20% уровень просмотра / 2% CTR.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Высокая исполнимость рассылки / Низкий спам-рейтинг.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Низкий отток пользователей.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Выявление фанатов.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5544616" cy="792088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Анализ результатов</a:t>
            </a:r>
          </a:p>
        </p:txBody>
      </p:sp>
      <p:pic>
        <p:nvPicPr>
          <p:cNvPr id="12291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</a:blip>
          <a:srcRect l="55301" t="2570" r="5482" b="3461"/>
          <a:stretch>
            <a:fillRect/>
          </a:stretch>
        </p:blipFill>
        <p:spPr bwMode="auto">
          <a:xfrm>
            <a:off x="899592" y="764704"/>
            <a:ext cx="681560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5961474"/>
            <a:ext cx="7884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+mn-lt"/>
              </a:rPr>
              <a:t>Если вы отслеживали </a:t>
            </a:r>
            <a:r>
              <a:rPr lang="ru-RU" sz="2000" dirty="0" smtClean="0">
                <a:latin typeface="+mn-lt"/>
              </a:rPr>
              <a:t>пользователя </a:t>
            </a:r>
            <a:r>
              <a:rPr lang="ru-RU" sz="2000" dirty="0">
                <a:latin typeface="+mn-lt"/>
              </a:rPr>
              <a:t>с самого начала попадания в вашу воронку продаж, то </a:t>
            </a:r>
            <a:r>
              <a:rPr lang="ru-RU" sz="2000" dirty="0" smtClean="0">
                <a:latin typeface="+mn-lt"/>
              </a:rPr>
              <a:t>сможете </a:t>
            </a:r>
            <a:r>
              <a:rPr lang="ru-RU" sz="2000" dirty="0" smtClean="0">
                <a:latin typeface="+mn-lt"/>
              </a:rPr>
              <a:t>посчитать, во сколько </a:t>
            </a:r>
            <a:r>
              <a:rPr lang="ru-RU" sz="2000" dirty="0">
                <a:latin typeface="+mn-lt"/>
              </a:rPr>
              <a:t>он вам </a:t>
            </a:r>
            <a:r>
              <a:rPr lang="ru-RU" sz="2000" dirty="0" smtClean="0">
                <a:latin typeface="+mn-lt"/>
              </a:rPr>
              <a:t>обошелся.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saasdojo.com/wp-content/uploads/2013/05/ltv-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99" y="4540522"/>
            <a:ext cx="455612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979613" y="764704"/>
            <a:ext cx="5572125" cy="11430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Другие метрики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0" y="1916113"/>
            <a:ext cx="90344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eaLnBrk="0" hangingPunct="0">
              <a:defRPr/>
            </a:pPr>
            <a:r>
              <a:rPr lang="ru-RU" sz="2000" b="1" dirty="0" smtClean="0"/>
              <a:t>	</a:t>
            </a:r>
            <a:r>
              <a:rPr lang="en-US" sz="2000" b="1" dirty="0" smtClean="0"/>
              <a:t>LTV </a:t>
            </a:r>
            <a:r>
              <a:rPr lang="ru-RU" sz="2000" dirty="0"/>
              <a:t>(Жизненная ценность клиента).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marL="800100" lvl="1" indent="-342900" eaLnBrk="0" hangingPunct="0">
              <a:defRPr/>
            </a:pPr>
            <a:endParaRPr lang="en-US" sz="1600" b="1" dirty="0">
              <a:latin typeface="+mn-lt"/>
            </a:endParaRPr>
          </a:p>
          <a:p>
            <a:pPr marL="800100" lvl="1" indent="-342900" eaLnBrk="0" hangingPunct="0">
              <a:defRPr/>
            </a:pPr>
            <a:r>
              <a:rPr lang="ru-RU" sz="2000" dirty="0" smtClean="0">
                <a:latin typeface="+mn-lt"/>
              </a:rPr>
              <a:t>	Например</a:t>
            </a:r>
            <a:r>
              <a:rPr lang="ru-RU" sz="2000" dirty="0">
                <a:latin typeface="+mn-lt"/>
              </a:rPr>
              <a:t>, ваши средние затраты на привлечение клиента (CAC) = $100, а средний чек (ARPU) = $25/мес. Если клиент перестанет пользоваться вашим сервисом через 3 месяца, то вы попросту потеряете $25 на каждом таком клиенте! ($25*3 — $100 = -$25).</a:t>
            </a:r>
            <a:endParaRPr lang="en-US" sz="2000" dirty="0">
              <a:latin typeface="+mn-lt"/>
            </a:endParaRPr>
          </a:p>
          <a:p>
            <a:pPr marL="800100" lvl="1" indent="-342900" eaLnBrk="0" hangingPunct="0">
              <a:defRPr/>
            </a:pPr>
            <a:endParaRPr lang="en-US" sz="2000" dirty="0">
              <a:latin typeface="+mn-lt"/>
            </a:endParaRPr>
          </a:p>
          <a:p>
            <a:pPr marL="800100" lvl="1" indent="-342900" eaLnBrk="0" hangingPunct="0">
              <a:defRPr/>
            </a:pPr>
            <a:r>
              <a:rPr lang="ru-RU" sz="2000" dirty="0" smtClean="0">
                <a:latin typeface="+mn-lt"/>
              </a:rPr>
              <a:t>	В </a:t>
            </a:r>
            <a:r>
              <a:rPr lang="ru-RU" sz="2000" dirty="0">
                <a:latin typeface="+mn-lt"/>
              </a:rPr>
              <a:t>такой ситуации не важно, как много клиентов приведет </a:t>
            </a:r>
            <a:r>
              <a:rPr lang="ru-RU" sz="2000" dirty="0" smtClean="0">
                <a:latin typeface="+mn-lt"/>
              </a:rPr>
              <a:t>ваши маркетинговые активности или продажи </a:t>
            </a:r>
            <a:r>
              <a:rPr lang="ru-RU" sz="2000" dirty="0">
                <a:latin typeface="+mn-lt"/>
              </a:rPr>
              <a:t>— вы все равно будете терять деньги. </a:t>
            </a:r>
            <a:r>
              <a:rPr lang="en-US" sz="2000" b="1" dirty="0">
                <a:latin typeface="+mn-lt"/>
              </a:rPr>
              <a:t>  </a:t>
            </a:r>
          </a:p>
        </p:txBody>
      </p:sp>
      <p:pic>
        <p:nvPicPr>
          <p:cNvPr id="13317" name="Рисунок 2" descr="logos"/>
          <p:cNvPicPr>
            <a:picLocks noChangeAspect="1" noChangeArrowheads="1"/>
          </p:cNvPicPr>
          <p:nvPr/>
        </p:nvPicPr>
        <p:blipFill>
          <a:blip r:embed="rId3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QD community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3" descr="logos"/>
          <p:cNvPicPr>
            <a:picLocks noChangeAspect="1" noChangeArrowheads="1"/>
          </p:cNvPicPr>
          <p:nvPr/>
        </p:nvPicPr>
        <p:blipFill>
          <a:blip r:embed="rId3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619250" y="836613"/>
            <a:ext cx="5572125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Другие метрики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95289" y="1916113"/>
            <a:ext cx="51848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eaLnBrk="0" hangingPunct="0">
              <a:defRPr/>
            </a:pPr>
            <a:r>
              <a:rPr lang="en-US" sz="2000" b="1" dirty="0">
                <a:latin typeface="+mn-lt"/>
              </a:rPr>
              <a:t>Churn Rate</a:t>
            </a:r>
          </a:p>
          <a:p>
            <a:pPr marL="800100" lvl="1" indent="-342900" eaLnBrk="0" hangingPunct="0">
              <a:defRPr/>
            </a:pPr>
            <a:endParaRPr lang="en-US" sz="2000" b="1" dirty="0">
              <a:latin typeface="+mn-lt"/>
            </a:endParaRPr>
          </a:p>
          <a:p>
            <a:pPr marL="800100" lvl="1" indent="-342900" eaLnBrk="0" hangingPunct="0">
              <a:defRPr/>
            </a:pPr>
            <a:r>
              <a:rPr lang="ru-RU" sz="2000" dirty="0">
                <a:latin typeface="+mn-lt"/>
              </a:rPr>
              <a:t>Максимально - 5</a:t>
            </a:r>
            <a:r>
              <a:rPr lang="ru-RU" sz="2000" dirty="0" smtClean="0">
                <a:latin typeface="+mn-lt"/>
              </a:rPr>
              <a:t>%</a:t>
            </a:r>
            <a:endParaRPr lang="en-US" sz="2000" dirty="0">
              <a:latin typeface="+mn-lt"/>
            </a:endParaRPr>
          </a:p>
        </p:txBody>
      </p:sp>
      <p:pic>
        <p:nvPicPr>
          <p:cNvPr id="14340" name="Picture 2" descr="http://saasdojo.com/wp-content/uploads/2013/05/churn-i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19" y="3816028"/>
            <a:ext cx="7432571" cy="285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http://saasdojo.com/wp-content/uploads/2013/05/churn-vs-ltv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3128510" cy="208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2" descr="logos"/>
          <p:cNvPicPr>
            <a:picLocks noChangeAspect="1" noChangeArrowheads="1"/>
          </p:cNvPicPr>
          <p:nvPr/>
        </p:nvPicPr>
        <p:blipFill>
          <a:blip r:embed="rId4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 descr="QD community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3" descr="logos"/>
          <p:cNvPicPr>
            <a:picLocks noChangeAspect="1" noChangeArrowheads="1"/>
          </p:cNvPicPr>
          <p:nvPr/>
        </p:nvPicPr>
        <p:blipFill>
          <a:blip r:embed="rId4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Заголовок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5572125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Другие метрики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51520" y="1772816"/>
            <a:ext cx="86391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eaLnBrk="0" hangingPunct="0">
              <a:defRPr/>
            </a:pPr>
            <a:r>
              <a:rPr lang="ru-RU" sz="2000" b="1" dirty="0" smtClean="0">
                <a:latin typeface="+mn-lt"/>
              </a:rPr>
              <a:t>	</a:t>
            </a:r>
            <a:r>
              <a:rPr lang="en-US" sz="2000" b="1" dirty="0" smtClean="0">
                <a:latin typeface="+mn-lt"/>
              </a:rPr>
              <a:t>MRR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- </a:t>
            </a:r>
            <a:r>
              <a:rPr lang="en-US" sz="2000" i="1" dirty="0">
                <a:latin typeface="+mn-lt"/>
              </a:rPr>
              <a:t>Monthly Recurring </a:t>
            </a:r>
            <a:r>
              <a:rPr lang="en-US" sz="2000" i="1" dirty="0" smtClean="0">
                <a:latin typeface="+mn-lt"/>
              </a:rPr>
              <a:t>Revenue</a:t>
            </a:r>
            <a:r>
              <a:rPr lang="ru-RU" sz="2000" i="1" dirty="0">
                <a:latin typeface="+mn-lt"/>
              </a:rPr>
              <a:t>. </a:t>
            </a:r>
          </a:p>
          <a:p>
            <a:pPr marL="800100" lvl="1" indent="-342900" eaLnBrk="0" hangingPunct="0">
              <a:defRPr/>
            </a:pPr>
            <a:endParaRPr lang="ru-RU" sz="2000" b="1" i="1" dirty="0">
              <a:latin typeface="+mn-lt"/>
            </a:endParaRPr>
          </a:p>
          <a:p>
            <a:pPr algn="just">
              <a:defRPr/>
            </a:pPr>
            <a:r>
              <a:rPr lang="ru-RU" sz="2000" dirty="0">
                <a:latin typeface="+mn-lt"/>
              </a:rPr>
              <a:t>Для </a:t>
            </a:r>
            <a:r>
              <a:rPr lang="ru-RU" sz="2000" dirty="0" err="1">
                <a:latin typeface="+mn-lt"/>
              </a:rPr>
              <a:t>SaaS</a:t>
            </a:r>
            <a:r>
              <a:rPr lang="ru-RU" sz="2000" dirty="0">
                <a:latin typeface="+mn-lt"/>
              </a:rPr>
              <a:t> бизнеса MRR намного более ценная метрика, чем традиционная выручка, посчитанная бухгалтерскими методами. MRR — это та выручка, которую вы получили в течении месяца от клиентов, которые делают вам повторяющиеся платежи (то есть продлевают свои подписки).</a:t>
            </a:r>
          </a:p>
          <a:p>
            <a:pPr algn="just">
              <a:defRPr/>
            </a:pPr>
            <a:endParaRPr lang="ru-RU" sz="2000" dirty="0">
              <a:latin typeface="+mn-lt"/>
            </a:endParaRPr>
          </a:p>
          <a:p>
            <a:pPr algn="just">
              <a:defRPr/>
            </a:pPr>
            <a:r>
              <a:rPr lang="ru-RU" sz="2000" dirty="0" smtClean="0">
                <a:latin typeface="+mn-lt"/>
              </a:rPr>
              <a:t>Устойчивость </a:t>
            </a:r>
            <a:r>
              <a:rPr lang="ru-RU" sz="2000" dirty="0" err="1">
                <a:latin typeface="+mn-lt"/>
              </a:rPr>
              <a:t>SaaS</a:t>
            </a:r>
            <a:r>
              <a:rPr lang="ru-RU" sz="2000" dirty="0">
                <a:latin typeface="+mn-lt"/>
              </a:rPr>
              <a:t> бизнеса сильно зависит от MRR. </a:t>
            </a:r>
            <a:r>
              <a:rPr lang="ru-RU" sz="2000" dirty="0" smtClean="0">
                <a:latin typeface="+mn-lt"/>
              </a:rPr>
              <a:t>У </a:t>
            </a:r>
            <a:r>
              <a:rPr lang="ru-RU" sz="2000" dirty="0">
                <a:latin typeface="+mn-lt"/>
              </a:rPr>
              <a:t>вас может уйти несколько месяцев на то, чтобы компенсировать затраты на привлечение клиента, только после этого вы начнете на нем реально зарабатывать. Одноразовые крупные сделки — удача, но они не особо меняют общую картину. Только отслеживая MRR, мы реально </a:t>
            </a:r>
            <a:r>
              <a:rPr lang="ru-RU" sz="2000" dirty="0" smtClean="0">
                <a:latin typeface="+mn-lt"/>
              </a:rPr>
              <a:t>видим, как </a:t>
            </a:r>
            <a:r>
              <a:rPr lang="ru-RU" sz="2000" dirty="0">
                <a:latin typeface="+mn-lt"/>
              </a:rPr>
              <a:t>идут дела у бизнеса от месяца к месяцу</a:t>
            </a:r>
            <a:r>
              <a:rPr lang="ru-RU" sz="2000" dirty="0" smtClean="0">
                <a:latin typeface="+mn-lt"/>
              </a:rPr>
              <a:t>.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47813" y="549275"/>
            <a:ext cx="5572125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Другие метрики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23528" y="1772816"/>
            <a:ext cx="86391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 eaLnBrk="0" hangingPunct="0">
              <a:defRPr/>
            </a:pPr>
            <a:r>
              <a:rPr lang="ru-RU" sz="2000" b="1" dirty="0" smtClean="0">
                <a:latin typeface="+mn-lt"/>
              </a:rPr>
              <a:t>	</a:t>
            </a:r>
            <a:r>
              <a:rPr lang="en-US" sz="2000" b="1" dirty="0" smtClean="0">
                <a:latin typeface="+mn-lt"/>
              </a:rPr>
              <a:t>K</a:t>
            </a:r>
            <a:r>
              <a:rPr lang="ru-RU" sz="2000" b="1" dirty="0">
                <a:latin typeface="+mn-lt"/>
              </a:rPr>
              <a:t>-фактор </a:t>
            </a:r>
            <a:r>
              <a:rPr lang="ru-RU" sz="2000" i="1" dirty="0">
                <a:latin typeface="+mn-lt"/>
              </a:rPr>
              <a:t>– индекс </a:t>
            </a:r>
            <a:r>
              <a:rPr lang="ru-RU" sz="2000" i="1" dirty="0" err="1" smtClean="0">
                <a:latin typeface="+mn-lt"/>
              </a:rPr>
              <a:t>виральности</a:t>
            </a:r>
            <a:endParaRPr lang="ru-RU" sz="2000" i="1" dirty="0" smtClean="0">
              <a:latin typeface="+mn-lt"/>
            </a:endParaRPr>
          </a:p>
          <a:p>
            <a:pPr marL="800100" lvl="1" indent="-342900" algn="just" eaLnBrk="0" hangingPunct="0">
              <a:defRPr/>
            </a:pPr>
            <a:r>
              <a:rPr lang="ru-RU" sz="2000" i="1" dirty="0" smtClean="0">
                <a:latin typeface="+mn-lt"/>
              </a:rPr>
              <a:t>	</a:t>
            </a:r>
            <a:r>
              <a:rPr lang="ru-RU" sz="2000" i="1" dirty="0" err="1" smtClean="0">
                <a:latin typeface="+mn-lt"/>
              </a:rPr>
              <a:t>Виральность</a:t>
            </a:r>
            <a:r>
              <a:rPr lang="ru-RU" sz="2000" i="1" dirty="0" smtClean="0">
                <a:latin typeface="+mn-lt"/>
              </a:rPr>
              <a:t> </a:t>
            </a:r>
            <a:r>
              <a:rPr lang="ru-RU" sz="2000" i="1" dirty="0">
                <a:latin typeface="+mn-lt"/>
              </a:rPr>
              <a:t>характеризует стремительность распространения </a:t>
            </a:r>
            <a:r>
              <a:rPr lang="ru-RU" sz="2000" i="1" dirty="0" err="1">
                <a:latin typeface="+mn-lt"/>
              </a:rPr>
              <a:t>контента</a:t>
            </a:r>
            <a:r>
              <a:rPr lang="ru-RU" sz="2000" i="1" dirty="0">
                <a:latin typeface="+mn-lt"/>
              </a:rPr>
              <a:t> в сети самими пользователями. Чем охотнее аудитория вашего продукта делится ссылками на него, тем более </a:t>
            </a:r>
            <a:r>
              <a:rPr lang="ru-RU" sz="2000" i="1" dirty="0" err="1">
                <a:latin typeface="+mn-lt"/>
              </a:rPr>
              <a:t>вирален</a:t>
            </a:r>
            <a:r>
              <a:rPr lang="ru-RU" sz="2000" i="1" dirty="0">
                <a:latin typeface="+mn-lt"/>
              </a:rPr>
              <a:t> созданный продукт.</a:t>
            </a:r>
          </a:p>
          <a:p>
            <a:pPr marL="800100" lvl="1" indent="-342900" eaLnBrk="0" hangingPunct="0">
              <a:defRPr/>
            </a:pPr>
            <a:endParaRPr lang="ru-RU" sz="2000" b="1" i="1" dirty="0">
              <a:latin typeface="+mn-lt"/>
            </a:endParaRPr>
          </a:p>
          <a:p>
            <a:pPr algn="just">
              <a:defRPr/>
            </a:pPr>
            <a:r>
              <a:rPr lang="ru-RU" sz="2000" dirty="0">
                <a:latin typeface="+mn-lt"/>
              </a:rPr>
              <a:t>Вычислить k-фактор можно по формуле: К = X * Y * Z, где:</a:t>
            </a:r>
          </a:p>
          <a:p>
            <a:pPr algn="just">
              <a:defRPr/>
            </a:pPr>
            <a:r>
              <a:rPr lang="ru-RU" sz="2000" dirty="0">
                <a:latin typeface="+mn-lt"/>
              </a:rPr>
              <a:t>Х- процент пользователей, которые пригласили новых пользователей;</a:t>
            </a:r>
          </a:p>
          <a:p>
            <a:pPr algn="just">
              <a:defRPr/>
            </a:pPr>
            <a:r>
              <a:rPr lang="ru-RU" sz="2000" dirty="0">
                <a:latin typeface="+mn-lt"/>
              </a:rPr>
              <a:t>Y- среднее число людей, которое пригласил каждый;</a:t>
            </a:r>
          </a:p>
          <a:p>
            <a:pPr algn="just">
              <a:defRPr/>
            </a:pPr>
            <a:r>
              <a:rPr lang="ru-RU" sz="2000" dirty="0">
                <a:latin typeface="+mn-lt"/>
              </a:rPr>
              <a:t>Z - число пользователей, принявших  приглашение.</a:t>
            </a:r>
          </a:p>
          <a:p>
            <a:pPr algn="just">
              <a:defRPr/>
            </a:pPr>
            <a:endParaRPr lang="ru-RU" sz="2000" dirty="0">
              <a:latin typeface="+mn-lt"/>
            </a:endParaRPr>
          </a:p>
          <a:p>
            <a:pPr algn="just">
              <a:defRPr/>
            </a:pPr>
            <a:r>
              <a:rPr lang="ru-RU" sz="2000" dirty="0">
                <a:latin typeface="+mn-lt"/>
              </a:rPr>
              <a:t>Если k-фактор равен 0.2, то на каждых пять новых пользователей, мы получаем одного бесплатного, который пришел по приглашению.</a:t>
            </a:r>
          </a:p>
        </p:txBody>
      </p:sp>
      <p:pic>
        <p:nvPicPr>
          <p:cNvPr id="16388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5572125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Traction</a:t>
            </a:r>
            <a:endParaRPr lang="ru-RU" sz="2800" b="1" dirty="0" smtClean="0"/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251520" y="1556792"/>
            <a:ext cx="8639175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eaLnBrk="0" hangingPunct="0">
              <a:defRPr/>
            </a:pPr>
            <a:endParaRPr lang="en-US" sz="1600" dirty="0"/>
          </a:p>
          <a:p>
            <a:pPr marL="800100" lvl="1" indent="-342900" algn="just" eaLnBrk="0" hangingPunct="0">
              <a:defRPr/>
            </a:pPr>
            <a:r>
              <a:rPr lang="ru-RU" sz="2000" dirty="0" smtClean="0">
                <a:latin typeface="+mn-lt"/>
              </a:rPr>
              <a:t>	В </a:t>
            </a:r>
            <a:r>
              <a:rPr lang="ru-RU" sz="2000" dirty="0">
                <a:latin typeface="+mn-lt"/>
              </a:rPr>
              <a:t>переводе с английского языка слово </a:t>
            </a:r>
            <a:r>
              <a:rPr lang="ru-RU" sz="2000" i="1" dirty="0" err="1">
                <a:latin typeface="+mn-lt"/>
              </a:rPr>
              <a:t>traction</a:t>
            </a:r>
            <a:r>
              <a:rPr lang="ru-RU" sz="2000" dirty="0">
                <a:latin typeface="+mn-lt"/>
              </a:rPr>
              <a:t> означает: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buFont typeface="Wingdings"/>
              <a:buChar char="Ø"/>
              <a:defRPr/>
            </a:pPr>
            <a:r>
              <a:rPr lang="ru-RU" sz="2000" dirty="0">
                <a:latin typeface="+mn-lt"/>
              </a:rPr>
              <a:t>тяга; тяговое усилие 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buFont typeface="Wingdings"/>
              <a:buChar char="Ø"/>
              <a:defRPr/>
            </a:pPr>
            <a:r>
              <a:rPr lang="ru-RU" sz="2000" b="1" dirty="0">
                <a:latin typeface="+mn-lt"/>
              </a:rPr>
              <a:t>поддержка, шансы на успех; ситуация, когда кто-то или что-то имеет своих сторонников</a:t>
            </a:r>
            <a:r>
              <a:rPr lang="ru-RU" sz="2000" dirty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800100" lvl="1" indent="-342900" algn="just" eaLnBrk="0" hangingPunct="0">
              <a:defRPr/>
            </a:pPr>
            <a:endParaRPr lang="en-US" sz="2000" dirty="0">
              <a:latin typeface="+mn-lt"/>
            </a:endParaRPr>
          </a:p>
          <a:p>
            <a:pPr marL="800100" lvl="1" indent="-342900" algn="just" eaLnBrk="0" hangingPunct="0">
              <a:defRPr/>
            </a:pPr>
            <a:r>
              <a:rPr lang="en-US" sz="2000" dirty="0" smtClean="0">
                <a:latin typeface="+mn-lt"/>
              </a:rPr>
              <a:t>	</a:t>
            </a:r>
            <a:r>
              <a:rPr lang="ru-RU" sz="2000" dirty="0" smtClean="0">
                <a:latin typeface="+mn-lt"/>
              </a:rPr>
              <a:t>Для </a:t>
            </a:r>
            <a:r>
              <a:rPr lang="ru-RU" sz="2000" dirty="0" err="1" smtClean="0">
                <a:latin typeface="+mn-lt"/>
              </a:rPr>
              <a:t>стартапа</a:t>
            </a:r>
            <a:r>
              <a:rPr lang="ru-RU" sz="2000" dirty="0" smtClean="0">
                <a:latin typeface="+mn-lt"/>
              </a:rPr>
              <a:t> это означает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i="1" dirty="0" smtClean="0">
                <a:latin typeface="+mn-lt"/>
              </a:rPr>
              <a:t>значимую </a:t>
            </a:r>
            <a:r>
              <a:rPr lang="ru-RU" sz="2000" i="1" dirty="0">
                <a:latin typeface="+mn-lt"/>
              </a:rPr>
              <a:t>обратную связь от ваших клиентов</a:t>
            </a:r>
            <a:r>
              <a:rPr lang="ru-RU" sz="2000" dirty="0">
                <a:latin typeface="+mn-lt"/>
              </a:rPr>
              <a:t>. Одним из классических определений </a:t>
            </a:r>
            <a:r>
              <a:rPr lang="ru-RU" sz="2000" dirty="0" smtClean="0">
                <a:latin typeface="+mn-lt"/>
              </a:rPr>
              <a:t>понятия </a:t>
            </a:r>
            <a:r>
              <a:rPr lang="ru-RU" sz="2000" i="1" dirty="0" err="1"/>
              <a:t>traction</a:t>
            </a:r>
            <a:r>
              <a:rPr lang="ru-RU" sz="2000" i="1" dirty="0"/>
              <a:t> </a:t>
            </a:r>
            <a:r>
              <a:rPr lang="ru-RU" sz="2000" dirty="0" smtClean="0">
                <a:latin typeface="+mn-lt"/>
              </a:rPr>
              <a:t>является </a:t>
            </a:r>
            <a:r>
              <a:rPr lang="ru-RU" sz="2000" dirty="0">
                <a:latin typeface="+mn-lt"/>
              </a:rPr>
              <a:t>следующее: «</a:t>
            </a:r>
            <a:r>
              <a:rPr lang="ru-RU" sz="2000" i="1" dirty="0" err="1">
                <a:latin typeface="+mn-lt"/>
              </a:rPr>
              <a:t>quantitative</a:t>
            </a:r>
            <a:r>
              <a:rPr lang="ru-RU" sz="2000" i="1" dirty="0">
                <a:latin typeface="+mn-lt"/>
              </a:rPr>
              <a:t> </a:t>
            </a:r>
            <a:r>
              <a:rPr lang="ru-RU" sz="2000" i="1" dirty="0" err="1">
                <a:latin typeface="+mn-lt"/>
              </a:rPr>
              <a:t>evidence</a:t>
            </a:r>
            <a:r>
              <a:rPr lang="ru-RU" sz="2000" i="1" dirty="0">
                <a:latin typeface="+mn-lt"/>
              </a:rPr>
              <a:t> </a:t>
            </a:r>
            <a:r>
              <a:rPr lang="ru-RU" sz="2000" i="1" dirty="0" err="1">
                <a:latin typeface="+mn-lt"/>
              </a:rPr>
              <a:t>of</a:t>
            </a:r>
            <a:r>
              <a:rPr lang="ru-RU" sz="2000" i="1" dirty="0">
                <a:latin typeface="+mn-lt"/>
              </a:rPr>
              <a:t> </a:t>
            </a:r>
            <a:r>
              <a:rPr lang="ru-RU" sz="2000" i="1" dirty="0" err="1">
                <a:latin typeface="+mn-lt"/>
              </a:rPr>
              <a:t>market</a:t>
            </a:r>
            <a:r>
              <a:rPr lang="ru-RU" sz="2000" i="1" dirty="0">
                <a:latin typeface="+mn-lt"/>
              </a:rPr>
              <a:t> </a:t>
            </a:r>
            <a:r>
              <a:rPr lang="ru-RU" sz="2000" i="1" dirty="0" err="1">
                <a:latin typeface="+mn-lt"/>
              </a:rPr>
              <a:t>demand</a:t>
            </a:r>
            <a:r>
              <a:rPr lang="ru-RU" sz="2000" dirty="0">
                <a:latin typeface="+mn-lt"/>
              </a:rPr>
              <a:t>», т.е. явное количественное доказательство того, что продукт или услуга, которые предлагает ваш </a:t>
            </a:r>
            <a:r>
              <a:rPr lang="ru-RU" sz="2000" dirty="0" err="1">
                <a:latin typeface="+mn-lt"/>
              </a:rPr>
              <a:t>стартап</a:t>
            </a:r>
            <a:r>
              <a:rPr lang="ru-RU" sz="2000" dirty="0">
                <a:latin typeface="+mn-lt"/>
              </a:rPr>
              <a:t>, на самом деле имеют спрос на рынке</a:t>
            </a:r>
            <a:r>
              <a:rPr lang="ru-RU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pic>
        <p:nvPicPr>
          <p:cNvPr id="4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31765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419975" y="0"/>
            <a:ext cx="17240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5517232"/>
            <a:ext cx="68972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Traction</a:t>
            </a:r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2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is</a:t>
            </a:r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2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proof</a:t>
            </a:r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2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that</a:t>
            </a:r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2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somebody</a:t>
            </a:r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2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wants</a:t>
            </a:r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2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your</a:t>
            </a:r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2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product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.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(</a:t>
            </a:r>
            <a:r>
              <a:rPr lang="en-US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Naval </a:t>
            </a:r>
            <a:r>
              <a:rPr lang="en-US" sz="2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Ravikant</a:t>
            </a:r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)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711504" y="5300663"/>
            <a:ext cx="1397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755650" y="1844675"/>
            <a:ext cx="5184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250825" y="2708275"/>
            <a:ext cx="51132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Количество зарегистрированных пользователей сайта.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Число подписчиков в группе в ВК и FB.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Количество </a:t>
            </a:r>
            <a:r>
              <a:rPr lang="ru-RU" sz="2000" dirty="0" err="1">
                <a:latin typeface="+mn-lt"/>
              </a:rPr>
              <a:t>твитов</a:t>
            </a:r>
            <a:r>
              <a:rPr lang="ru-RU" sz="2000" dirty="0">
                <a:latin typeface="+mn-lt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Число скачиваний файла, приложения, мобильного приложения и т.д.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Количество собранных е-мейлов.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Количество просмотров сайта.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5650" y="981075"/>
            <a:ext cx="751522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ea typeface="+mj-ea"/>
                <a:cs typeface="Arial" pitchFamily="34" charset="0"/>
              </a:rPr>
              <a:t>Неправильные метрики: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+mj-lt"/>
                <a:ea typeface="+mj-ea"/>
                <a:cs typeface="Arial" pitchFamily="34" charset="0"/>
              </a:rPr>
              <a:t>«ванильные» </a:t>
            </a:r>
            <a:r>
              <a:rPr lang="ru-RU" sz="2800" dirty="0">
                <a:latin typeface="+mj-lt"/>
                <a:ea typeface="+mj-ea"/>
                <a:cs typeface="Arial" pitchFamily="34" charset="0"/>
              </a:rPr>
              <a:t>метрики или метрики тщеславия</a:t>
            </a:r>
          </a:p>
        </p:txBody>
      </p:sp>
      <p:pic>
        <p:nvPicPr>
          <p:cNvPr id="15362" name="Picture 2" descr="http://proxy11.media.online.ua/uol/r2-56078478c8/5096736c00fe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420888"/>
            <a:ext cx="2981325" cy="29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>
          <a:xfrm>
            <a:off x="1979613" y="549275"/>
            <a:ext cx="5572125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Правильные метрики</a:t>
            </a:r>
          </a:p>
        </p:txBody>
      </p:sp>
      <p:pic>
        <p:nvPicPr>
          <p:cNvPr id="5126" name="Picture 7" descr="http://upload.wikimedia.org/wikipedia/commons/0/06/Serie_poids_cy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412875"/>
            <a:ext cx="8120062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8313" y="6092825"/>
            <a:ext cx="7991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n-lt"/>
              </a:rPr>
              <a:t>Измеримые и качественные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692275" y="836613"/>
            <a:ext cx="5572125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Правильные метрики</a:t>
            </a:r>
          </a:p>
        </p:txBody>
      </p:sp>
      <p:pic>
        <p:nvPicPr>
          <p:cNvPr id="6147" name="Picture 7" descr="https://encrypted-tbn2.gstatic.com/images?q=tbn:ANd9GcTfMnGTyci5MPiUVAEUHSvR7T6A4EF6GmVtOEkQ6YN5pBNNVHy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492375"/>
            <a:ext cx="446405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8313" y="6092825"/>
            <a:ext cx="7991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n-lt"/>
              </a:rPr>
              <a:t>Помогают принимать решения</a:t>
            </a:r>
          </a:p>
        </p:txBody>
      </p:sp>
      <p:pic>
        <p:nvPicPr>
          <p:cNvPr id="6149" name="Рисунок 2" descr="logos"/>
          <p:cNvPicPr>
            <a:picLocks noChangeAspect="1" noChangeArrowheads="1"/>
          </p:cNvPicPr>
          <p:nvPr/>
        </p:nvPicPr>
        <p:blipFill>
          <a:blip r:embed="rId3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QD community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3" descr="logos"/>
          <p:cNvPicPr>
            <a:picLocks noChangeAspect="1" noChangeArrowheads="1"/>
          </p:cNvPicPr>
          <p:nvPr/>
        </p:nvPicPr>
        <p:blipFill>
          <a:blip r:embed="rId3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35150" y="765175"/>
            <a:ext cx="5572125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Startup metrics for pirates</a:t>
            </a:r>
            <a:endParaRPr lang="ru-RU" sz="2800" smtClean="0"/>
          </a:p>
        </p:txBody>
      </p:sp>
      <p:pic>
        <p:nvPicPr>
          <p:cNvPr id="7171" name="Picture 9" descr="http://image.slidesharecdn.com/startupcheatsheet-slideshare-polvallssoler-131017062727-phpapp02/95/slide-17-638.jpg?13820118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213350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2" descr="logos"/>
          <p:cNvPicPr>
            <a:picLocks noChangeAspect="1" noChangeArrowheads="1"/>
          </p:cNvPicPr>
          <p:nvPr/>
        </p:nvPicPr>
        <p:blipFill>
          <a:blip r:embed="rId3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QD community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3" descr="logos"/>
          <p:cNvPicPr>
            <a:picLocks noChangeAspect="1" noChangeArrowheads="1"/>
          </p:cNvPicPr>
          <p:nvPr/>
        </p:nvPicPr>
        <p:blipFill>
          <a:blip r:embed="rId3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 descr="http://girlzinweb.com/wp-content/uploads/2011/12/da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2276475"/>
            <a:ext cx="428466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787900" y="5373688"/>
            <a:ext cx="42481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+mj-lt"/>
                <a:ea typeface="+mj-ea"/>
                <a:cs typeface="+mj-cs"/>
              </a:rPr>
              <a:t>Дейв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Маклюр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907704" y="692150"/>
            <a:ext cx="5499571" cy="50460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Startup metrics for pirates</a:t>
            </a:r>
            <a:endParaRPr lang="ru-RU" sz="2800" dirty="0" smtClean="0"/>
          </a:p>
        </p:txBody>
      </p:sp>
      <p:pic>
        <p:nvPicPr>
          <p:cNvPr id="8195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763713" y="5949950"/>
            <a:ext cx="5832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+mj-lt"/>
              </a:rPr>
              <a:t>Общая схема модели AARRR (из презентации Дейва </a:t>
            </a:r>
            <a:r>
              <a:rPr lang="ru-RU" sz="2000" dirty="0" err="1">
                <a:latin typeface="+mj-lt"/>
              </a:rPr>
              <a:t>Маклюра</a:t>
            </a:r>
            <a:r>
              <a:rPr lang="ru-RU" sz="2000" dirty="0">
                <a:latin typeface="+mj-lt"/>
              </a:rPr>
              <a:t>, 2008)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1358" y="1196752"/>
            <a:ext cx="6192281" cy="46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835150" y="692150"/>
            <a:ext cx="5572125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Startup metrics for pirates</a:t>
            </a:r>
            <a:endParaRPr lang="ru-RU" sz="2800" smtClean="0"/>
          </a:p>
        </p:txBody>
      </p:sp>
      <p:pic>
        <p:nvPicPr>
          <p:cNvPr id="9219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1628800"/>
            <a:ext cx="8497888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2000" b="1" dirty="0">
                <a:latin typeface="+mj-lt"/>
              </a:rPr>
              <a:t>A</a:t>
            </a:r>
            <a:r>
              <a:rPr lang="en-US" sz="2000" b="1" dirty="0">
                <a:latin typeface="+mj-lt"/>
              </a:rPr>
              <a:t>c</a:t>
            </a:r>
            <a:r>
              <a:rPr lang="ru-RU" sz="2000" b="1" dirty="0" err="1">
                <a:latin typeface="+mj-lt"/>
              </a:rPr>
              <a:t>quisition</a:t>
            </a:r>
            <a:r>
              <a:rPr lang="ru-RU" sz="2000" b="1" dirty="0">
                <a:latin typeface="+mj-lt"/>
              </a:rPr>
              <a:t> (привлечение). </a:t>
            </a:r>
            <a:r>
              <a:rPr lang="ru-RU" sz="2000" dirty="0">
                <a:latin typeface="+mj-lt"/>
              </a:rPr>
              <a:t>Это посетители вашего сайта, которые пришли из разных мест. </a:t>
            </a:r>
            <a:r>
              <a:rPr lang="ru-RU" sz="2000" dirty="0" smtClean="0">
                <a:latin typeface="+mj-lt"/>
              </a:rPr>
              <a:t>Кто - </a:t>
            </a:r>
            <a:r>
              <a:rPr lang="ru-RU" sz="2000" dirty="0">
                <a:latin typeface="+mj-lt"/>
              </a:rPr>
              <a:t>то по рекламным каналам, </a:t>
            </a:r>
            <a:r>
              <a:rPr lang="ru-RU" sz="2000" dirty="0" smtClean="0">
                <a:latin typeface="+mj-lt"/>
              </a:rPr>
              <a:t>кто - </a:t>
            </a:r>
            <a:r>
              <a:rPr lang="ru-RU" sz="2000" dirty="0">
                <a:latin typeface="+mj-lt"/>
              </a:rPr>
              <a:t>то через поиск, кто </a:t>
            </a:r>
            <a:r>
              <a:rPr lang="ru-RU" sz="2000" dirty="0" smtClean="0">
                <a:latin typeface="+mj-lt"/>
              </a:rPr>
              <a:t>- то </a:t>
            </a:r>
            <a:r>
              <a:rPr lang="ru-RU" sz="2000" dirty="0">
                <a:latin typeface="+mj-lt"/>
              </a:rPr>
              <a:t>через ссылку в </a:t>
            </a:r>
            <a:r>
              <a:rPr lang="ru-RU" sz="2000" dirty="0" err="1">
                <a:latin typeface="+mj-lt"/>
              </a:rPr>
              <a:t>твиттере</a:t>
            </a:r>
            <a:r>
              <a:rPr lang="ru-RU" sz="2000" dirty="0">
                <a:latin typeface="+mj-lt"/>
              </a:rPr>
              <a:t>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000" b="1" dirty="0" err="1">
                <a:latin typeface="+mj-lt"/>
              </a:rPr>
              <a:t>Activation</a:t>
            </a:r>
            <a:r>
              <a:rPr lang="ru-RU" sz="2000" b="1" dirty="0">
                <a:latin typeface="+mj-lt"/>
              </a:rPr>
              <a:t> (активация). </a:t>
            </a:r>
            <a:r>
              <a:rPr lang="ru-RU" sz="2000" dirty="0">
                <a:latin typeface="+mj-lt"/>
              </a:rPr>
              <a:t>Посетителям понравился их первый визит. Они не закрыли сразу ваш сайт, они что-то на нем прочитали, поняли, в чем суть и совершили необходимое действие - подписались на рассылку, зарегистрировались, заказали обратный звонок и т.д.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000" b="1" dirty="0" err="1">
                <a:latin typeface="+mj-lt"/>
              </a:rPr>
              <a:t>Retention</a:t>
            </a:r>
            <a:r>
              <a:rPr lang="ru-RU" sz="2000" b="1" dirty="0">
                <a:latin typeface="+mj-lt"/>
              </a:rPr>
              <a:t> (удержание). </a:t>
            </a:r>
            <a:r>
              <a:rPr lang="ru-RU" sz="2000" dirty="0">
                <a:latin typeface="+mj-lt"/>
              </a:rPr>
              <a:t>Ваши посетители возвращаются на ваш сайт, потому что он им чем-то нравится и  совершают </a:t>
            </a:r>
            <a:r>
              <a:rPr lang="ru-RU" sz="2000" dirty="0" smtClean="0">
                <a:latin typeface="+mj-lt"/>
              </a:rPr>
              <a:t>там </a:t>
            </a:r>
            <a:r>
              <a:rPr lang="ru-RU" sz="2000" dirty="0">
                <a:latin typeface="+mj-lt"/>
              </a:rPr>
              <a:t>какие-то действия.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000" b="1" dirty="0" err="1">
                <a:latin typeface="+mj-lt"/>
              </a:rPr>
              <a:t>Referral</a:t>
            </a:r>
            <a:r>
              <a:rPr lang="ru-RU" sz="2000" b="1" dirty="0">
                <a:latin typeface="+mj-lt"/>
              </a:rPr>
              <a:t> (передача). </a:t>
            </a:r>
            <a:r>
              <a:rPr lang="ru-RU" sz="2000" dirty="0">
                <a:latin typeface="+mj-lt"/>
              </a:rPr>
              <a:t>Посетителям нравится ваш сайт настолько, что они рассказывают о нем, привлекая новых пользователей, которые в свою очередь </a:t>
            </a:r>
            <a:r>
              <a:rPr lang="ru-RU" sz="2000" dirty="0" smtClean="0">
                <a:latin typeface="+mj-lt"/>
              </a:rPr>
              <a:t>тоже </a:t>
            </a:r>
            <a:r>
              <a:rPr lang="ru-RU" sz="2000" dirty="0">
                <a:latin typeface="+mj-lt"/>
              </a:rPr>
              <a:t>проходят стадию активации (это важно).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000" b="1" dirty="0" err="1">
                <a:latin typeface="+mj-lt"/>
              </a:rPr>
              <a:t>Revenue</a:t>
            </a:r>
            <a:r>
              <a:rPr lang="ru-RU" sz="2000" b="1" dirty="0">
                <a:latin typeface="+mj-lt"/>
              </a:rPr>
              <a:t> (доход). </a:t>
            </a:r>
            <a:r>
              <a:rPr lang="ru-RU" sz="2000" dirty="0">
                <a:latin typeface="+mj-lt"/>
              </a:rPr>
              <a:t>Ваши посетители превратились в клиентов, которые платят вам деньги.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835150" y="692150"/>
            <a:ext cx="5572125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Процесс активации</a:t>
            </a:r>
          </a:p>
        </p:txBody>
      </p:sp>
      <p:pic>
        <p:nvPicPr>
          <p:cNvPr id="10243" name="Рисунок 2" descr="logos"/>
          <p:cNvPicPr>
            <a:picLocks noChangeAspect="1" noChangeArrowheads="1"/>
          </p:cNvPicPr>
          <p:nvPr/>
        </p:nvPicPr>
        <p:blipFill>
          <a:blip r:embed="rId2" cstate="print"/>
          <a:srcRect l="2728" t="76627" r="60995" b="6989"/>
          <a:stretch>
            <a:fillRect/>
          </a:stretch>
        </p:blipFill>
        <p:spPr bwMode="auto">
          <a:xfrm>
            <a:off x="0" y="0"/>
            <a:ext cx="28432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QD communit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93050" y="5589588"/>
            <a:ext cx="1250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3" descr="logos"/>
          <p:cNvPicPr>
            <a:picLocks noChangeAspect="1" noChangeArrowheads="1"/>
          </p:cNvPicPr>
          <p:nvPr/>
        </p:nvPicPr>
        <p:blipFill>
          <a:blip r:embed="rId2" cstate="print"/>
          <a:srcRect l="74638" t="73976" r="8186" b="4819"/>
          <a:stretch>
            <a:fillRect/>
          </a:stretch>
        </p:blipFill>
        <p:spPr bwMode="auto">
          <a:xfrm>
            <a:off x="7599363" y="0"/>
            <a:ext cx="15446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0825" y="1700213"/>
            <a:ext cx="8497888" cy="5018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j-lt"/>
              </a:rPr>
              <a:t>	</a:t>
            </a:r>
            <a:r>
              <a:rPr lang="ru-RU" sz="2000" dirty="0" smtClean="0">
                <a:latin typeface="+mj-lt"/>
              </a:rPr>
              <a:t>Как </a:t>
            </a:r>
            <a:r>
              <a:rPr lang="ru-RU" sz="2000" dirty="0">
                <a:latin typeface="+mj-lt"/>
              </a:rPr>
              <a:t>понять, что произошла активация?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Пользователь провел на сайте 10-30 и более секунд.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Пользователь посмотрел 2-3 и более страниц.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Пользователь сделал 3-5 кликов.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Воспользовался одной ключевой функцией.</a:t>
            </a:r>
          </a:p>
          <a:p>
            <a:pPr>
              <a:defRPr/>
            </a:pPr>
            <a:r>
              <a:rPr lang="en-US" sz="2000" dirty="0" smtClean="0">
                <a:latin typeface="+mj-lt"/>
              </a:rPr>
              <a:t>	</a:t>
            </a:r>
            <a:r>
              <a:rPr lang="ru-RU" sz="2000" dirty="0" smtClean="0">
                <a:latin typeface="+mj-lt"/>
              </a:rPr>
              <a:t>Что </a:t>
            </a:r>
            <a:r>
              <a:rPr lang="ru-RU" sz="2000" dirty="0">
                <a:latin typeface="+mj-lt"/>
              </a:rPr>
              <a:t>может быть ключевой функцией или действием, которое </a:t>
            </a:r>
            <a:r>
              <a:rPr lang="ru-RU" sz="2000" dirty="0" smtClean="0">
                <a:latin typeface="+mj-lt"/>
              </a:rPr>
              <a:t>	считается </a:t>
            </a:r>
            <a:r>
              <a:rPr lang="ru-RU" sz="2000" dirty="0">
                <a:latin typeface="+mj-lt"/>
              </a:rPr>
              <a:t>активацией?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	1. Регистрация.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	2. Подписка.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	3. Обратный звонок.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	4. Оформление </a:t>
            </a:r>
            <a:r>
              <a:rPr lang="ru-RU" sz="2000" dirty="0" err="1">
                <a:latin typeface="+mj-lt"/>
              </a:rPr>
              <a:t>предзаказа</a:t>
            </a:r>
            <a:r>
              <a:rPr lang="ru-RU" sz="2000" dirty="0">
                <a:latin typeface="+mj-lt"/>
              </a:rPr>
              <a:t>.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	5. Нажал кнопку "Поделиться" или "</a:t>
            </a:r>
            <a:r>
              <a:rPr lang="en-US" sz="2000" dirty="0">
                <a:latin typeface="+mj-lt"/>
              </a:rPr>
              <a:t>Like</a:t>
            </a:r>
            <a:r>
              <a:rPr lang="ru-RU" sz="2000" dirty="0">
                <a:latin typeface="+mj-lt"/>
              </a:rPr>
              <a:t>".</a:t>
            </a:r>
          </a:p>
          <a:p>
            <a:pPr>
              <a:defRPr/>
            </a:pPr>
            <a:r>
              <a:rPr lang="ru-RU" sz="2000" dirty="0" smtClean="0">
                <a:latin typeface="+mj-lt"/>
              </a:rPr>
              <a:t>	Ключевые </a:t>
            </a:r>
            <a:r>
              <a:rPr lang="ru-RU" sz="2000" dirty="0">
                <a:latin typeface="+mj-lt"/>
              </a:rPr>
              <a:t>метрики данного этапа: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Количество просмотренных страниц за визит.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Время на сайте.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Конверсия.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296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Метрики проекта.</vt:lpstr>
      <vt:lpstr>Traction</vt:lpstr>
      <vt:lpstr>Слайд 3</vt:lpstr>
      <vt:lpstr>Правильные метрики</vt:lpstr>
      <vt:lpstr>Правильные метрики</vt:lpstr>
      <vt:lpstr>Startup metrics for pirates</vt:lpstr>
      <vt:lpstr>Startup metrics for pirates</vt:lpstr>
      <vt:lpstr>Startup metrics for pirates</vt:lpstr>
      <vt:lpstr>Процесс активации</vt:lpstr>
      <vt:lpstr>Процесс удержания</vt:lpstr>
      <vt:lpstr>Анализ результатов</vt:lpstr>
      <vt:lpstr>Другие метрики</vt:lpstr>
      <vt:lpstr>Другие метрики</vt:lpstr>
      <vt:lpstr>Другие метрики</vt:lpstr>
      <vt:lpstr>Другие метрики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бизнес-моделирования</dc:title>
  <dc:creator>047</dc:creator>
  <cp:lastModifiedBy>Marina</cp:lastModifiedBy>
  <cp:revision>16</cp:revision>
  <dcterms:created xsi:type="dcterms:W3CDTF">2014-02-26T11:18:33Z</dcterms:created>
  <dcterms:modified xsi:type="dcterms:W3CDTF">2014-03-12T21:12:53Z</dcterms:modified>
</cp:coreProperties>
</file>