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F893548-E9BE-4405-BC08-E3E99D6F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8A295-769B-40DD-AE7A-292DF6D9FC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375B-5725-457F-B4B6-278C66BF6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CD1D-7548-4BE0-A869-07F7DE12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A7EC-FA85-44E3-945C-DE8C301BB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6414-446F-4F79-A502-4E339EEAB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3D63E-405C-4DB6-9BEE-9C826590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58941C7-D97E-4718-83B4-4CBC8C3AD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15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3BB3A-3E60-47E9-B406-09161C73A1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73125"/>
          </a:xfrm>
        </p:spPr>
        <p:txBody>
          <a:bodyPr/>
          <a:lstStyle/>
          <a:p>
            <a:pPr eaLnBrk="1" hangingPunct="1"/>
            <a:r>
              <a:rPr lang="ru-RU" sz="3600" b="1" smtClean="0"/>
              <a:t>Динамическая линковка</a:t>
            </a:r>
            <a:endParaRPr lang="en-US" sz="3600" b="1" smtClean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993063" cy="46085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Линковка откладывается до времени исполнения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Небольшой фрагмент кода – заглушка (</a:t>
            </a:r>
            <a:r>
              <a:rPr lang="en-US" sz="2400" b="1" i="1">
                <a:latin typeface="+mn-lt"/>
              </a:rPr>
              <a:t>stub</a:t>
            </a:r>
            <a:r>
              <a:rPr lang="ru-RU" sz="2400" b="1">
                <a:latin typeface="+mn-lt"/>
              </a:rPr>
              <a:t>)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используется для размещения соответствующей постоянно находящейся в памяти библиотечной подпрограммы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Заглушка заменяет себя на адрес подпрограммы и исполняет ее.</a:t>
            </a:r>
            <a:endParaRPr lang="en-US" sz="24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ОС необходимо проверять, размещена ли подпрограмма в адресном пространстве процессов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Динамическая линковка наиболее целесообразна для библиотек </a:t>
            </a:r>
            <a:r>
              <a:rPr lang="en-US" sz="2400" b="1">
                <a:latin typeface="+mn-lt"/>
              </a:rPr>
              <a:t>(.dll, .so)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29B21-FA84-45ED-B686-26EE66312FD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Оверлейная структура </a:t>
            </a:r>
            <a:r>
              <a:rPr lang="en-US" sz="3600" b="1" smtClean="0"/>
              <a:t>(overlay)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latin typeface="+mn-lt"/>
              </a:rPr>
              <a:t>В памяти хранятся только те программы и данные, которые требуются в каждый данный момент времени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latin typeface="+mn-lt"/>
              </a:rPr>
              <a:t>Необходимо, если памяти процессу требуется больше, чем область памяти, которая ему выделена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latin typeface="+mn-lt"/>
              </a:rPr>
              <a:t>Реализуется пользователем</a:t>
            </a:r>
            <a:r>
              <a:rPr lang="en-US" sz="2400" b="1">
                <a:latin typeface="+mn-lt"/>
              </a:rPr>
              <a:t> (</a:t>
            </a:r>
            <a:r>
              <a:rPr lang="ru-RU" sz="2400" b="1">
                <a:latin typeface="+mn-lt"/>
              </a:rPr>
              <a:t>и поддерживается интегрированнйо средой разработки программ)</a:t>
            </a:r>
            <a:r>
              <a:rPr lang="en-US" sz="2400" b="1">
                <a:latin typeface="+mn-lt"/>
              </a:rPr>
              <a:t>;</a:t>
            </a:r>
            <a:r>
              <a:rPr lang="ru-RU" sz="2400" b="1">
                <a:latin typeface="+mn-lt"/>
              </a:rPr>
              <a:t> никакой поддержки от ОС не требуется</a:t>
            </a:r>
            <a:r>
              <a:rPr lang="en-US" sz="2400" b="1">
                <a:latin typeface="+mn-lt"/>
              </a:rPr>
              <a:t>;</a:t>
            </a:r>
            <a:r>
              <a:rPr lang="ru-RU" sz="2400" b="1">
                <a:latin typeface="+mn-lt"/>
              </a:rPr>
              <a:t> проектирование программы с оверлейной структурой сложно.</a:t>
            </a: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1CE5-70E7-4125-8CCA-9F6000A308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Оверлейная структура для двухпросмотрового ассемблера</a:t>
            </a:r>
            <a:endParaRPr lang="en-US" sz="3600" b="1" dirty="0" smtClean="0"/>
          </a:p>
        </p:txBody>
      </p:sp>
      <p:pic>
        <p:nvPicPr>
          <p:cNvPr id="8" name="Content Placeholder 7" descr="Fig_15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693" y="1662618"/>
            <a:ext cx="6354839" cy="46239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7C324-E380-4656-A6EB-C03D053AC47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 &amp; A</a:t>
            </a:r>
            <a:endParaRPr lang="ru-RU" b="1" smtClean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latin typeface="+mn-lt"/>
              </a:rPr>
              <a:t>Вопросы и ответы</a:t>
            </a:r>
            <a:r>
              <a:rPr lang="ru-RU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C3A9-817B-41F2-8D51-25E0A7AAA13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Управление памятью</a:t>
            </a:r>
            <a:endParaRPr lang="en-US" b="1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>
                <a:latin typeface="+mn-lt"/>
              </a:rPr>
              <a:t>История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Откачка и подкачка (</a:t>
            </a:r>
            <a:r>
              <a:rPr lang="en-US" sz="2800" b="1">
                <a:latin typeface="+mn-lt"/>
              </a:rPr>
              <a:t>Swapping</a:t>
            </a:r>
            <a:r>
              <a:rPr lang="ru-RU" sz="2800" b="1">
                <a:latin typeface="+mn-lt"/>
              </a:rPr>
              <a:t>)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Смежное распределение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Страничная организация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Сегментная организация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Сегментно-страничная организация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endParaRPr lang="en-US" sz="2800" b="1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28F33-4BFD-4586-94E7-8860A9A10A6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Основные положения</a:t>
            </a:r>
            <a:endParaRPr lang="en-US" sz="3600" b="1" smtClean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Программа должна быть размещена в памяти и оформлена в виде процесса для своего выполнения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 i="1">
                <a:latin typeface="+mn-lt"/>
              </a:rPr>
              <a:t>Входная очередь</a:t>
            </a:r>
            <a:r>
              <a:rPr lang="en-US" sz="2400" b="1">
                <a:latin typeface="+mn-lt"/>
              </a:rPr>
              <a:t> – </a:t>
            </a:r>
            <a:r>
              <a:rPr lang="ru-RU" sz="2400" b="1">
                <a:latin typeface="+mn-lt"/>
              </a:rPr>
              <a:t>совокупность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процессов на диске, ожидающих размещения в памяти для выполнения своих программ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Пользовательские программы проходят несколько стадий до своего выполнения</a:t>
            </a:r>
            <a:r>
              <a:rPr lang="en-US" sz="2400" b="1">
                <a:latin typeface="+mn-lt"/>
              </a:rPr>
              <a:t>. 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604C3-7838-4A10-B843-3D2012BEFE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Связывание команд и данных с адресами памяти</a:t>
            </a:r>
            <a:endParaRPr lang="en-US" sz="3600" b="1" smtClean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Может выполняться на разных этапах</a:t>
            </a:r>
            <a:endParaRPr lang="en-US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>
                <a:latin typeface="+mn-lt"/>
              </a:rPr>
              <a:t>Во время компиляции</a:t>
            </a:r>
            <a:r>
              <a:rPr lang="en-US" sz="2000" b="1">
                <a:latin typeface="+mn-lt"/>
              </a:rPr>
              <a:t>:  </a:t>
            </a:r>
            <a:r>
              <a:rPr lang="ru-RU" sz="2000" b="1">
                <a:latin typeface="+mn-lt"/>
              </a:rPr>
              <a:t>Если адрес в памяти априорно известен</a:t>
            </a:r>
            <a:r>
              <a:rPr lang="en-US" sz="2000" b="1">
                <a:latin typeface="+mn-lt"/>
              </a:rPr>
              <a:t>, </a:t>
            </a:r>
            <a:r>
              <a:rPr lang="ru-RU" sz="2000" b="1">
                <a:latin typeface="+mn-lt"/>
              </a:rPr>
              <a:t>может быть сгенерирован код с абсолютными адресами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при любых изменениях размещения в памяти должна быть выполнена перекомпиляция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>
                <a:latin typeface="+mn-lt"/>
              </a:rPr>
              <a:t>Во время загрузки</a:t>
            </a:r>
            <a:r>
              <a:rPr lang="en-US" sz="2000" b="1">
                <a:latin typeface="+mn-lt"/>
              </a:rPr>
              <a:t>:  </a:t>
            </a:r>
            <a:r>
              <a:rPr lang="ru-RU" sz="2000" b="1">
                <a:latin typeface="+mn-lt"/>
              </a:rPr>
              <a:t>Должен быть сгенерирован перемещаемый (</a:t>
            </a:r>
            <a:r>
              <a:rPr lang="en-US" sz="2000" b="1">
                <a:latin typeface="+mn-lt"/>
              </a:rPr>
              <a:t>relocatable</a:t>
            </a:r>
            <a:r>
              <a:rPr lang="ru-RU" sz="2000" b="1">
                <a:latin typeface="+mn-lt"/>
              </a:rPr>
              <a:t>) код, если адреса в памяти не известны во время компиляции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>
                <a:latin typeface="+mn-lt"/>
              </a:rPr>
              <a:t>Во время исполнения</a:t>
            </a:r>
            <a:r>
              <a:rPr lang="en-US" sz="2000" b="1">
                <a:latin typeface="+mn-lt"/>
              </a:rPr>
              <a:t>:  </a:t>
            </a:r>
            <a:r>
              <a:rPr lang="ru-RU" sz="2000" b="1">
                <a:latin typeface="+mn-lt"/>
              </a:rPr>
              <a:t>Связывание откладывается до периода выполнения, если процесс может быть перемещен во время выполнения из одного сегмента памяти в другой</a:t>
            </a:r>
            <a:r>
              <a:rPr lang="en-US" sz="2000" b="1">
                <a:latin typeface="+mn-lt"/>
              </a:rPr>
              <a:t>.  </a:t>
            </a:r>
            <a:r>
              <a:rPr lang="ru-RU" sz="2000" b="1">
                <a:latin typeface="+mn-lt"/>
              </a:rPr>
              <a:t>Требуется аппаратная поддержка отображения адресов</a:t>
            </a:r>
            <a:r>
              <a:rPr lang="en-US" sz="2000" b="1">
                <a:latin typeface="+mn-lt"/>
              </a:rPr>
              <a:t> (</a:t>
            </a:r>
            <a:r>
              <a:rPr lang="ru-RU" sz="2000" b="1">
                <a:latin typeface="+mn-lt"/>
              </a:rPr>
              <a:t>например, регистры базы и границы</a:t>
            </a:r>
            <a:r>
              <a:rPr lang="en-US" sz="2000" b="1">
                <a:latin typeface="+mn-lt"/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6849D-AA18-4402-AF03-8676BEBAD59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469313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Многоэтапная обработка пользовательской программы</a:t>
            </a:r>
            <a:endParaRPr lang="en-US" sz="3600" b="1">
              <a:latin typeface="+mj-lt"/>
            </a:endParaRPr>
          </a:p>
        </p:txBody>
      </p:sp>
      <p:pic>
        <p:nvPicPr>
          <p:cNvPr id="23558" name="Picture 6" descr="Fig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981075"/>
            <a:ext cx="3057525" cy="564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94EC3-5F73-49A8-83BB-F9FFB00DED0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Логическое и физическое адресное пространство</a:t>
            </a:r>
            <a:endParaRPr lang="en-US" sz="3600" b="1" smtClean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Концепция логического адресного пространства, которое связано с соответствующим физическим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адресным пространством, является главной для управления памятью</a:t>
            </a:r>
            <a:r>
              <a:rPr lang="en-US" sz="20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i="1">
                <a:latin typeface="+mn-lt"/>
              </a:rPr>
              <a:t>Логический адрес</a:t>
            </a:r>
            <a:r>
              <a:rPr lang="en-US" b="1">
                <a:latin typeface="+mn-lt"/>
              </a:rPr>
              <a:t> – </a:t>
            </a:r>
            <a:r>
              <a:rPr lang="ru-RU" b="1">
                <a:latin typeface="+mn-lt"/>
              </a:rPr>
              <a:t>генерируется процессором</a:t>
            </a:r>
            <a:r>
              <a:rPr lang="en-US" b="1">
                <a:latin typeface="+mn-lt"/>
              </a:rPr>
              <a:t>; </a:t>
            </a:r>
            <a:r>
              <a:rPr lang="ru-RU" b="1">
                <a:latin typeface="+mn-lt"/>
              </a:rPr>
              <a:t>именуется также </a:t>
            </a:r>
            <a:r>
              <a:rPr lang="ru-RU" b="1" i="1">
                <a:latin typeface="+mn-lt"/>
              </a:rPr>
              <a:t>виртуальным</a:t>
            </a:r>
            <a:r>
              <a:rPr lang="ru-RU" b="1">
                <a:latin typeface="+mn-lt"/>
              </a:rPr>
              <a:t> адресом</a:t>
            </a:r>
            <a:r>
              <a:rPr lang="en-US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i="1">
                <a:latin typeface="+mn-lt"/>
              </a:rPr>
              <a:t>Физический адрес</a:t>
            </a:r>
            <a:r>
              <a:rPr lang="en-US" b="1">
                <a:latin typeface="+mn-lt"/>
              </a:rPr>
              <a:t> – </a:t>
            </a:r>
            <a:r>
              <a:rPr lang="ru-RU" b="1">
                <a:latin typeface="+mn-lt"/>
              </a:rPr>
              <a:t>адрес, который видит устройство памяти</a:t>
            </a:r>
            <a:r>
              <a:rPr lang="en-US" b="1">
                <a:latin typeface="+mn-lt"/>
              </a:rPr>
              <a:t>.</a:t>
            </a:r>
            <a:br>
              <a:rPr lang="en-US" b="1">
                <a:latin typeface="+mn-lt"/>
              </a:rPr>
            </a:br>
            <a:endParaRPr lang="en-US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Логические адреса совпадают с физическими 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при связывании адресов во время компиляции и во время загрузки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логические адреса отличаются от физических при использовании схемы связывания адресов во время выполнения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>
                <a:latin typeface="+mn-lt"/>
              </a:rPr>
              <a:t>.</a:t>
            </a: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C987F-6F32-4583-B644-1004B0110A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Устройство управления памятью </a:t>
            </a:r>
            <a:r>
              <a:rPr lang="en-US" sz="3600" b="1" smtClean="0"/>
              <a:t>(memory management unit – MMU)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714488"/>
            <a:ext cx="6921526" cy="4411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+mn-lt"/>
              </a:rPr>
              <a:t>Аппаратура, преобразующая виртуальный адрес в физический</a:t>
            </a:r>
            <a:r>
              <a:rPr lang="en-US" sz="2400" b="1" dirty="0">
                <a:latin typeface="+mn-lt"/>
              </a:rPr>
              <a:t>.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+mn-lt"/>
              </a:rPr>
              <a:t>В схеме</a:t>
            </a:r>
            <a:r>
              <a:rPr lang="en-US" sz="2400" b="1" dirty="0">
                <a:latin typeface="+mn-lt"/>
              </a:rPr>
              <a:t> MMU </a:t>
            </a:r>
            <a:r>
              <a:rPr lang="ru-RU" sz="2400" b="1" dirty="0">
                <a:latin typeface="+mn-lt"/>
              </a:rPr>
              <a:t>значение регистра перемещения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прибавляется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к любому адресу, сгенерированному пользовательским процессом, в момент, когда он размещается в памяти</a:t>
            </a:r>
            <a:r>
              <a:rPr lang="en-US" sz="2400" b="1" dirty="0" smtClean="0">
                <a:latin typeface="+mn-lt"/>
              </a:rPr>
              <a:t>. 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+mn-lt"/>
              </a:rPr>
              <a:t>Программа пользователя работает только с логическими адресами и не видит физических адресов</a:t>
            </a:r>
            <a:r>
              <a:rPr lang="en-US" sz="24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29E47-39B9-416A-B743-72125C91E4F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58204" cy="9127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900" b="1" dirty="0" smtClean="0"/>
              <a:t>Адресация с использованием регистра перемещения</a:t>
            </a:r>
            <a:endParaRPr lang="en-US" sz="2900" b="1" dirty="0" smtClean="0"/>
          </a:p>
        </p:txBody>
      </p:sp>
      <p:pic>
        <p:nvPicPr>
          <p:cNvPr id="26630" name="Picture 6" descr="Fig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831013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FCF5C-3157-47C3-80CF-6D4B2F3F58E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Динамическая загрузка</a:t>
            </a:r>
            <a:endParaRPr lang="en-US" sz="3600" b="1" smtClean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Подпрограмма не загружается до момента ее вызова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Наиболее оптимальное использование памяти</a:t>
            </a:r>
            <a:r>
              <a:rPr lang="en-US" sz="2400" b="1">
                <a:latin typeface="+mn-lt"/>
              </a:rPr>
              <a:t>: </a:t>
            </a:r>
            <a:r>
              <a:rPr lang="ru-RU" sz="2400" b="1">
                <a:latin typeface="+mn-lt"/>
              </a:rPr>
              <a:t>ненужная подпрограмма не загружается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Полезно, когда требуется сравнительно редкая обработка больших фрагментов кода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Никакой специальной поддержки от ОС не требуется на этапе разработки программы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905</TotalTime>
  <Words>487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1_Wildflowers</vt:lpstr>
      <vt:lpstr>         Основы современных                  операционных систем                           Лекция 15</vt:lpstr>
      <vt:lpstr>Управление памятью</vt:lpstr>
      <vt:lpstr>Основные положения</vt:lpstr>
      <vt:lpstr>Связывание команд и данных с адресами памяти</vt:lpstr>
      <vt:lpstr>Многоэтапная обработка пользовательской программы</vt:lpstr>
      <vt:lpstr>Логическое и физическое адресное пространство</vt:lpstr>
      <vt:lpstr>Устройство управления памятью (memory management unit – MMU)</vt:lpstr>
      <vt:lpstr>Адресация с использованием регистра перемещения</vt:lpstr>
      <vt:lpstr>Динамическая загрузка</vt:lpstr>
      <vt:lpstr>Динамическая линковка</vt:lpstr>
      <vt:lpstr>Оверлейная структура (overlay)</vt:lpstr>
      <vt:lpstr>Оверлейная структура для двухпросмотрового ассемблера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93</cp:revision>
  <dcterms:created xsi:type="dcterms:W3CDTF">2001-09-03T03:38:43Z</dcterms:created>
  <dcterms:modified xsi:type="dcterms:W3CDTF">2010-07-28T11:38:16Z</dcterms:modified>
</cp:coreProperties>
</file>