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2" r:id="rId1"/>
  </p:sldMasterIdLst>
  <p:notesMasterIdLst>
    <p:notesMasterId r:id="rId38"/>
  </p:notesMasterIdLst>
  <p:sldIdLst>
    <p:sldId id="256" r:id="rId2"/>
    <p:sldId id="273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3" r:id="rId17"/>
    <p:sldId id="304" r:id="rId18"/>
    <p:sldId id="305" r:id="rId19"/>
    <p:sldId id="306" r:id="rId20"/>
    <p:sldId id="307" r:id="rId21"/>
    <p:sldId id="302" r:id="rId22"/>
    <p:sldId id="275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308" r:id="rId35"/>
    <p:sldId id="301" r:id="rId36"/>
    <p:sldId id="272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15F72E-AD00-43A6-94E1-87C5D9C64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80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899BF9-B07C-490E-8B30-F673EE4198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Логическая структура</a:t>
            </a:r>
            <a:r>
              <a:rPr lang="ru-RU" baseline="0" dirty="0" smtClean="0"/>
              <a:t> </a:t>
            </a:r>
            <a:r>
              <a:rPr lang="en-US" baseline="0" dirty="0" smtClean="0"/>
              <a:t>SDL-</a:t>
            </a:r>
            <a:r>
              <a:rPr lang="ru-RU" baseline="0" dirty="0" smtClean="0"/>
              <a:t>элементов изображена на схеме.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слайде приведен пример </a:t>
            </a:r>
            <a:r>
              <a:rPr lang="en-US" dirty="0" smtClean="0"/>
              <a:t>WSDL-</a:t>
            </a:r>
            <a:r>
              <a:rPr lang="ru-RU" dirty="0" smtClean="0"/>
              <a:t>описания </a:t>
            </a:r>
            <a:r>
              <a:rPr lang="en-US" dirty="0" smtClean="0"/>
              <a:t>web-</a:t>
            </a:r>
            <a:r>
              <a:rPr lang="ru-RU" dirty="0" smtClean="0"/>
              <a:t>сервиса.</a:t>
            </a:r>
          </a:p>
          <a:p>
            <a:r>
              <a:rPr lang="ru-RU" dirty="0" smtClean="0"/>
              <a:t>Видны описания</a:t>
            </a:r>
            <a:r>
              <a:rPr lang="ru-RU" baseline="0" dirty="0" smtClean="0"/>
              <a:t> портов и типа связывания.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30C9078E-61FD-4257-97A3-5A83FDDC82C1}" type="slidenum">
              <a:rPr lang="en-US" sz="1200">
                <a:latin typeface="Times New Roman" pitchFamily="18" charset="0"/>
              </a:rPr>
              <a:pPr algn="r" eaLnBrk="1" hangingPunct="1"/>
              <a:t>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Пользовательский</a:t>
            </a:r>
            <a:r>
              <a:rPr lang="ru-RU" baseline="0" dirty="0" smtClean="0"/>
              <a:t> интерфейс </a:t>
            </a:r>
            <a:r>
              <a:rPr lang="en-US" baseline="0" dirty="0" smtClean="0"/>
              <a:t>web-</a:t>
            </a:r>
            <a:r>
              <a:rPr lang="ru-RU" baseline="0" dirty="0" smtClean="0"/>
              <a:t>сервиса представлен</a:t>
            </a:r>
          </a:p>
          <a:p>
            <a:r>
              <a:rPr lang="ru-RU" baseline="0" dirty="0" smtClean="0"/>
              <a:t>в виде файлов </a:t>
            </a:r>
            <a:r>
              <a:rPr lang="en-US" baseline="0" dirty="0" smtClean="0"/>
              <a:t>.</a:t>
            </a:r>
            <a:r>
              <a:rPr lang="en-US" baseline="0" dirty="0" err="1" smtClean="0"/>
              <a:t>aspx</a:t>
            </a:r>
            <a:r>
              <a:rPr lang="en-US" baseline="0" dirty="0" smtClean="0"/>
              <a:t> (</a:t>
            </a:r>
            <a:r>
              <a:rPr lang="ru-RU" baseline="0" dirty="0" smtClean="0"/>
              <a:t>в них задаются </a:t>
            </a:r>
            <a:r>
              <a:rPr lang="en-US" baseline="0" dirty="0" smtClean="0"/>
              <a:t>web-</a:t>
            </a:r>
            <a:r>
              <a:rPr lang="ru-RU" baseline="0" dirty="0" smtClean="0"/>
              <a:t>формы для использования сервиса).</a:t>
            </a:r>
          </a:p>
          <a:p>
            <a:r>
              <a:rPr lang="ru-RU" baseline="0" dirty="0" smtClean="0"/>
              <a:t>В соответствующих файлах реализации (например, </a:t>
            </a:r>
            <a:r>
              <a:rPr lang="en-US" baseline="0" dirty="0" smtClean="0"/>
              <a:t>.</a:t>
            </a:r>
            <a:r>
              <a:rPr lang="en-US" baseline="0" dirty="0" err="1" smtClean="0"/>
              <a:t>aspx.cs</a:t>
            </a:r>
            <a:r>
              <a:rPr lang="en-US" baseline="0" dirty="0" smtClean="0"/>
              <a:t>)</a:t>
            </a:r>
          </a:p>
          <a:p>
            <a:r>
              <a:rPr lang="ru-RU" baseline="0" dirty="0" smtClean="0"/>
              <a:t>содержится код реализации соответствующей </a:t>
            </a:r>
            <a:r>
              <a:rPr lang="en-US" baseline="0" dirty="0" smtClean="0"/>
              <a:t>web-</a:t>
            </a:r>
            <a:r>
              <a:rPr lang="ru-RU" baseline="0" dirty="0" smtClean="0"/>
              <a:t>формы.</a:t>
            </a:r>
          </a:p>
          <a:p>
            <a:endParaRPr lang="de-D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ECF03F4-CC88-435D-BECF-9FF1139AD6E9}" type="slidenum">
              <a:rPr lang="en-US" sz="1200">
                <a:latin typeface="Times New Roman" pitchFamily="18" charset="0"/>
              </a:rPr>
              <a:pPr algn="r" eaLnBrk="1" hangingPunct="1"/>
              <a:t>15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Пример </a:t>
            </a:r>
            <a:r>
              <a:rPr lang="en-US" dirty="0" smtClean="0"/>
              <a:t>.</a:t>
            </a:r>
            <a:r>
              <a:rPr lang="en-US" dirty="0" err="1" smtClean="0"/>
              <a:t>aspx</a:t>
            </a:r>
            <a:r>
              <a:rPr lang="en-US" dirty="0" smtClean="0"/>
              <a:t> – </a:t>
            </a:r>
            <a:r>
              <a:rPr lang="ru-RU" dirty="0" smtClean="0"/>
              <a:t>файла</a:t>
            </a:r>
            <a:r>
              <a:rPr lang="ru-RU" baseline="0" dirty="0" smtClean="0"/>
              <a:t> приведен на слайде.</a:t>
            </a:r>
          </a:p>
          <a:p>
            <a:endParaRPr lang="de-DE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8829" indent="-138829">
              <a:defRPr/>
            </a:pPr>
            <a:endParaRPr lang="de-AT" dirty="0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39225"/>
            <a:endParaRPr lang="de-DE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8829" indent="-138829">
              <a:defRPr/>
            </a:pPr>
            <a:endParaRPr lang="de-AT" dirty="0"/>
          </a:p>
        </p:txBody>
      </p:sp>
      <p:sp>
        <p:nvSpPr>
          <p:cNvPr id="901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39225"/>
            <a:endParaRPr lang="de-DE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dirty="0" smtClean="0"/>
          </a:p>
        </p:txBody>
      </p:sp>
      <p:sp>
        <p:nvSpPr>
          <p:cNvPr id="921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39225"/>
            <a:endParaRPr lang="de-DE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8829" indent="-138829">
              <a:defRPr/>
            </a:pPr>
            <a:endParaRPr lang="de-AT" dirty="0"/>
          </a:p>
        </p:txBody>
      </p:sp>
      <p:sp>
        <p:nvSpPr>
          <p:cNvPr id="931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39225"/>
            <a:endParaRPr lang="de-DE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8829" indent="-138829">
              <a:defRPr/>
            </a:pPr>
            <a:endParaRPr lang="de-AT" dirty="0"/>
          </a:p>
        </p:txBody>
      </p:sp>
      <p:sp>
        <p:nvSpPr>
          <p:cNvPr id="942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39225"/>
            <a:endParaRPr lang="de-DE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952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39225"/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Основные</a:t>
            </a:r>
            <a:r>
              <a:rPr lang="ru-RU" baseline="0" dirty="0" smtClean="0"/>
              <a:t> идеи и принципы </a:t>
            </a:r>
            <a:r>
              <a:rPr lang="en-US" baseline="0" dirty="0" smtClean="0"/>
              <a:t>.NET </a:t>
            </a:r>
            <a:r>
              <a:rPr lang="ru-RU" baseline="0" dirty="0" smtClean="0"/>
              <a:t>представлены на слайде.</a:t>
            </a:r>
          </a:p>
          <a:p>
            <a:r>
              <a:rPr lang="ru-RU" baseline="0" dirty="0" smtClean="0"/>
              <a:t>Это компиляция с любого языка в промежуточный двоичный код </a:t>
            </a:r>
            <a:r>
              <a:rPr lang="en-US" baseline="0" dirty="0" smtClean="0"/>
              <a:t>MSIL (CIL) –</a:t>
            </a:r>
          </a:p>
          <a:p>
            <a:r>
              <a:rPr lang="ru-RU" baseline="0" dirty="0" smtClean="0"/>
              <a:t>постфиксную форму представления программ</a:t>
            </a:r>
            <a:r>
              <a:rPr lang="en-US" baseline="0" dirty="0" smtClean="0"/>
              <a:t>;</a:t>
            </a:r>
          </a:p>
          <a:p>
            <a:r>
              <a:rPr lang="ru-RU" baseline="0" dirty="0" smtClean="0"/>
              <a:t>генерация компилятором так называемых метаданных – информации о типах,</a:t>
            </a:r>
          </a:p>
          <a:p>
            <a:r>
              <a:rPr lang="ru-RU" baseline="0" dirty="0" smtClean="0"/>
              <a:t>определяемых и используемых в программном модуле для </a:t>
            </a:r>
            <a:r>
              <a:rPr lang="en-US" baseline="0" dirty="0" smtClean="0"/>
              <a:t>.NET.</a:t>
            </a:r>
            <a:endParaRPr lang="ru-RU" baseline="0" dirty="0" smtClean="0"/>
          </a:p>
          <a:p>
            <a:r>
              <a:rPr lang="ru-RU" baseline="0" dirty="0" smtClean="0"/>
              <a:t>Промежуточный код, метаданные, плюс так называемый манифест</a:t>
            </a:r>
          </a:p>
          <a:p>
            <a:r>
              <a:rPr lang="ru-RU" baseline="0" dirty="0" smtClean="0"/>
              <a:t>(список содержимого двоичного кода)</a:t>
            </a:r>
          </a:p>
          <a:p>
            <a:r>
              <a:rPr lang="ru-RU" baseline="0" dirty="0" smtClean="0"/>
              <a:t>составляют СБОРКУ </a:t>
            </a:r>
            <a:r>
              <a:rPr lang="en-US" baseline="0" dirty="0" smtClean="0"/>
              <a:t>(assembly) – </a:t>
            </a:r>
            <a:r>
              <a:rPr lang="ru-RU" baseline="0" dirty="0" smtClean="0"/>
              <a:t>логическую единицу представления</a:t>
            </a:r>
          </a:p>
          <a:p>
            <a:r>
              <a:rPr lang="ru-RU" baseline="0" dirty="0" smtClean="0"/>
              <a:t>двоичного кода в </a:t>
            </a:r>
            <a:r>
              <a:rPr lang="en-US" baseline="0" dirty="0" smtClean="0"/>
              <a:t>.NET.</a:t>
            </a:r>
          </a:p>
          <a:p>
            <a:r>
              <a:rPr lang="ru-RU" baseline="0" dirty="0" smtClean="0"/>
              <a:t>Во время выполнения программы, при первом вызове каждого метода,</a:t>
            </a:r>
          </a:p>
          <a:p>
            <a:r>
              <a:rPr lang="ru-RU" baseline="0" dirty="0" smtClean="0"/>
              <a:t>его промежуточный код компилируется специальным компилятором</a:t>
            </a:r>
          </a:p>
          <a:p>
            <a:r>
              <a:rPr lang="ru-RU" baseline="0" dirty="0" smtClean="0"/>
              <a:t>(</a:t>
            </a:r>
            <a:r>
              <a:rPr lang="en-US" baseline="0" dirty="0" smtClean="0"/>
              <a:t>just-in-time, </a:t>
            </a:r>
            <a:r>
              <a:rPr lang="ru-RU" baseline="0" dirty="0" smtClean="0"/>
              <a:t>или </a:t>
            </a:r>
            <a:r>
              <a:rPr lang="en-US" baseline="0" dirty="0" smtClean="0"/>
              <a:t>JIT, </a:t>
            </a:r>
            <a:r>
              <a:rPr lang="ru-RU" baseline="0" dirty="0" smtClean="0"/>
              <a:t>компилятором)</a:t>
            </a:r>
          </a:p>
          <a:p>
            <a:r>
              <a:rPr lang="ru-RU" baseline="0" dirty="0" smtClean="0"/>
              <a:t>в платформно-зависимый (</a:t>
            </a:r>
            <a:r>
              <a:rPr lang="en-US" baseline="0" dirty="0" smtClean="0"/>
              <a:t>native) </a:t>
            </a:r>
            <a:r>
              <a:rPr lang="ru-RU" baseline="0" dirty="0" smtClean="0"/>
              <a:t>код аппаратной платформы (машины),</a:t>
            </a:r>
          </a:p>
          <a:p>
            <a:r>
              <a:rPr lang="ru-RU" baseline="0" dirty="0" smtClean="0"/>
              <a:t>на которой исполняется программа.</a:t>
            </a:r>
          </a:p>
          <a:p>
            <a:r>
              <a:rPr lang="ru-RU" baseline="0" dirty="0" smtClean="0"/>
              <a:t>Де-факто стандартом для представления конфигурационной информации</a:t>
            </a:r>
          </a:p>
          <a:p>
            <a:r>
              <a:rPr lang="ru-RU" baseline="0" dirty="0" smtClean="0"/>
              <a:t>и передачи данных серез сеть в </a:t>
            </a:r>
            <a:r>
              <a:rPr lang="en-US" baseline="0" dirty="0" smtClean="0"/>
              <a:t>.NET </a:t>
            </a:r>
            <a:r>
              <a:rPr lang="ru-RU" baseline="0" dirty="0" smtClean="0"/>
              <a:t>является </a:t>
            </a:r>
            <a:r>
              <a:rPr lang="en-US" baseline="0" dirty="0" smtClean="0"/>
              <a:t>XML.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72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39225"/>
            <a:endParaRPr lang="de-DE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Преимуществом подхода </a:t>
            </a:r>
            <a:r>
              <a:rPr lang="en-US" dirty="0" smtClean="0"/>
              <a:t>.NET </a:t>
            </a:r>
            <a:r>
              <a:rPr lang="ru-RU" dirty="0" smtClean="0"/>
              <a:t>является</a:t>
            </a:r>
            <a:r>
              <a:rPr lang="ru-RU" baseline="0" dirty="0" smtClean="0"/>
              <a:t> независимость двоичного кода </a:t>
            </a:r>
            <a:r>
              <a:rPr lang="en-US" baseline="0" dirty="0" smtClean="0"/>
              <a:t>(CIL)</a:t>
            </a:r>
          </a:p>
          <a:p>
            <a:r>
              <a:rPr lang="ru-RU" baseline="0" dirty="0" smtClean="0"/>
              <a:t>от конкретной апппаратной платформы.</a:t>
            </a:r>
          </a:p>
          <a:p>
            <a:r>
              <a:rPr lang="ru-RU" baseline="0" dirty="0" smtClean="0"/>
              <a:t>Также </a:t>
            </a:r>
            <a:r>
              <a:rPr lang="en-US" baseline="0" dirty="0" smtClean="0"/>
              <a:t>.NET </a:t>
            </a:r>
            <a:r>
              <a:rPr lang="ru-RU" baseline="0" dirty="0" smtClean="0"/>
              <a:t>выполняет код в особом режиме – </a:t>
            </a:r>
            <a:r>
              <a:rPr lang="en-US" baseline="0" dirty="0" smtClean="0"/>
              <a:t>execution,</a:t>
            </a:r>
          </a:p>
          <a:p>
            <a:r>
              <a:rPr lang="ru-RU" baseline="0" dirty="0" smtClean="0"/>
              <a:t>в котором гарантируется полный контроль типов и безопасности,</a:t>
            </a:r>
          </a:p>
          <a:p>
            <a:r>
              <a:rPr lang="ru-RU" baseline="0" dirty="0" smtClean="0"/>
              <a:t>что обеспечивает надежность и безопасносит программ,</a:t>
            </a:r>
          </a:p>
          <a:p>
            <a:r>
              <a:rPr lang="ru-RU" baseline="0" dirty="0" smtClean="0"/>
              <a:t>в отличие от использования более старых языков и платформ,</a:t>
            </a:r>
          </a:p>
          <a:p>
            <a:r>
              <a:rPr lang="ru-RU" baseline="0" dirty="0" smtClean="0"/>
              <a:t>например, Си.</a:t>
            </a:r>
          </a:p>
          <a:p>
            <a:r>
              <a:rPr lang="ru-RU" baseline="0" dirty="0" smtClean="0"/>
              <a:t>Многоязыковое программирование – еще один важнейший принцип </a:t>
            </a:r>
            <a:r>
              <a:rPr lang="en-US" baseline="0" dirty="0" smtClean="0"/>
              <a:t>.NET:</a:t>
            </a:r>
          </a:p>
          <a:p>
            <a:r>
              <a:rPr lang="ru-RU" baseline="0" dirty="0" smtClean="0"/>
              <a:t>программист может разрабатывать модули своей программы</a:t>
            </a:r>
          </a:p>
          <a:p>
            <a:r>
              <a:rPr lang="ru-RU" baseline="0" dirty="0" smtClean="0"/>
              <a:t>на любых удобных ему языках, а </a:t>
            </a:r>
            <a:r>
              <a:rPr lang="en-US" baseline="0" dirty="0" smtClean="0"/>
              <a:t>.NET </a:t>
            </a:r>
            <a:r>
              <a:rPr lang="ru-RU" baseline="0" dirty="0" smtClean="0"/>
              <a:t>обеспечивает совместимость</a:t>
            </a:r>
          </a:p>
          <a:p>
            <a:r>
              <a:rPr lang="ru-RU" baseline="0" dirty="0" smtClean="0"/>
              <a:t>(</a:t>
            </a:r>
            <a:r>
              <a:rPr lang="en-US" baseline="0" dirty="0" smtClean="0"/>
              <a:t>interoperability) </a:t>
            </a:r>
            <a:r>
              <a:rPr lang="ru-RU" baseline="0" dirty="0" smtClean="0"/>
              <a:t>этих модулей в рамках одной программы.</a:t>
            </a:r>
          </a:p>
          <a:p>
            <a:r>
              <a:rPr lang="ru-RU" baseline="0" dirty="0" smtClean="0"/>
              <a:t>Повышенные требования к безопасности – еще одна характерная черта </a:t>
            </a:r>
            <a:r>
              <a:rPr lang="en-US" baseline="0" dirty="0" smtClean="0"/>
              <a:t>.NET.</a:t>
            </a:r>
          </a:p>
          <a:p>
            <a:r>
              <a:rPr lang="ru-RU" baseline="0" dirty="0" smtClean="0"/>
              <a:t>Наконец, </a:t>
            </a:r>
            <a:r>
              <a:rPr lang="en-US" baseline="0" dirty="0" smtClean="0"/>
              <a:t>.NET </a:t>
            </a:r>
            <a:r>
              <a:rPr lang="ru-RU" baseline="0" dirty="0" smtClean="0"/>
              <a:t>имеет очень удобные и современные механизмы поддержки</a:t>
            </a:r>
          </a:p>
          <a:p>
            <a:r>
              <a:rPr lang="en-US" baseline="0" dirty="0" smtClean="0"/>
              <a:t>Web-</a:t>
            </a:r>
            <a:r>
              <a:rPr lang="ru-RU" baseline="0" dirty="0" smtClean="0"/>
              <a:t>программирования.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7370B7-AC45-44C2-9C53-3D4E4A62F6E3}" type="slidenum">
              <a:rPr lang="en-US"/>
              <a:pPr/>
              <a:t>5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2950" cy="34163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8" y="4343400"/>
            <a:ext cx="6434137" cy="41148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ru-RU" dirty="0" smtClean="0"/>
              <a:t>На слайде приведена</a:t>
            </a:r>
            <a:r>
              <a:rPr lang="ru-RU" baseline="0" dirty="0" smtClean="0"/>
              <a:t> архитектура базовой библиотеки классов (</a:t>
            </a:r>
            <a:r>
              <a:rPr lang="en-US" baseline="0" dirty="0" smtClean="0"/>
              <a:t>BCL) .NET.</a:t>
            </a:r>
          </a:p>
          <a:p>
            <a:pPr eaLnBrk="1" hangingPunct="1"/>
            <a:r>
              <a:rPr lang="ru-RU" baseline="0" dirty="0" smtClean="0"/>
              <a:t>Их использование ясно из их названий.</a:t>
            </a:r>
          </a:p>
          <a:p>
            <a:pPr eaLnBrk="1" hangingPunct="1"/>
            <a:r>
              <a:rPr lang="ru-RU" baseline="0" dirty="0" smtClean="0"/>
              <a:t>Весьма важно, что все эти классы могут быть использованы</a:t>
            </a:r>
          </a:p>
          <a:p>
            <a:pPr eaLnBrk="1" hangingPunct="1"/>
            <a:r>
              <a:rPr lang="ru-RU" baseline="0" dirty="0" smtClean="0"/>
              <a:t>при программировании на ЛЮБОМ языке </a:t>
            </a:r>
            <a:r>
              <a:rPr lang="en-US" baseline="0" dirty="0" smtClean="0"/>
              <a:t>.NET –</a:t>
            </a:r>
          </a:p>
          <a:p>
            <a:pPr eaLnBrk="1" hangingPunct="1"/>
            <a:r>
              <a:rPr lang="en-US" baseline="0" dirty="0" smtClean="0"/>
              <a:t>C#, Visual Basic, Managed C++ </a:t>
            </a:r>
            <a:r>
              <a:rPr lang="ru-RU" baseline="0" dirty="0" smtClean="0"/>
              <a:t>и др.</a:t>
            </a:r>
            <a:endParaRPr lang="en-US" baseline="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Классы в </a:t>
            </a:r>
            <a:r>
              <a:rPr lang="en-US" dirty="0" smtClean="0"/>
              <a:t>C# </a:t>
            </a:r>
            <a:r>
              <a:rPr lang="ru-RU" dirty="0" smtClean="0"/>
              <a:t>определяются традиционным для ООП образом –</a:t>
            </a:r>
          </a:p>
          <a:p>
            <a:r>
              <a:rPr lang="ru-RU" dirty="0" smtClean="0"/>
              <a:t>как набор полей и методов.</a:t>
            </a:r>
          </a:p>
          <a:p>
            <a:r>
              <a:rPr lang="ru-RU" dirty="0" smtClean="0"/>
              <a:t>В дополнение к другим языкам, определение класса</a:t>
            </a:r>
          </a:p>
          <a:p>
            <a:r>
              <a:rPr lang="ru-RU" dirty="0" smtClean="0"/>
              <a:t>может также содержать свойства (обобщенные поля</a:t>
            </a:r>
          </a:p>
          <a:p>
            <a:r>
              <a:rPr lang="ru-RU" dirty="0" smtClean="0"/>
              <a:t>с операциями </a:t>
            </a:r>
            <a:r>
              <a:rPr lang="en-US" dirty="0" smtClean="0"/>
              <a:t>get </a:t>
            </a:r>
            <a:r>
              <a:rPr lang="ru-RU" dirty="0" smtClean="0"/>
              <a:t>и </a:t>
            </a:r>
            <a:r>
              <a:rPr lang="en-US" dirty="0" smtClean="0"/>
              <a:t>set); </a:t>
            </a:r>
            <a:r>
              <a:rPr lang="ru-RU" dirty="0" smtClean="0"/>
              <a:t>индексаторы</a:t>
            </a:r>
            <a:r>
              <a:rPr lang="en-US" dirty="0" smtClean="0"/>
              <a:t>; </a:t>
            </a:r>
            <a:r>
              <a:rPr lang="ru-RU" dirty="0" smtClean="0"/>
              <a:t>события</a:t>
            </a:r>
            <a:r>
              <a:rPr lang="en-US" dirty="0" smtClean="0"/>
              <a:t>; </a:t>
            </a:r>
            <a:r>
              <a:rPr lang="ru-RU" dirty="0" smtClean="0"/>
              <a:t>делегаты.</a:t>
            </a:r>
          </a:p>
          <a:p>
            <a:r>
              <a:rPr lang="ru-RU" dirty="0" smtClean="0"/>
              <a:t>Пример класса приведен на слайде.</a:t>
            </a:r>
          </a:p>
          <a:p>
            <a:endParaRPr lang="ru-RU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F3C30A-C02E-48F1-A704-53D9BCF955E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Концеп</a:t>
            </a:r>
            <a:r>
              <a:rPr lang="ru-RU" baseline="0" dirty="0" smtClean="0"/>
              <a:t>ция </a:t>
            </a:r>
            <a:r>
              <a:rPr lang="en-US" baseline="0" dirty="0" smtClean="0"/>
              <a:t>Web-</a:t>
            </a:r>
            <a:r>
              <a:rPr lang="ru-RU" baseline="0" dirty="0" smtClean="0"/>
              <a:t>сервиса в </a:t>
            </a:r>
            <a:r>
              <a:rPr lang="en-US" baseline="0" dirty="0" smtClean="0"/>
              <a:t>.NET </a:t>
            </a:r>
            <a:r>
              <a:rPr lang="ru-RU" baseline="0" dirty="0" smtClean="0"/>
              <a:t>поддерживает</a:t>
            </a:r>
          </a:p>
          <a:p>
            <a:r>
              <a:rPr lang="ru-RU" baseline="0" dirty="0" smtClean="0"/>
              <a:t>сервисы в виде классов, интерфейс которых доступен через </a:t>
            </a:r>
            <a:r>
              <a:rPr lang="en-US" baseline="0" dirty="0" smtClean="0"/>
              <a:t>Web,</a:t>
            </a:r>
          </a:p>
          <a:p>
            <a:r>
              <a:rPr lang="ru-RU" baseline="0" dirty="0" smtClean="0"/>
              <a:t>соблюдающие ряд стандартов (</a:t>
            </a:r>
            <a:r>
              <a:rPr lang="en-US" baseline="0" dirty="0" smtClean="0"/>
              <a:t>WSDL, SOAP, XML),</a:t>
            </a:r>
          </a:p>
          <a:p>
            <a:r>
              <a:rPr lang="ru-RU" baseline="0" dirty="0" smtClean="0"/>
              <a:t>основанные на библиотеке классов </a:t>
            </a:r>
            <a:r>
              <a:rPr lang="en-US" baseline="0" dirty="0" smtClean="0"/>
              <a:t>.NET Framework.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схеме приведена структура распределенного </a:t>
            </a:r>
            <a:r>
              <a:rPr lang="en-US" dirty="0" smtClean="0"/>
              <a:t>Web</a:t>
            </a:r>
            <a:r>
              <a:rPr lang="ru-RU" dirty="0" smtClean="0"/>
              <a:t>-приложения.</a:t>
            </a:r>
          </a:p>
          <a:p>
            <a:r>
              <a:rPr lang="ru-RU" dirty="0" smtClean="0"/>
              <a:t>Оно состоит из клиентской и серверной частей.</a:t>
            </a:r>
          </a:p>
          <a:p>
            <a:r>
              <a:rPr lang="en-US" dirty="0" smtClean="0"/>
              <a:t>Web-</a:t>
            </a:r>
            <a:r>
              <a:rPr lang="ru-RU" dirty="0" smtClean="0"/>
              <a:t>сервис должен удовлетворять определенному контракту</a:t>
            </a:r>
          </a:p>
          <a:p>
            <a:r>
              <a:rPr lang="ru-RU" dirty="0" smtClean="0"/>
              <a:t>(реализовывать определенный интерфейс).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Инфраструктура</a:t>
            </a:r>
            <a:r>
              <a:rPr lang="ru-RU" baseline="0" dirty="0" smtClean="0"/>
              <a:t> </a:t>
            </a:r>
            <a:r>
              <a:rPr lang="en-US" baseline="0" dirty="0" smtClean="0"/>
              <a:t>Web-</a:t>
            </a:r>
            <a:r>
              <a:rPr lang="ru-RU" baseline="0" dirty="0" smtClean="0"/>
              <a:t>сервисов представлена на схеме.</a:t>
            </a:r>
          </a:p>
          <a:p>
            <a:r>
              <a:rPr lang="en-US" baseline="0" dirty="0" smtClean="0"/>
              <a:t>Web-</a:t>
            </a:r>
            <a:r>
              <a:rPr lang="ru-RU" baseline="0" dirty="0" smtClean="0"/>
              <a:t>сервис может обрабатывать несколько видов запросов </a:t>
            </a:r>
            <a:r>
              <a:rPr lang="en-US" baseline="0" dirty="0" smtClean="0"/>
              <a:t>Web-</a:t>
            </a:r>
            <a:r>
              <a:rPr lang="ru-RU" baseline="0" dirty="0" smtClean="0"/>
              <a:t>клиентов.</a:t>
            </a:r>
          </a:p>
          <a:p>
            <a:r>
              <a:rPr lang="ru-RU" baseline="0" dirty="0" smtClean="0"/>
              <a:t>При обнаружении (открытии) сервиса клиент передает запрос вида </a:t>
            </a:r>
            <a:r>
              <a:rPr lang="en-US" baseline="0" dirty="0" err="1" smtClean="0"/>
              <a:t>vsdisco</a:t>
            </a:r>
            <a:r>
              <a:rPr lang="en-US" baseline="0" dirty="0" smtClean="0"/>
              <a:t>,</a:t>
            </a:r>
          </a:p>
          <a:p>
            <a:r>
              <a:rPr lang="ru-RU" baseline="0" dirty="0" smtClean="0"/>
              <a:t>в ответ на который сервисы открытия (</a:t>
            </a:r>
            <a:r>
              <a:rPr lang="en-US" baseline="0" dirty="0" smtClean="0"/>
              <a:t>UDDI) </a:t>
            </a:r>
            <a:r>
              <a:rPr lang="ru-RU" baseline="0" dirty="0" smtClean="0"/>
              <a:t>сообщают о месте расположения</a:t>
            </a:r>
          </a:p>
          <a:p>
            <a:r>
              <a:rPr lang="en-US" baseline="0" dirty="0" smtClean="0"/>
              <a:t>Web-</a:t>
            </a:r>
            <a:r>
              <a:rPr lang="ru-RU" baseline="0" dirty="0" smtClean="0"/>
              <a:t>сервиса.</a:t>
            </a:r>
          </a:p>
          <a:p>
            <a:r>
              <a:rPr lang="ru-RU" baseline="0" dirty="0" smtClean="0"/>
              <a:t>В ответ на другой запрос – </a:t>
            </a:r>
            <a:r>
              <a:rPr lang="en-US" baseline="0" dirty="0" smtClean="0"/>
              <a:t>WSDL –</a:t>
            </a:r>
          </a:p>
          <a:p>
            <a:r>
              <a:rPr lang="ru-RU" baseline="0" dirty="0" smtClean="0"/>
              <a:t>сервис сообщает клиенту структуру своего интерфейса</a:t>
            </a:r>
          </a:p>
          <a:p>
            <a:r>
              <a:rPr lang="ru-RU" baseline="0" dirty="0" smtClean="0"/>
              <a:t>в формате </a:t>
            </a:r>
            <a:r>
              <a:rPr lang="en-US" baseline="0" dirty="0" smtClean="0"/>
              <a:t>XML </a:t>
            </a:r>
            <a:r>
              <a:rPr lang="ru-RU" baseline="0" dirty="0" smtClean="0"/>
              <a:t>с соблюдением стандарта </a:t>
            </a:r>
            <a:r>
              <a:rPr lang="en-US" baseline="0" dirty="0" smtClean="0"/>
              <a:t>WSDL (Web Service</a:t>
            </a:r>
          </a:p>
          <a:p>
            <a:r>
              <a:rPr lang="en-US" baseline="0" dirty="0" smtClean="0"/>
              <a:t>definition Language).</a:t>
            </a:r>
          </a:p>
          <a:p>
            <a:r>
              <a:rPr lang="ru-RU" baseline="0" dirty="0" smtClean="0"/>
              <a:t>В ответ на запрос </a:t>
            </a:r>
            <a:r>
              <a:rPr lang="en-US" baseline="0" dirty="0" err="1" smtClean="0"/>
              <a:t>asmx</a:t>
            </a:r>
            <a:r>
              <a:rPr lang="en-US" baseline="0" dirty="0" smtClean="0"/>
              <a:t> Web-</a:t>
            </a:r>
            <a:r>
              <a:rPr lang="ru-RU" baseline="0" dirty="0" smtClean="0"/>
              <a:t>сервис посылает свой файл реализации</a:t>
            </a:r>
          </a:p>
          <a:p>
            <a:r>
              <a:rPr lang="ru-RU" baseline="0" dirty="0" smtClean="0"/>
              <a:t>в формате </a:t>
            </a:r>
            <a:r>
              <a:rPr lang="en-US" baseline="0" dirty="0" smtClean="0"/>
              <a:t>XML.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</a:t>
            </a:r>
            <a:r>
              <a:rPr lang="ru-RU" baseline="0" dirty="0" smtClean="0"/>
              <a:t> слайде приведен простой пример кода </a:t>
            </a:r>
            <a:r>
              <a:rPr lang="en-US" baseline="0" dirty="0" smtClean="0"/>
              <a:t>Web-</a:t>
            </a:r>
            <a:r>
              <a:rPr lang="ru-RU" baseline="0" dirty="0" smtClean="0"/>
              <a:t>сервиса,</a:t>
            </a:r>
          </a:p>
          <a:p>
            <a:r>
              <a:rPr lang="ru-RU" baseline="0" dirty="0" smtClean="0"/>
              <a:t>выполняющего вычитания двух чисел и выдающего результат.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8C8A1F-888D-472E-A766-CC4B90B9F909}" type="datetime1">
              <a:rPr lang="ru-RU" smtClean="0"/>
              <a:t>17.05.2013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0A5B64-41BC-4DB8-9831-D142DCAC989C}" type="datetime1">
              <a:rPr lang="ru-RU" smtClean="0"/>
              <a:t>17.05.2013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52B945-BF8B-4FA2-8DBC-4586E83686AE}" type="datetime1">
              <a:rPr lang="ru-RU" smtClean="0"/>
              <a:t>17.05.2013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000FA5-8CB3-4111-A720-5AD62B2916C9}" type="datetime1">
              <a:rPr lang="ru-RU" smtClean="0"/>
              <a:t>17.05.2013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BBB7E1-C87D-496D-9F34-33288C02D6CB}" type="datetime1">
              <a:rPr lang="ru-RU" smtClean="0"/>
              <a:t>17.05.2013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1465C9-302D-4451-8EB7-27711104DC08}" type="datetime1">
              <a:rPr lang="ru-RU" smtClean="0"/>
              <a:t>17.05.2013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3C5985-0A04-4346-B5D2-671A5F965D74}" type="datetime1">
              <a:rPr lang="ru-RU" smtClean="0"/>
              <a:t>17.05.2013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217A7C-B735-440A-BD23-FB301D1EAD86}" type="datetime1">
              <a:rPr lang="ru-RU" smtClean="0"/>
              <a:t>17.05.2013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78CFAF-5AF2-401B-9FF9-2B1446855DCF}" type="datetime1">
              <a:rPr lang="ru-RU" smtClean="0"/>
              <a:t>17.05.2013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65E2E0-E1DC-4B2C-8E6D-6DDAB58924FE}" type="datetime1">
              <a:rPr lang="ru-RU" smtClean="0"/>
              <a:t>17.05.2013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1B08AD-8771-4F64-B944-5EC57C56E31D}" type="datetime1">
              <a:rPr lang="ru-RU" smtClean="0"/>
              <a:t>17.05.2013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A15421F-5322-46B8-8D8D-E28282206C62}" type="datetime1">
              <a:rPr lang="ru-RU" smtClean="0"/>
              <a:t>17.05.2013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msdn.microsoft.com/ru-ru/library/system.net.networkinformation.aspx" TargetMode="External"/><Relationship Id="rId3" Type="http://schemas.openxmlformats.org/officeDocument/2006/relationships/hyperlink" Target="http://msdn.microsoft.com/ru-ru/library/system.net.http.headers.aspx" TargetMode="External"/><Relationship Id="rId7" Type="http://schemas.openxmlformats.org/officeDocument/2006/relationships/hyperlink" Target="http://msdn.microsoft.com/ru-ru/library/system.net.mail.aspx" TargetMode="External"/><Relationship Id="rId2" Type="http://schemas.openxmlformats.org/officeDocument/2006/relationships/hyperlink" Target="http://msdn.microsoft.com/ru-ru/library/system.net.http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ru-ru/library/system.uri.aspx" TargetMode="External"/><Relationship Id="rId5" Type="http://schemas.openxmlformats.org/officeDocument/2006/relationships/hyperlink" Target="http://msdn.microsoft.com/ru-ru/library/system.net.websockets.aspx" TargetMode="External"/><Relationship Id="rId10" Type="http://schemas.openxmlformats.org/officeDocument/2006/relationships/hyperlink" Target="http://msdn.microsoft.com/ru-ru/library/system.net.sockets.tcplistener.aspx" TargetMode="External"/><Relationship Id="rId4" Type="http://schemas.openxmlformats.org/officeDocument/2006/relationships/hyperlink" Target="http://msdn.microsoft.com/ru-ru/library/system.net.httplistener.aspx" TargetMode="External"/><Relationship Id="rId9" Type="http://schemas.openxmlformats.org/officeDocument/2006/relationships/hyperlink" Target="http://msdn.microsoft.com/ru-ru/library/system.net.sockets.socket.aspx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ru-ru/library/system.servicemodel.channelfactory.asp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4290"/>
            <a:ext cx="8029604" cy="321471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 smtClean="0"/>
              <a:t>Развитие платформы </a:t>
            </a:r>
            <a:r>
              <a:rPr lang="ru-RU" sz="3600" b="1" dirty="0"/>
              <a:t>облачных вычислений </a:t>
            </a:r>
            <a:r>
              <a:rPr lang="en-US" sz="3600" b="1" dirty="0"/>
              <a:t>Microsoft Windows </a:t>
            </a:r>
            <a:r>
              <a:rPr lang="en-US" sz="3600" b="1" dirty="0" smtClean="0"/>
              <a:t>Azure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ru-RU" sz="2800" i="1" dirty="0"/>
              <a:t>Лекция </a:t>
            </a:r>
            <a:r>
              <a:rPr lang="en-US" sz="2800" i="1" dirty="0" smtClean="0"/>
              <a:t>4</a:t>
            </a: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Базовые технологии, использованные при реализации новой версии </a:t>
            </a:r>
            <a:r>
              <a:rPr lang="en-US" sz="3100" i="1" dirty="0" smtClean="0"/>
              <a:t>Microsoft Windows Azure</a:t>
            </a:r>
            <a:r>
              <a:rPr lang="ru-RU" sz="3100" i="1" dirty="0" smtClean="0"/>
              <a:t> (2013)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00438"/>
            <a:ext cx="7529264" cy="187277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b="1" i="1" dirty="0" smtClean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/>
              <a:t>Сафонов </a:t>
            </a:r>
            <a:r>
              <a:rPr lang="ru-RU" sz="2800" b="1" i="1" dirty="0"/>
              <a:t>Владимир </a:t>
            </a:r>
            <a:r>
              <a:rPr lang="ru-RU" sz="2800" b="1" i="1" dirty="0" smtClean="0"/>
              <a:t>Олегович</a:t>
            </a:r>
            <a:endParaRPr lang="ru-RU" sz="2800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Профессор кафедры информатики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Заведующий лабораторией </a:t>
            </a:r>
            <a:r>
              <a:rPr lang="en-US" sz="2400" dirty="0"/>
              <a:t>Java-</a:t>
            </a:r>
            <a:r>
              <a:rPr lang="ru-RU" sz="2400" dirty="0" smtClean="0"/>
              <a:t>технологии</a:t>
            </a:r>
            <a:endParaRPr lang="en-US" sz="2400" i="1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Санкт-Петербургский государственный университет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i="1" dirty="0"/>
              <a:t>Email: </a:t>
            </a:r>
            <a:r>
              <a:rPr lang="en-US" sz="2400" dirty="0" smtClean="0"/>
              <a:t>vosafonov@gmail.com</a:t>
            </a:r>
            <a:endParaRPr lang="ru-RU" sz="2400" b="1" dirty="0">
              <a:latin typeface="Courier New" pitchFamily="49" charset="0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b="1" i="1" dirty="0">
                <a:latin typeface="Courier New" pitchFamily="49" charset="0"/>
              </a:rPr>
              <a:t>WWW: </a:t>
            </a:r>
            <a:r>
              <a:rPr lang="en-US" sz="2400" b="1" dirty="0">
                <a:latin typeface="Courier New" pitchFamily="49" charset="0"/>
              </a:rPr>
              <a:t>http</a:t>
            </a:r>
            <a:r>
              <a:rPr lang="en-US" sz="2400" b="1" dirty="0" smtClean="0">
                <a:latin typeface="Courier New" pitchFamily="49" charset="0"/>
              </a:rPr>
              <a:t>://www.vladimirsafonov.org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7975"/>
            <a:ext cx="78486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Инфраструктура </a:t>
            </a:r>
            <a:r>
              <a:rPr lang="en-US" sz="4000" dirty="0" smtClean="0"/>
              <a:t>Web-</a:t>
            </a:r>
            <a:r>
              <a:rPr lang="ru-RU" sz="4000" dirty="0" smtClean="0"/>
              <a:t>сервисов </a:t>
            </a:r>
            <a:r>
              <a:rPr lang="en-US" sz="4000" dirty="0" smtClean="0"/>
              <a:t>.NET 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6400800" y="1219200"/>
            <a:ext cx="1524000" cy="4572000"/>
          </a:xfrm>
          <a:prstGeom prst="rect">
            <a:avLst/>
          </a:prstGeom>
          <a:solidFill>
            <a:srgbClr val="009E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solidFill>
                  <a:schemeClr val="bg1"/>
                </a:solidFill>
              </a:rPr>
              <a:t>Web Service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838200" y="1219200"/>
            <a:ext cx="1524000" cy="4572000"/>
          </a:xfrm>
          <a:prstGeom prst="rect">
            <a:avLst/>
          </a:prstGeom>
          <a:solidFill>
            <a:srgbClr val="009E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solidFill>
                  <a:schemeClr val="bg1"/>
                </a:solidFill>
              </a:rPr>
              <a:t>Web Service</a:t>
            </a:r>
          </a:p>
          <a:p>
            <a:pPr algn="ctr"/>
            <a:r>
              <a:rPr lang="de-DE">
                <a:solidFill>
                  <a:schemeClr val="bg1"/>
                </a:solidFill>
              </a:rPr>
              <a:t>Client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38400" y="1219200"/>
            <a:ext cx="3886200" cy="1371600"/>
            <a:chOff x="1536" y="768"/>
            <a:chExt cx="2448" cy="864"/>
          </a:xfrm>
        </p:grpSpPr>
        <p:sp>
          <p:nvSpPr>
            <p:cNvPr id="18448" name="Rectangle 6"/>
            <p:cNvSpPr>
              <a:spLocks noChangeArrowheads="1"/>
            </p:cNvSpPr>
            <p:nvPr/>
          </p:nvSpPr>
          <p:spPr bwMode="auto">
            <a:xfrm>
              <a:off x="1680" y="768"/>
              <a:ext cx="2160" cy="864"/>
            </a:xfrm>
            <a:prstGeom prst="rect">
              <a:avLst/>
            </a:prstGeom>
            <a:solidFill>
              <a:srgbClr val="A5002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Discovery</a:t>
              </a:r>
              <a:endParaRPr lang="en-US"/>
            </a:p>
          </p:txBody>
        </p:sp>
        <p:sp>
          <p:nvSpPr>
            <p:cNvPr id="18449" name="AutoShape 7"/>
            <p:cNvSpPr>
              <a:spLocks noChangeArrowheads="1"/>
            </p:cNvSpPr>
            <p:nvPr/>
          </p:nvSpPr>
          <p:spPr bwMode="auto">
            <a:xfrm>
              <a:off x="1536" y="768"/>
              <a:ext cx="2448" cy="288"/>
            </a:xfrm>
            <a:prstGeom prst="rightArrow">
              <a:avLst>
                <a:gd name="adj1" fmla="val 58852"/>
                <a:gd name="adj2" fmla="val 151780"/>
              </a:avLst>
            </a:prstGeom>
            <a:solidFill>
              <a:srgbClr val="FFC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Request .vsdisco</a:t>
              </a:r>
              <a:endParaRPr lang="en-US"/>
            </a:p>
          </p:txBody>
        </p:sp>
        <p:sp>
          <p:nvSpPr>
            <p:cNvPr id="18450" name="AutoShape 8"/>
            <p:cNvSpPr>
              <a:spLocks noChangeArrowheads="1"/>
            </p:cNvSpPr>
            <p:nvPr/>
          </p:nvSpPr>
          <p:spPr bwMode="auto">
            <a:xfrm flipH="1">
              <a:off x="1536" y="1344"/>
              <a:ext cx="2448" cy="288"/>
            </a:xfrm>
            <a:prstGeom prst="rightArrow">
              <a:avLst>
                <a:gd name="adj1" fmla="val 58852"/>
                <a:gd name="adj2" fmla="val 151780"/>
              </a:avLst>
            </a:prstGeom>
            <a:solidFill>
              <a:srgbClr val="FFC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Return disco (XML)</a:t>
              </a:r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438400" y="2819400"/>
            <a:ext cx="3886200" cy="1371600"/>
            <a:chOff x="1536" y="1680"/>
            <a:chExt cx="2448" cy="864"/>
          </a:xfrm>
        </p:grpSpPr>
        <p:sp>
          <p:nvSpPr>
            <p:cNvPr id="18445" name="Rectangle 10"/>
            <p:cNvSpPr>
              <a:spLocks noChangeArrowheads="1"/>
            </p:cNvSpPr>
            <p:nvPr/>
          </p:nvSpPr>
          <p:spPr bwMode="auto">
            <a:xfrm>
              <a:off x="1680" y="1680"/>
              <a:ext cx="2160" cy="864"/>
            </a:xfrm>
            <a:prstGeom prst="rect">
              <a:avLst/>
            </a:prstGeom>
            <a:solidFill>
              <a:srgbClr val="A5002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Description</a:t>
              </a:r>
              <a:endParaRPr lang="en-US"/>
            </a:p>
          </p:txBody>
        </p:sp>
        <p:sp>
          <p:nvSpPr>
            <p:cNvPr id="18446" name="AutoShape 11"/>
            <p:cNvSpPr>
              <a:spLocks noChangeArrowheads="1"/>
            </p:cNvSpPr>
            <p:nvPr/>
          </p:nvSpPr>
          <p:spPr bwMode="auto">
            <a:xfrm>
              <a:off x="1536" y="1680"/>
              <a:ext cx="2448" cy="288"/>
            </a:xfrm>
            <a:prstGeom prst="rightArrow">
              <a:avLst>
                <a:gd name="adj1" fmla="val 58852"/>
                <a:gd name="adj2" fmla="val 151780"/>
              </a:avLst>
            </a:prstGeom>
            <a:solidFill>
              <a:srgbClr val="FFC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Request WSDL</a:t>
              </a:r>
              <a:endParaRPr lang="en-US"/>
            </a:p>
          </p:txBody>
        </p:sp>
        <p:sp>
          <p:nvSpPr>
            <p:cNvPr id="18447" name="AutoShape 12"/>
            <p:cNvSpPr>
              <a:spLocks noChangeArrowheads="1"/>
            </p:cNvSpPr>
            <p:nvPr/>
          </p:nvSpPr>
          <p:spPr bwMode="auto">
            <a:xfrm flipH="1">
              <a:off x="1536" y="2256"/>
              <a:ext cx="2448" cy="288"/>
            </a:xfrm>
            <a:prstGeom prst="rightArrow">
              <a:avLst>
                <a:gd name="adj1" fmla="val 58852"/>
                <a:gd name="adj2" fmla="val 151780"/>
              </a:avLst>
            </a:prstGeom>
            <a:solidFill>
              <a:srgbClr val="FFC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Return WSDL (XML)</a:t>
              </a:r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438400" y="4419600"/>
            <a:ext cx="3886200" cy="1371600"/>
            <a:chOff x="1536" y="2592"/>
            <a:chExt cx="2448" cy="864"/>
          </a:xfrm>
        </p:grpSpPr>
        <p:sp>
          <p:nvSpPr>
            <p:cNvPr id="18442" name="Rectangle 14"/>
            <p:cNvSpPr>
              <a:spLocks noChangeArrowheads="1"/>
            </p:cNvSpPr>
            <p:nvPr/>
          </p:nvSpPr>
          <p:spPr bwMode="auto">
            <a:xfrm>
              <a:off x="1680" y="2592"/>
              <a:ext cx="2160" cy="864"/>
            </a:xfrm>
            <a:prstGeom prst="rect">
              <a:avLst/>
            </a:prstGeom>
            <a:solidFill>
              <a:srgbClr val="A5002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Protocol</a:t>
              </a:r>
              <a:endParaRPr lang="en-US"/>
            </a:p>
          </p:txBody>
        </p:sp>
        <p:sp>
          <p:nvSpPr>
            <p:cNvPr id="18443" name="AutoShape 15"/>
            <p:cNvSpPr>
              <a:spLocks noChangeArrowheads="1"/>
            </p:cNvSpPr>
            <p:nvPr/>
          </p:nvSpPr>
          <p:spPr bwMode="auto">
            <a:xfrm>
              <a:off x="1536" y="2592"/>
              <a:ext cx="2448" cy="288"/>
            </a:xfrm>
            <a:prstGeom prst="rightArrow">
              <a:avLst>
                <a:gd name="adj1" fmla="val 58852"/>
                <a:gd name="adj2" fmla="val 151780"/>
              </a:avLst>
            </a:prstGeom>
            <a:solidFill>
              <a:srgbClr val="FFC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Request .asmx</a:t>
              </a:r>
              <a:endParaRPr lang="en-US"/>
            </a:p>
          </p:txBody>
        </p:sp>
        <p:sp>
          <p:nvSpPr>
            <p:cNvPr id="18444" name="AutoShape 16"/>
            <p:cNvSpPr>
              <a:spLocks noChangeArrowheads="1"/>
            </p:cNvSpPr>
            <p:nvPr/>
          </p:nvSpPr>
          <p:spPr bwMode="auto">
            <a:xfrm flipH="1">
              <a:off x="1536" y="3168"/>
              <a:ext cx="2448" cy="288"/>
            </a:xfrm>
            <a:prstGeom prst="rightArrow">
              <a:avLst>
                <a:gd name="adj1" fmla="val 58852"/>
                <a:gd name="adj2" fmla="val 151780"/>
              </a:avLst>
            </a:prstGeom>
            <a:solidFill>
              <a:srgbClr val="FFC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Return response (XML)</a:t>
              </a:r>
              <a:endParaRPr lang="en-US"/>
            </a:p>
          </p:txBody>
        </p: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7974"/>
            <a:ext cx="8243918" cy="76357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dirty="0" smtClean="0"/>
              <a:t>Пример</a:t>
            </a:r>
            <a:r>
              <a:rPr lang="en-US" sz="3600" dirty="0" smtClean="0"/>
              <a:t> </a:t>
            </a:r>
            <a:r>
              <a:rPr lang="ru-RU" sz="3600" dirty="0" smtClean="0"/>
              <a:t>реализации </a:t>
            </a:r>
            <a:r>
              <a:rPr lang="en-US" sz="3600" dirty="0" smtClean="0"/>
              <a:t>Web-</a:t>
            </a:r>
            <a:r>
              <a:rPr lang="ru-RU" sz="3600" dirty="0" smtClean="0"/>
              <a:t>сервиса </a:t>
            </a:r>
            <a:r>
              <a:rPr lang="en-US" sz="3600" dirty="0" smtClean="0"/>
              <a:t>.NET</a:t>
            </a: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1214438" y="1143000"/>
            <a:ext cx="6572272" cy="5466754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lnSpc>
                <a:spcPct val="90000"/>
              </a:lnSpc>
              <a:spcBef>
                <a:spcPct val="40000"/>
              </a:spcBef>
              <a:buClr>
                <a:srgbClr val="FFCC00"/>
              </a:buClr>
              <a:buSzPct val="65000"/>
              <a:buFont typeface="Wingdings" pitchFamily="2" charset="2"/>
              <a:buNone/>
            </a:pPr>
            <a:r>
              <a:rPr lang="de-DE" sz="2000" b="1" dirty="0">
                <a:latin typeface="Lucida Console" pitchFamily="49" charset="0"/>
              </a:rPr>
              <a:t>&lt;%@ WebService Language=</a:t>
            </a:r>
            <a:r>
              <a:rPr lang="de-DE" b="1" dirty="0">
                <a:latin typeface="Lucida Console" pitchFamily="49" charset="0"/>
              </a:rPr>
              <a:t>“</a:t>
            </a:r>
            <a:r>
              <a:rPr lang="de-DE" sz="2000" b="1" dirty="0">
                <a:latin typeface="Lucida Console" pitchFamily="49" charset="0"/>
              </a:rPr>
              <a:t>C#</a:t>
            </a:r>
            <a:r>
              <a:rPr lang="de-DE" b="1" dirty="0">
                <a:latin typeface="Lucida Console" pitchFamily="49" charset="0"/>
              </a:rPr>
              <a:t>“</a:t>
            </a:r>
            <a:r>
              <a:rPr lang="de-DE" sz="2000" b="1" dirty="0">
                <a:latin typeface="Lucida Console" pitchFamily="49" charset="0"/>
              </a:rPr>
              <a:t/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            Class=</a:t>
            </a:r>
            <a:r>
              <a:rPr lang="de-DE" b="1" dirty="0">
                <a:latin typeface="Lucida Console" pitchFamily="49" charset="0"/>
              </a:rPr>
              <a:t>“</a:t>
            </a:r>
            <a:r>
              <a:rPr lang="de-DE" sz="2000" b="1" dirty="0">
                <a:latin typeface="Lucida Console" pitchFamily="49" charset="0"/>
              </a:rPr>
              <a:t>MathService</a:t>
            </a:r>
            <a:r>
              <a:rPr lang="de-DE" b="1" dirty="0">
                <a:latin typeface="Lucida Console" pitchFamily="49" charset="0"/>
              </a:rPr>
              <a:t>“</a:t>
            </a:r>
            <a:r>
              <a:rPr lang="de-DE" sz="2000" b="1" dirty="0">
                <a:latin typeface="Lucida Console" pitchFamily="49" charset="0"/>
              </a:rPr>
              <a:t> %&gt;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/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using System;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using System.Web.Services;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/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public class MathService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{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[WebMethod]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public int Subtract(int a, int b)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{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   return a - b;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}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/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public int Subtract_vs(int a, int b)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{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   return b - a;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}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}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(C)  Сафонов В.О. 2009</a:t>
            </a:r>
          </a:p>
        </p:txBody>
      </p:sp>
      <p:sp>
        <p:nvSpPr>
          <p:cNvPr id="21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03F11C14-161A-4FB5-BF8C-980512A1D35C}" type="slidenum"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 algn="r" eaLnBrk="1" hangingPunct="1">
                <a:defRPr/>
              </a:pPr>
              <a:t>12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17513"/>
            <a:ext cx="7672414" cy="72547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WSDL 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43000"/>
            <a:ext cx="8458200" cy="579438"/>
          </a:xfrm>
        </p:spPr>
        <p:txBody>
          <a:bodyPr lIns="92075" tIns="46038" rIns="92075" bIns="46038">
            <a:spAutoFit/>
          </a:bodyPr>
          <a:lstStyle/>
          <a:p>
            <a:r>
              <a:rPr lang="ru-RU" smtClean="0"/>
              <a:t>Абстрактная структура</a:t>
            </a:r>
            <a:r>
              <a:rPr lang="en-US" smtClean="0"/>
              <a:t> WSDL</a:t>
            </a:r>
            <a:r>
              <a:rPr lang="ru-RU" smtClean="0"/>
              <a:t>-элементов</a:t>
            </a:r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2133600"/>
            <a:ext cx="6324600" cy="4191000"/>
            <a:chOff x="912" y="1344"/>
            <a:chExt cx="3984" cy="2640"/>
          </a:xfrm>
        </p:grpSpPr>
        <p:sp>
          <p:nvSpPr>
            <p:cNvPr id="53255" name="AutoShape 5"/>
            <p:cNvSpPr>
              <a:spLocks noChangeArrowheads="1"/>
            </p:cNvSpPr>
            <p:nvPr/>
          </p:nvSpPr>
          <p:spPr bwMode="auto">
            <a:xfrm>
              <a:off x="3888" y="1968"/>
              <a:ext cx="1008" cy="1200"/>
            </a:xfrm>
            <a:prstGeom prst="roundRect">
              <a:avLst>
                <a:gd name="adj" fmla="val 16667"/>
              </a:avLst>
            </a:prstGeom>
            <a:solidFill>
              <a:srgbClr val="A50021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de-DE" b="1">
                  <a:latin typeface="Arial" charset="0"/>
                </a:rPr>
                <a:t>service_2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3256" name="AutoShape 6"/>
            <p:cNvSpPr>
              <a:spLocks noChangeArrowheads="1"/>
            </p:cNvSpPr>
            <p:nvPr/>
          </p:nvSpPr>
          <p:spPr bwMode="auto">
            <a:xfrm>
              <a:off x="912" y="1344"/>
              <a:ext cx="1824" cy="2640"/>
            </a:xfrm>
            <a:prstGeom prst="roundRect">
              <a:avLst>
                <a:gd name="adj" fmla="val 16667"/>
              </a:avLst>
            </a:prstGeom>
            <a:solidFill>
              <a:srgbClr val="A50021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de-DE" b="1">
                  <a:latin typeface="Arial" charset="0"/>
                </a:rPr>
                <a:t>service_1</a:t>
              </a:r>
              <a:endParaRPr lang="en-US" b="1">
                <a:latin typeface="Arial" charset="0"/>
              </a:endParaRPr>
            </a:p>
          </p:txBody>
        </p:sp>
        <p:cxnSp>
          <p:nvCxnSpPr>
            <p:cNvPr id="53257" name="AutoShape 7"/>
            <p:cNvCxnSpPr>
              <a:cxnSpLocks noChangeShapeType="1"/>
              <a:stCxn id="53259" idx="3"/>
              <a:endCxn id="53260" idx="1"/>
            </p:cNvCxnSpPr>
            <p:nvPr/>
          </p:nvCxnSpPr>
          <p:spPr bwMode="auto">
            <a:xfrm flipV="1">
              <a:off x="2544" y="2736"/>
              <a:ext cx="1488" cy="480"/>
            </a:xfrm>
            <a:prstGeom prst="straightConnector1">
              <a:avLst/>
            </a:prstGeom>
            <a:noFill/>
            <a:ln w="38100">
              <a:solidFill>
                <a:srgbClr val="A50021"/>
              </a:solidFill>
              <a:round/>
              <a:headEnd type="triangle" w="med" len="lg"/>
              <a:tailEnd type="triangle" w="med" len="lg"/>
            </a:ln>
          </p:spPr>
        </p:cxnSp>
        <p:sp>
          <p:nvSpPr>
            <p:cNvPr id="53258" name="Oval 8"/>
            <p:cNvSpPr>
              <a:spLocks noChangeArrowheads="1"/>
            </p:cNvSpPr>
            <p:nvPr/>
          </p:nvSpPr>
          <p:spPr bwMode="auto">
            <a:xfrm>
              <a:off x="2928" y="2784"/>
              <a:ext cx="816" cy="384"/>
            </a:xfrm>
            <a:prstGeom prst="ellipse">
              <a:avLst/>
            </a:prstGeom>
            <a:solidFill>
              <a:srgbClr val="FFCF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b="1">
                  <a:latin typeface="Arial" charset="0"/>
                </a:rPr>
                <a:t>message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3259" name="AutoShape 9"/>
            <p:cNvSpPr>
              <a:spLocks noChangeArrowheads="1"/>
            </p:cNvSpPr>
            <p:nvPr/>
          </p:nvSpPr>
          <p:spPr bwMode="auto">
            <a:xfrm>
              <a:off x="1440" y="2592"/>
              <a:ext cx="1104" cy="1248"/>
            </a:xfrm>
            <a:prstGeom prst="roundRect">
              <a:avLst>
                <a:gd name="adj" fmla="val 16667"/>
              </a:avLst>
            </a:prstGeom>
            <a:solidFill>
              <a:srgbClr val="009EFF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/>
            <a:lstStyle/>
            <a:p>
              <a:r>
                <a:rPr lang="de-DE" b="1">
                  <a:latin typeface="Arial" charset="0"/>
                </a:rPr>
                <a:t>port_A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3260" name="AutoShape 10"/>
            <p:cNvSpPr>
              <a:spLocks noChangeArrowheads="1"/>
            </p:cNvSpPr>
            <p:nvPr/>
          </p:nvSpPr>
          <p:spPr bwMode="auto">
            <a:xfrm>
              <a:off x="4032" y="2448"/>
              <a:ext cx="768" cy="576"/>
            </a:xfrm>
            <a:prstGeom prst="roundRect">
              <a:avLst>
                <a:gd name="adj" fmla="val 16667"/>
              </a:avLst>
            </a:prstGeom>
            <a:solidFill>
              <a:srgbClr val="009EFF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/>
            <a:lstStyle/>
            <a:p>
              <a:pPr algn="r"/>
              <a:r>
                <a:rPr lang="de-DE" b="1">
                  <a:latin typeface="Arial" charset="0"/>
                </a:rPr>
                <a:t>port_D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3261" name="AutoShape 11"/>
            <p:cNvSpPr>
              <a:spLocks noChangeArrowheads="1"/>
            </p:cNvSpPr>
            <p:nvPr/>
          </p:nvSpPr>
          <p:spPr bwMode="auto">
            <a:xfrm>
              <a:off x="2064" y="3015"/>
              <a:ext cx="456" cy="681"/>
            </a:xfrm>
            <a:prstGeom prst="roundRect">
              <a:avLst>
                <a:gd name="adj" fmla="val 16667"/>
              </a:avLst>
            </a:prstGeom>
            <a:solidFill>
              <a:srgbClr val="009E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1" dirty="0">
                  <a:solidFill>
                    <a:schemeClr val="bg1"/>
                  </a:solidFill>
                  <a:latin typeface="Arial" charset="0"/>
                </a:rPr>
                <a:t>port</a:t>
              </a:r>
              <a:br>
                <a:rPr lang="de-DE" sz="2000" b="1" dirty="0">
                  <a:solidFill>
                    <a:schemeClr val="bg1"/>
                  </a:solidFill>
                  <a:latin typeface="Arial" charset="0"/>
                </a:rPr>
              </a:br>
              <a:r>
                <a:rPr lang="de-DE" sz="2000" b="1" dirty="0">
                  <a:solidFill>
                    <a:schemeClr val="bg1"/>
                  </a:solidFill>
                  <a:latin typeface="Arial" charset="0"/>
                </a:rPr>
                <a:t>type</a:t>
              </a:r>
              <a:endParaRPr lang="en-US" sz="20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3262" name="AutoShape 12"/>
            <p:cNvSpPr>
              <a:spLocks noChangeArrowheads="1"/>
            </p:cNvSpPr>
            <p:nvPr/>
          </p:nvSpPr>
          <p:spPr bwMode="auto">
            <a:xfrm>
              <a:off x="1872" y="1776"/>
              <a:ext cx="768" cy="576"/>
            </a:xfrm>
            <a:prstGeom prst="roundRect">
              <a:avLst>
                <a:gd name="adj" fmla="val 16667"/>
              </a:avLst>
            </a:prstGeom>
            <a:solidFill>
              <a:srgbClr val="009EFF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/>
            <a:lstStyle/>
            <a:p>
              <a:r>
                <a:rPr lang="de-DE" b="1">
                  <a:latin typeface="Arial" charset="0"/>
                </a:rPr>
                <a:t>port_C</a:t>
              </a:r>
              <a:endParaRPr lang="en-US" b="1">
                <a:latin typeface="Arial" charset="0"/>
              </a:endParaRPr>
            </a:p>
          </p:txBody>
        </p:sp>
        <p:cxnSp>
          <p:nvCxnSpPr>
            <p:cNvPr id="53263" name="AutoShape 13"/>
            <p:cNvCxnSpPr>
              <a:cxnSpLocks noChangeShapeType="1"/>
              <a:stCxn id="53262" idx="3"/>
              <a:endCxn id="53260" idx="1"/>
            </p:cNvCxnSpPr>
            <p:nvPr/>
          </p:nvCxnSpPr>
          <p:spPr bwMode="auto">
            <a:xfrm>
              <a:off x="2640" y="2064"/>
              <a:ext cx="1392" cy="672"/>
            </a:xfrm>
            <a:prstGeom prst="straightConnector1">
              <a:avLst/>
            </a:prstGeom>
            <a:noFill/>
            <a:ln w="38100">
              <a:solidFill>
                <a:srgbClr val="A50021"/>
              </a:solidFill>
              <a:round/>
              <a:headEnd type="triangle" w="med" len="lg"/>
              <a:tailEnd type="triangle" w="med" len="lg"/>
            </a:ln>
          </p:spPr>
        </p:cxnSp>
        <p:sp>
          <p:nvSpPr>
            <p:cNvPr id="53264" name="AutoShape 14"/>
            <p:cNvSpPr>
              <a:spLocks noChangeArrowheads="1"/>
            </p:cNvSpPr>
            <p:nvPr/>
          </p:nvSpPr>
          <p:spPr bwMode="auto">
            <a:xfrm>
              <a:off x="4140" y="2745"/>
              <a:ext cx="144" cy="288"/>
            </a:xfrm>
            <a:prstGeom prst="roundRect">
              <a:avLst>
                <a:gd name="adj" fmla="val 16667"/>
              </a:avLst>
            </a:prstGeom>
            <a:solidFill>
              <a:srgbClr val="009E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20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3265" name="AutoShape 15"/>
            <p:cNvSpPr>
              <a:spLocks noChangeArrowheads="1"/>
            </p:cNvSpPr>
            <p:nvPr/>
          </p:nvSpPr>
          <p:spPr bwMode="auto">
            <a:xfrm>
              <a:off x="2385" y="2070"/>
              <a:ext cx="144" cy="288"/>
            </a:xfrm>
            <a:prstGeom prst="roundRect">
              <a:avLst>
                <a:gd name="adj" fmla="val 16667"/>
              </a:avLst>
            </a:prstGeom>
            <a:solidFill>
              <a:srgbClr val="009E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3266" name="AutoShape 16"/>
            <p:cNvSpPr>
              <a:spLocks noChangeArrowheads="1"/>
            </p:cNvSpPr>
            <p:nvPr/>
          </p:nvSpPr>
          <p:spPr bwMode="auto">
            <a:xfrm>
              <a:off x="1008" y="1920"/>
              <a:ext cx="768" cy="576"/>
            </a:xfrm>
            <a:prstGeom prst="roundRect">
              <a:avLst>
                <a:gd name="adj" fmla="val 16667"/>
              </a:avLst>
            </a:prstGeom>
            <a:solidFill>
              <a:srgbClr val="009EFF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/>
            <a:lstStyle/>
            <a:p>
              <a:r>
                <a:rPr lang="de-DE" b="1">
                  <a:latin typeface="Arial" charset="0"/>
                </a:rPr>
                <a:t>port_B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3267" name="AutoShape 17"/>
            <p:cNvSpPr>
              <a:spLocks noChangeArrowheads="1"/>
            </p:cNvSpPr>
            <p:nvPr/>
          </p:nvSpPr>
          <p:spPr bwMode="auto">
            <a:xfrm>
              <a:off x="1620" y="2160"/>
              <a:ext cx="144" cy="288"/>
            </a:xfrm>
            <a:prstGeom prst="roundRect">
              <a:avLst>
                <a:gd name="adj" fmla="val 16667"/>
              </a:avLst>
            </a:prstGeom>
            <a:solidFill>
              <a:srgbClr val="009E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3268" name="Oval 18"/>
            <p:cNvSpPr>
              <a:spLocks noChangeArrowheads="1"/>
            </p:cNvSpPr>
            <p:nvPr/>
          </p:nvSpPr>
          <p:spPr bwMode="auto">
            <a:xfrm>
              <a:off x="2928" y="2160"/>
              <a:ext cx="816" cy="384"/>
            </a:xfrm>
            <a:prstGeom prst="ellipse">
              <a:avLst/>
            </a:prstGeom>
            <a:solidFill>
              <a:srgbClr val="FFCF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b="1">
                  <a:latin typeface="Arial" charset="0"/>
                </a:rPr>
                <a:t>message</a:t>
              </a:r>
              <a:endParaRPr lang="en-US" b="1">
                <a:latin typeface="Arial" charset="0"/>
              </a:endParaRPr>
            </a:p>
          </p:txBody>
        </p:sp>
      </p:grp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417513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Пример</a:t>
            </a:r>
            <a:r>
              <a:rPr lang="en-US" dirty="0" smtClean="0">
                <a:solidFill>
                  <a:schemeClr val="tx1"/>
                </a:solidFill>
              </a:rPr>
              <a:t> WSDL</a:t>
            </a:r>
            <a:r>
              <a:rPr lang="ru-RU" dirty="0" smtClean="0">
                <a:solidFill>
                  <a:schemeClr val="tx1"/>
                </a:solidFill>
              </a:rPr>
              <a:t>-файла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4277" name="Text Box 3"/>
          <p:cNvSpPr txBox="1">
            <a:spLocks noChangeArrowheads="1"/>
          </p:cNvSpPr>
          <p:nvPr/>
        </p:nvSpPr>
        <p:spPr bwMode="auto">
          <a:xfrm>
            <a:off x="928688" y="1143000"/>
            <a:ext cx="7986712" cy="49736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  <a:spcBef>
                <a:spcPct val="40000"/>
              </a:spcBef>
              <a:buClr>
                <a:srgbClr val="FFCC00"/>
              </a:buClr>
              <a:buSzPct val="65000"/>
              <a:buFont typeface="Wingdings" pitchFamily="2" charset="2"/>
              <a:buNone/>
            </a:pPr>
            <a:r>
              <a:rPr lang="de-DE" b="1" dirty="0">
                <a:latin typeface="Lucida Console" pitchFamily="49" charset="0"/>
              </a:rPr>
              <a:t>&lt;</a:t>
            </a:r>
            <a:r>
              <a:rPr lang="de-DE" sz="1600" b="1" dirty="0">
                <a:latin typeface="Lucida Console" pitchFamily="49" charset="0"/>
              </a:rPr>
              <a:t>definitions name=“</a:t>
            </a:r>
            <a:r>
              <a:rPr lang="de-DE" sz="1600" b="1" i="1" dirty="0">
                <a:latin typeface="Lucida Console" pitchFamily="49" charset="0"/>
              </a:rPr>
              <a:t>serviceName</a:t>
            </a:r>
            <a:r>
              <a:rPr lang="de-DE" sz="1600" b="1" dirty="0">
                <a:latin typeface="Lucida Console" pitchFamily="49" charset="0"/>
              </a:rPr>
              <a:t>“&gt;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&lt;import namespace=“http://</a:t>
            </a:r>
            <a:r>
              <a:rPr lang="de-DE" sz="1600" b="1" i="1" dirty="0">
                <a:latin typeface="Lucida Console" pitchFamily="49" charset="0"/>
              </a:rPr>
              <a:t>namespacePath</a:t>
            </a:r>
            <a:r>
              <a:rPr lang="de-DE" sz="1600" b="1" dirty="0">
                <a:latin typeface="Lucida Console" pitchFamily="49" charset="0"/>
              </a:rPr>
              <a:t>“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        location=“http://</a:t>
            </a:r>
            <a:r>
              <a:rPr lang="de-DE" sz="1600" b="1" i="1" dirty="0">
                <a:latin typeface="Lucida Console" pitchFamily="49" charset="0"/>
              </a:rPr>
              <a:t>path</a:t>
            </a:r>
            <a:r>
              <a:rPr lang="de-DE" sz="1600" b="1" dirty="0">
                <a:latin typeface="Lucida Console" pitchFamily="49" charset="0"/>
              </a:rPr>
              <a:t>/</a:t>
            </a:r>
            <a:r>
              <a:rPr lang="de-DE" sz="1600" b="1" i="1" dirty="0">
                <a:latin typeface="Lucida Console" pitchFamily="49" charset="0"/>
              </a:rPr>
              <a:t>fileName.wsdl</a:t>
            </a:r>
            <a:r>
              <a:rPr lang="de-DE" sz="1600" b="1" dirty="0">
                <a:latin typeface="Lucida Console" pitchFamily="49" charset="0"/>
              </a:rPr>
              <a:t>“&gt;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/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&lt;portType name=“serviceNamePortType“&gt;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  &lt;operation name=“opName“&gt;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     &lt;input message=“msgNameInput“ /&gt;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     &lt;output message=“msgNameOutput“ /&gt;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  &lt;/operation&gt;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&lt;/portType&gt;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/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&lt;binding name=“serviceNameSoapBinding“&gt;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   &lt;soap:operation soapAction=“http://...“ /&gt;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&lt;/binding&gt;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/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&lt;service name=“</a:t>
            </a:r>
            <a:r>
              <a:rPr lang="de-DE" sz="1600" b="1" i="1" dirty="0">
                <a:latin typeface="Lucida Console" pitchFamily="49" charset="0"/>
              </a:rPr>
              <a:t>serviceName</a:t>
            </a:r>
            <a:r>
              <a:rPr lang="de-DE" sz="1600" b="1" dirty="0">
                <a:latin typeface="Lucida Console" pitchFamily="49" charset="0"/>
              </a:rPr>
              <a:t>“&gt;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  &lt;port name=“</a:t>
            </a:r>
            <a:r>
              <a:rPr lang="de-DE" sz="1600" b="1" i="1" dirty="0">
                <a:latin typeface="Lucida Console" pitchFamily="49" charset="0"/>
              </a:rPr>
              <a:t>serviceNamePort</a:t>
            </a:r>
            <a:r>
              <a:rPr lang="de-DE" sz="1600" b="1" dirty="0">
                <a:latin typeface="Lucida Console" pitchFamily="49" charset="0"/>
              </a:rPr>
              <a:t>“ binding=“bindingName“&gt;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     &lt;soap:address location="http://..." /&gt;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  &lt;/port&gt;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&lt;/service&gt;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/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&lt;/definitions&gt;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defRPr/>
            </a:pP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59" y="285729"/>
            <a:ext cx="8501122" cy="71438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Использование </a:t>
            </a:r>
            <a:r>
              <a:rPr lang="en-US" sz="3600" dirty="0" smtClean="0">
                <a:solidFill>
                  <a:schemeClr val="tx1"/>
                </a:solidFill>
              </a:rPr>
              <a:t>Web-</a:t>
            </a:r>
            <a:r>
              <a:rPr lang="ru-RU" sz="3600" dirty="0" smtClean="0">
                <a:solidFill>
                  <a:schemeClr val="tx1"/>
                </a:solidFill>
              </a:rPr>
              <a:t>сервисов через пользовательский интерфейс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8688" y="1143000"/>
            <a:ext cx="7453312" cy="5257800"/>
          </a:xfrm>
        </p:spPr>
        <p:txBody>
          <a:bodyPr/>
          <a:lstStyle/>
          <a:p>
            <a:r>
              <a:rPr lang="ru-RU" sz="2400" dirty="0" smtClean="0"/>
              <a:t>Полностью разделена логика размещения и вызова</a:t>
            </a:r>
            <a:endParaRPr lang="en-US" sz="2400" dirty="0" smtClean="0"/>
          </a:p>
          <a:p>
            <a:pPr lvl="1"/>
            <a:r>
              <a:rPr lang="ru-RU" sz="2400" dirty="0" smtClean="0"/>
              <a:t>Два (или более) файлов</a:t>
            </a:r>
            <a:r>
              <a:rPr lang="en-US" sz="2400" dirty="0" smtClean="0"/>
              <a:t>: .</a:t>
            </a:r>
            <a:r>
              <a:rPr lang="en-US" sz="2400" dirty="0" err="1" smtClean="0"/>
              <a:t>aspx</a:t>
            </a:r>
            <a:r>
              <a:rPr lang="en-US" sz="2400" dirty="0" smtClean="0"/>
              <a:t> </a:t>
            </a:r>
            <a:r>
              <a:rPr lang="ru-RU" sz="2400" dirty="0" smtClean="0"/>
              <a:t>и </a:t>
            </a:r>
            <a:r>
              <a:rPr lang="en-US" sz="2400" dirty="0" smtClean="0"/>
              <a:t>.</a:t>
            </a:r>
            <a:r>
              <a:rPr lang="en-US" sz="2400" dirty="0" err="1" smtClean="0"/>
              <a:t>aspx.cs</a:t>
            </a:r>
            <a:r>
              <a:rPr lang="en-US" sz="2400" dirty="0" smtClean="0"/>
              <a:t> </a:t>
            </a:r>
            <a:r>
              <a:rPr lang="ru-RU" sz="2400" dirty="0" smtClean="0"/>
              <a:t>(или</a:t>
            </a:r>
            <a:r>
              <a:rPr lang="en-US" sz="2400" dirty="0" smtClean="0"/>
              <a:t> .</a:t>
            </a:r>
            <a:r>
              <a:rPr lang="en-US" sz="2400" dirty="0" err="1" smtClean="0"/>
              <a:t>aspx.vb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Font typeface="Wingdings" pitchFamily="2" charset="2"/>
              <a:buNone/>
            </a:pPr>
            <a:endParaRPr lang="en-US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Файлы для дизайнеров и программистов</a:t>
            </a:r>
            <a:endParaRPr lang="en-US" sz="2400" dirty="0" smtClean="0"/>
          </a:p>
          <a:p>
            <a:pPr lvl="1"/>
            <a:r>
              <a:rPr lang="ru-RU" sz="2400" dirty="0" smtClean="0"/>
              <a:t>Легкость сопровождения приложения</a:t>
            </a:r>
            <a:endParaRPr lang="en-US" sz="2400" dirty="0" smtClean="0"/>
          </a:p>
        </p:txBody>
      </p:sp>
      <p:sp>
        <p:nvSpPr>
          <p:cNvPr id="61446" name="AutoShape 4"/>
          <p:cNvSpPr>
            <a:spLocks noChangeArrowheads="1"/>
          </p:cNvSpPr>
          <p:nvPr/>
        </p:nvSpPr>
        <p:spPr bwMode="auto">
          <a:xfrm>
            <a:off x="2590800" y="3048000"/>
            <a:ext cx="914400" cy="1143000"/>
          </a:xfrm>
          <a:prstGeom prst="flowChartDocumen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2667000" y="3244851"/>
            <a:ext cx="8334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de-DE" dirty="0">
                <a:latin typeface="Arial" charset="0"/>
              </a:rPr>
              <a:t>.</a:t>
            </a:r>
            <a:r>
              <a:rPr lang="de-DE" sz="2000" dirty="0">
                <a:latin typeface="Arial" charset="0"/>
              </a:rPr>
              <a:t>aspx</a:t>
            </a:r>
            <a:endParaRPr lang="en-US" sz="2000" dirty="0">
              <a:latin typeface="Arial" charset="0"/>
            </a:endParaRPr>
          </a:p>
        </p:txBody>
      </p:sp>
      <p:sp>
        <p:nvSpPr>
          <p:cNvPr id="61448" name="AutoShape 6"/>
          <p:cNvSpPr>
            <a:spLocks noChangeArrowheads="1"/>
          </p:cNvSpPr>
          <p:nvPr/>
        </p:nvSpPr>
        <p:spPr bwMode="auto">
          <a:xfrm>
            <a:off x="4114800" y="3200400"/>
            <a:ext cx="914400" cy="1143000"/>
          </a:xfrm>
          <a:prstGeom prst="flowChartDocument">
            <a:avLst/>
          </a:prstGeom>
          <a:solidFill>
            <a:srgbClr val="009E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61449" name="Text Box 7"/>
          <p:cNvSpPr txBox="1">
            <a:spLocks noChangeArrowheads="1"/>
          </p:cNvSpPr>
          <p:nvPr/>
        </p:nvSpPr>
        <p:spPr bwMode="auto">
          <a:xfrm>
            <a:off x="4051300" y="3429000"/>
            <a:ext cx="104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.aspx.cs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defRPr/>
            </a:pP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7700" y="417513"/>
            <a:ext cx="7848600" cy="73183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Пример (</a:t>
            </a:r>
            <a:r>
              <a:rPr dirty="0" smtClean="0">
                <a:solidFill>
                  <a:schemeClr val="tx1"/>
                </a:solidFill>
              </a:rPr>
              <a:t>.</a:t>
            </a:r>
            <a:r>
              <a:rPr dirty="0" err="1" smtClean="0">
                <a:solidFill>
                  <a:schemeClr val="tx1"/>
                </a:solidFill>
              </a:rPr>
              <a:t>aspx</a:t>
            </a:r>
            <a:r>
              <a:rPr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500034" y="1571612"/>
            <a:ext cx="8072494" cy="397096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lnSpc>
                <a:spcPct val="90000"/>
              </a:lnSpc>
              <a:spcBef>
                <a:spcPct val="40000"/>
              </a:spcBef>
              <a:buClr>
                <a:srgbClr val="FFCC00"/>
              </a:buClr>
              <a:buSzPct val="65000"/>
              <a:buFont typeface="Wingdings" pitchFamily="2" charset="2"/>
              <a:buNone/>
            </a:pPr>
            <a:r>
              <a:rPr lang="de-DE" sz="2000" b="1" dirty="0">
                <a:latin typeface="Lucida Console" pitchFamily="49" charset="0"/>
              </a:rPr>
              <a:t>&lt;%@ Import Namespace=“MathServiceSpace“ %&gt;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/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&lt;script language=“C#“ runat="server"&gt;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public void Submit_Click(Object S, EventArgs E) {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   service.Add(operand1, operand2);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...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/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&lt;/script&gt;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/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...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/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&lt;input OnServerClick=“Submit_Click“ runat="server" ...&gt;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1340768"/>
            <a:ext cx="7444349" cy="4785395"/>
          </a:xfrm>
        </p:spPr>
        <p:txBody>
          <a:bodyPr>
            <a:noAutofit/>
          </a:bodyPr>
          <a:lstStyle/>
          <a:p>
            <a:r>
              <a:rPr lang="ru-RU" dirty="0" smtClean="0"/>
              <a:t>Поддержка разработки приложений </a:t>
            </a:r>
            <a:r>
              <a:rPr lang="en-US" dirty="0" smtClean="0"/>
              <a:t>.NET </a:t>
            </a:r>
            <a:r>
              <a:rPr lang="ru-RU" dirty="0" smtClean="0"/>
              <a:t>для магазина </a:t>
            </a:r>
            <a:r>
              <a:rPr lang="en-US" dirty="0" smtClean="0"/>
              <a:t>Windows</a:t>
            </a:r>
          </a:p>
          <a:p>
            <a:r>
              <a:rPr lang="ru-RU" dirty="0" smtClean="0"/>
              <a:t>Поддержка разработки переносимых библиотек классов (в том числе – для </a:t>
            </a:r>
            <a:r>
              <a:rPr lang="en-US" dirty="0" smtClean="0"/>
              <a:t>Windows Phone </a:t>
            </a:r>
            <a:r>
              <a:rPr lang="ru-RU" dirty="0" smtClean="0"/>
              <a:t>и для магазина </a:t>
            </a:r>
            <a:r>
              <a:rPr lang="en-US" dirty="0" smtClean="0"/>
              <a:t>Windows)</a:t>
            </a:r>
          </a:p>
          <a:p>
            <a:r>
              <a:rPr lang="ru-RU" dirty="0" smtClean="0"/>
              <a:t>Поддержка больших массивов (более 2 Гб)</a:t>
            </a:r>
          </a:p>
          <a:p>
            <a:r>
              <a:rPr lang="ru-RU" dirty="0"/>
              <a:t>Ф</a:t>
            </a:r>
            <a:r>
              <a:rPr lang="ru-RU" dirty="0" smtClean="0"/>
              <a:t>оновая сборка мусора для серверов</a:t>
            </a:r>
          </a:p>
          <a:p>
            <a:r>
              <a:rPr lang="ru-RU" dirty="0" smtClean="0"/>
              <a:t>Фоновая </a:t>
            </a:r>
            <a:r>
              <a:rPr lang="en-US" dirty="0" smtClean="0"/>
              <a:t>JIT-</a:t>
            </a:r>
            <a:r>
              <a:rPr lang="ru-RU" dirty="0" smtClean="0"/>
              <a:t>компиляция для многоядерных процессоров</a:t>
            </a:r>
          </a:p>
          <a:p>
            <a:r>
              <a:rPr lang="ru-RU" dirty="0" smtClean="0"/>
              <a:t>Улучшенная производительность при извлечении ресурсов</a:t>
            </a:r>
          </a:p>
          <a:p>
            <a:r>
              <a:rPr lang="ru-RU" dirty="0" smtClean="0"/>
              <a:t>Новые возможности для параллельных вычислений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338328"/>
            <a:ext cx="8568952" cy="85842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Основные новые возможности </a:t>
            </a:r>
            <a:r>
              <a:rPr lang="en-US" sz="2800" dirty="0" smtClean="0"/>
              <a:t>.NET Framework 4.5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50417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660373" cy="4857403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/>
              <a:t>Поддержка новых типов форм HTML5.</a:t>
            </a:r>
          </a:p>
          <a:p>
            <a:r>
              <a:rPr lang="ru-RU" sz="1800" dirty="0"/>
              <a:t>Поддержка </a:t>
            </a:r>
            <a:r>
              <a:rPr lang="ru-RU" sz="1800" dirty="0" err="1"/>
              <a:t>связывателей</a:t>
            </a:r>
            <a:r>
              <a:rPr lang="ru-RU" sz="1800" dirty="0"/>
              <a:t> моделей в веб-формах</a:t>
            </a:r>
            <a:r>
              <a:rPr lang="ru-RU" sz="1800" dirty="0" smtClean="0"/>
              <a:t>.</a:t>
            </a:r>
            <a:r>
              <a:rPr lang="en-US" sz="1800" dirty="0" smtClean="0"/>
              <a:t> </a:t>
            </a:r>
            <a:r>
              <a:rPr lang="ru-RU" sz="1800" dirty="0" smtClean="0"/>
              <a:t>Они </a:t>
            </a:r>
            <a:r>
              <a:rPr lang="ru-RU" sz="1800" dirty="0"/>
              <a:t>позволяют привязать элементы управления данными непосредственно к методам доступа к данным и автоматически преобразуют ввод данных пользователем в и из типов данных платформы .NET </a:t>
            </a:r>
            <a:r>
              <a:rPr lang="ru-RU" sz="1800" dirty="0" err="1"/>
              <a:t>Framework</a:t>
            </a:r>
            <a:r>
              <a:rPr lang="ru-RU" sz="1800" dirty="0"/>
              <a:t>.</a:t>
            </a:r>
          </a:p>
          <a:p>
            <a:r>
              <a:rPr lang="ru-RU" sz="1800" dirty="0"/>
              <a:t>Поддержка ненавязчивого </a:t>
            </a:r>
            <a:r>
              <a:rPr lang="ru-RU" sz="1800" dirty="0" err="1"/>
              <a:t>JavaScript</a:t>
            </a:r>
            <a:r>
              <a:rPr lang="ru-RU" sz="1800" dirty="0"/>
              <a:t> в клиентских скриптах проверки.</a:t>
            </a:r>
          </a:p>
          <a:p>
            <a:r>
              <a:rPr lang="ru-RU" sz="1800" dirty="0"/>
              <a:t>Улучшенная обработка клиентского скрипта посредством связывания и </a:t>
            </a:r>
            <a:r>
              <a:rPr lang="ru-RU" sz="1800" dirty="0" smtClean="0"/>
              <a:t>минимизации, </a:t>
            </a:r>
            <a:r>
              <a:rPr lang="ru-RU" sz="1800" dirty="0"/>
              <a:t>обеспечивающих повышенную производительность при работе со страницами.</a:t>
            </a:r>
          </a:p>
          <a:p>
            <a:r>
              <a:rPr lang="ru-RU" sz="1800" dirty="0"/>
              <a:t>Интегрированные подпрограммы кодировки из библиотеки </a:t>
            </a:r>
            <a:r>
              <a:rPr lang="ru-RU" sz="1800" dirty="0" err="1"/>
              <a:t>AntiXSS</a:t>
            </a:r>
            <a:r>
              <a:rPr lang="ru-RU" sz="1800" dirty="0"/>
              <a:t> (ранее внешняя библиотека) для защиты от атак межсайтовых скриптов.</a:t>
            </a:r>
          </a:p>
          <a:p>
            <a:r>
              <a:rPr lang="ru-RU" sz="1800" dirty="0"/>
              <a:t>Поддержка протокола </a:t>
            </a:r>
            <a:r>
              <a:rPr lang="ru-RU" sz="1800" dirty="0" err="1"/>
              <a:t>WebSockets</a:t>
            </a:r>
            <a:r>
              <a:rPr lang="ru-RU" sz="1800" dirty="0"/>
              <a:t>.</a:t>
            </a:r>
          </a:p>
          <a:p>
            <a:r>
              <a:rPr lang="ru-RU" sz="1800" dirty="0"/>
              <a:t>Поддержка чтения и записи HTTP-запросов и ответов в асинхронном режиме.</a:t>
            </a:r>
          </a:p>
          <a:p>
            <a:r>
              <a:rPr lang="ru-RU" sz="1800" dirty="0"/>
              <a:t>Поддержка асинхронных модулей и обработчиков.</a:t>
            </a:r>
          </a:p>
          <a:p>
            <a:r>
              <a:rPr lang="ru-RU" sz="1800" dirty="0"/>
              <a:t>Поддержка резервирования сети распределения содержимого (CDN) в элементе управления </a:t>
            </a:r>
            <a:r>
              <a:rPr lang="ru-RU" sz="1800" dirty="0" err="1"/>
              <a:t>ScriptManager</a:t>
            </a:r>
            <a:r>
              <a:rPr lang="ru-RU" sz="1800" dirty="0"/>
              <a:t>.</a:t>
            </a:r>
          </a:p>
          <a:p>
            <a:endParaRPr lang="ru-RU" sz="18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78641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Новые возможности </a:t>
            </a:r>
            <a:r>
              <a:rPr lang="en-US" sz="2800" dirty="0" smtClean="0"/>
              <a:t>.NET 4.5: ASP.NET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00406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96752"/>
            <a:ext cx="7516357" cy="4929411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/>
              <a:t>.NET </a:t>
            </a:r>
            <a:r>
              <a:rPr lang="ru-RU" sz="1800" dirty="0" err="1"/>
              <a:t>Framework</a:t>
            </a:r>
            <a:r>
              <a:rPr lang="ru-RU" sz="1800" dirty="0"/>
              <a:t> 4.5 обеспечивает новый интерфейс программирования для приложений </a:t>
            </a:r>
            <a:r>
              <a:rPr lang="ru-RU" sz="1800" dirty="0" err="1"/>
              <a:t>HTTP.Дополнительные</a:t>
            </a:r>
            <a:r>
              <a:rPr lang="ru-RU" sz="1800" dirty="0"/>
              <a:t> сведения см. в описании пространства имен </a:t>
            </a:r>
            <a:r>
              <a:rPr lang="ru-RU" sz="1800" dirty="0" err="1">
                <a:hlinkClick r:id="rId2"/>
              </a:rPr>
              <a:t>System.Net.Http</a:t>
            </a:r>
            <a:r>
              <a:rPr lang="ru-RU" sz="1800" dirty="0"/>
              <a:t> и </a:t>
            </a:r>
            <a:r>
              <a:rPr lang="ru-RU" sz="1800" dirty="0" err="1">
                <a:hlinkClick r:id="rId3"/>
              </a:rPr>
              <a:t>System.Net.Http.Headers</a:t>
            </a:r>
            <a:r>
              <a:rPr lang="ru-RU" sz="1800" dirty="0"/>
              <a:t>.</a:t>
            </a:r>
          </a:p>
          <a:p>
            <a:r>
              <a:rPr lang="ru-RU" sz="1800" dirty="0"/>
              <a:t>Также предусмотрена поддержка нового интерфейса программирования для приема и взаимодействия с соединением </a:t>
            </a:r>
            <a:r>
              <a:rPr lang="ru-RU" sz="1800" dirty="0" err="1"/>
              <a:t>WebSocket</a:t>
            </a:r>
            <a:r>
              <a:rPr lang="ru-RU" sz="1800" dirty="0"/>
              <a:t> с помощью существующего класса </a:t>
            </a:r>
            <a:r>
              <a:rPr lang="ru-RU" sz="1800" dirty="0" err="1">
                <a:hlinkClick r:id="rId4"/>
              </a:rPr>
              <a:t>HttpListener</a:t>
            </a:r>
            <a:r>
              <a:rPr lang="ru-RU" sz="1800" dirty="0"/>
              <a:t> и связанных с ним </a:t>
            </a:r>
            <a:r>
              <a:rPr lang="ru-RU" sz="1800" dirty="0" err="1"/>
              <a:t>классов.Дополнительные</a:t>
            </a:r>
            <a:r>
              <a:rPr lang="ru-RU" sz="1800" dirty="0"/>
              <a:t> сведения см. в новом пространстве имен </a:t>
            </a:r>
            <a:r>
              <a:rPr lang="ru-RU" sz="1800" dirty="0" err="1">
                <a:hlinkClick r:id="rId5"/>
              </a:rPr>
              <a:t>System.Net.WebSockets</a:t>
            </a:r>
            <a:r>
              <a:rPr lang="ru-RU" sz="1800" dirty="0"/>
              <a:t> и классе </a:t>
            </a:r>
            <a:r>
              <a:rPr lang="ru-RU" sz="1800" dirty="0" err="1">
                <a:hlinkClick r:id="rId4"/>
              </a:rPr>
              <a:t>HttpListener</a:t>
            </a:r>
            <a:r>
              <a:rPr lang="ru-RU" sz="1800" dirty="0"/>
              <a:t>.</a:t>
            </a:r>
          </a:p>
          <a:p>
            <a:r>
              <a:rPr lang="ru-RU" sz="1800" dirty="0"/>
              <a:t>Кроме того, в .NET </a:t>
            </a:r>
            <a:r>
              <a:rPr lang="ru-RU" sz="1800" dirty="0" err="1"/>
              <a:t>Framework</a:t>
            </a:r>
            <a:r>
              <a:rPr lang="ru-RU" sz="1800" dirty="0"/>
              <a:t> 4.5 сетевые функции усовершенствованы следующим образом. </a:t>
            </a:r>
          </a:p>
          <a:p>
            <a:r>
              <a:rPr lang="ru-RU" sz="1800" dirty="0"/>
              <a:t>RFC-совместимая поддержка URI</a:t>
            </a:r>
            <a:r>
              <a:rPr lang="ru-RU" sz="1800" dirty="0" smtClean="0"/>
              <a:t>.  Дополнительные </a:t>
            </a:r>
            <a:r>
              <a:rPr lang="ru-RU" sz="1800" dirty="0"/>
              <a:t>сведения см. в описании </a:t>
            </a:r>
            <a:r>
              <a:rPr lang="ru-RU" sz="1800" dirty="0" err="1">
                <a:hlinkClick r:id="rId6"/>
              </a:rPr>
              <a:t>Uri</a:t>
            </a:r>
            <a:r>
              <a:rPr lang="ru-RU" sz="1800" dirty="0"/>
              <a:t> и соответствующих классов.</a:t>
            </a:r>
          </a:p>
          <a:p>
            <a:r>
              <a:rPr lang="ru-RU" sz="1800" dirty="0"/>
              <a:t>Поддержка синтаксического анализа интернационализированных доменных имен (</a:t>
            </a:r>
            <a:r>
              <a:rPr lang="ru-RU" sz="1800" dirty="0" err="1"/>
              <a:t>Internationalized</a:t>
            </a:r>
            <a:r>
              <a:rPr lang="ru-RU" sz="1800" dirty="0"/>
              <a:t> </a:t>
            </a:r>
            <a:r>
              <a:rPr lang="ru-RU" sz="1800" dirty="0" err="1"/>
              <a:t>Domain</a:t>
            </a:r>
            <a:r>
              <a:rPr lang="ru-RU" sz="1800" dirty="0"/>
              <a:t> </a:t>
            </a:r>
            <a:r>
              <a:rPr lang="ru-RU" sz="1800" dirty="0" err="1"/>
              <a:t>Name</a:t>
            </a:r>
            <a:r>
              <a:rPr lang="ru-RU" sz="1800" dirty="0"/>
              <a:t>, IDN</a:t>
            </a:r>
            <a:r>
              <a:rPr lang="ru-RU" sz="1800" dirty="0" smtClean="0"/>
              <a:t>). Дополнительные </a:t>
            </a:r>
            <a:r>
              <a:rPr lang="ru-RU" sz="1800" dirty="0"/>
              <a:t>сведения см. в описании </a:t>
            </a:r>
            <a:r>
              <a:rPr lang="ru-RU" sz="1800" dirty="0" err="1">
                <a:hlinkClick r:id="rId6"/>
              </a:rPr>
              <a:t>Uri</a:t>
            </a:r>
            <a:r>
              <a:rPr lang="ru-RU" sz="1800" dirty="0"/>
              <a:t> и соответствующих классов.</a:t>
            </a:r>
          </a:p>
          <a:p>
            <a:r>
              <a:rPr lang="ru-RU" sz="1800" dirty="0"/>
              <a:t>Поддержка интернационализации адресов электронной почты (</a:t>
            </a:r>
            <a:r>
              <a:rPr lang="ru-RU" sz="1800" dirty="0" err="1"/>
              <a:t>Email</a:t>
            </a:r>
            <a:r>
              <a:rPr lang="ru-RU" sz="1800" dirty="0"/>
              <a:t> </a:t>
            </a:r>
            <a:r>
              <a:rPr lang="ru-RU" sz="1800" dirty="0" err="1"/>
              <a:t>Address</a:t>
            </a:r>
            <a:r>
              <a:rPr lang="ru-RU" sz="1800" dirty="0"/>
              <a:t> </a:t>
            </a:r>
            <a:r>
              <a:rPr lang="ru-RU" sz="1800" dirty="0" err="1"/>
              <a:t>Internationalization</a:t>
            </a:r>
            <a:r>
              <a:rPr lang="ru-RU" sz="1800" dirty="0"/>
              <a:t>, EAI).Дополнительные сведения см. в описании пространства имен </a:t>
            </a:r>
            <a:r>
              <a:rPr lang="ru-RU" sz="1800" dirty="0" err="1">
                <a:hlinkClick r:id="rId7"/>
              </a:rPr>
              <a:t>System.Net.Mail</a:t>
            </a:r>
            <a:r>
              <a:rPr lang="ru-RU" sz="1800" dirty="0"/>
              <a:t>.</a:t>
            </a:r>
          </a:p>
          <a:p>
            <a:r>
              <a:rPr lang="ru-RU" sz="1800" dirty="0"/>
              <a:t>Улучшенная поддержка протокола IPv6</a:t>
            </a:r>
            <a:r>
              <a:rPr lang="ru-RU" sz="1800" dirty="0" smtClean="0"/>
              <a:t>. Дополнительные </a:t>
            </a:r>
            <a:r>
              <a:rPr lang="ru-RU" sz="1800" dirty="0"/>
              <a:t>сведения см. в описании пространства имен </a:t>
            </a:r>
            <a:r>
              <a:rPr lang="ru-RU" sz="1800" dirty="0" err="1">
                <a:hlinkClick r:id="rId8"/>
              </a:rPr>
              <a:t>System.Net.NetworkInformation</a:t>
            </a:r>
            <a:r>
              <a:rPr lang="ru-RU" sz="1800" dirty="0"/>
              <a:t>.</a:t>
            </a:r>
          </a:p>
          <a:p>
            <a:r>
              <a:rPr lang="ru-RU" sz="1800" dirty="0"/>
              <a:t>Поддержка сокета с двойным режимом</a:t>
            </a:r>
            <a:r>
              <a:rPr lang="ru-RU" sz="1800" dirty="0" smtClean="0"/>
              <a:t>. Дополнительные </a:t>
            </a:r>
            <a:r>
              <a:rPr lang="ru-RU" sz="1800" dirty="0"/>
              <a:t>сведения см. в описаниях классов </a:t>
            </a:r>
            <a:r>
              <a:rPr lang="ru-RU" sz="1800" dirty="0" err="1">
                <a:hlinkClick r:id="rId9"/>
              </a:rPr>
              <a:t>Socket</a:t>
            </a:r>
            <a:r>
              <a:rPr lang="ru-RU" sz="1800" dirty="0"/>
              <a:t> и </a:t>
            </a:r>
            <a:r>
              <a:rPr lang="ru-RU" sz="1800" dirty="0" err="1">
                <a:hlinkClick r:id="rId10"/>
              </a:rPr>
              <a:t>TcpListener</a:t>
            </a:r>
            <a:r>
              <a:rPr lang="ru-RU" sz="1800" dirty="0"/>
              <a:t>.</a:t>
            </a:r>
          </a:p>
          <a:p>
            <a:endParaRPr lang="ru-RU" sz="18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9304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Новые возможности </a:t>
            </a:r>
            <a:r>
              <a:rPr lang="en-US" sz="2800" dirty="0" smtClean="0"/>
              <a:t>.NET Framework 4.5: </a:t>
            </a:r>
            <a:r>
              <a:rPr lang="ru-RU" sz="2800" dirty="0" smtClean="0"/>
              <a:t>Сети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13171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516357" cy="4713387"/>
          </a:xfrm>
        </p:spPr>
        <p:txBody>
          <a:bodyPr>
            <a:normAutofit/>
          </a:bodyPr>
          <a:lstStyle/>
          <a:p>
            <a:r>
              <a:rPr lang="ru-RU" sz="1800" dirty="0"/>
              <a:t>В .NET </a:t>
            </a:r>
            <a:r>
              <a:rPr lang="ru-RU" sz="1800" dirty="0" err="1"/>
              <a:t>Framework</a:t>
            </a:r>
            <a:r>
              <a:rPr lang="ru-RU" sz="1800" dirty="0"/>
              <a:t> 4.5 были добавлены следующие функции, чтобы упростить создание и сопровождение приложений </a:t>
            </a:r>
            <a:r>
              <a:rPr lang="ru-RU" sz="1800" dirty="0" err="1"/>
              <a:t>Windows</a:t>
            </a:r>
            <a:r>
              <a:rPr lang="ru-RU" sz="1800" dirty="0"/>
              <a:t> </a:t>
            </a:r>
            <a:r>
              <a:rPr lang="ru-RU" sz="1800" dirty="0" err="1"/>
              <a:t>Communication</a:t>
            </a:r>
            <a:r>
              <a:rPr lang="ru-RU" sz="1800" dirty="0"/>
              <a:t> </a:t>
            </a:r>
            <a:r>
              <a:rPr lang="ru-RU" sz="1800" dirty="0" err="1"/>
              <a:t>Foundation</a:t>
            </a:r>
            <a:r>
              <a:rPr lang="ru-RU" sz="1800" dirty="0"/>
              <a:t> (WCF):</a:t>
            </a:r>
          </a:p>
          <a:p>
            <a:r>
              <a:rPr lang="ru-RU" sz="1800" dirty="0"/>
              <a:t>Упрощение созданных файлов конфигурации.</a:t>
            </a:r>
          </a:p>
          <a:p>
            <a:r>
              <a:rPr lang="ru-RU" sz="1800" dirty="0"/>
              <a:t>Поддержка разработки "с контракта".</a:t>
            </a:r>
          </a:p>
          <a:p>
            <a:r>
              <a:rPr lang="ru-RU" sz="1800" dirty="0"/>
              <a:t>Возможность более простой настройки режима совместимости ASP.NET.</a:t>
            </a:r>
          </a:p>
          <a:p>
            <a:r>
              <a:rPr lang="ru-RU" sz="1800" dirty="0"/>
              <a:t>Изменения значений свойств транспорта по умолчанию для снижения вероятности необходимости их настройки.</a:t>
            </a:r>
          </a:p>
          <a:p>
            <a:r>
              <a:rPr lang="ru-RU" sz="1800" dirty="0" smtClean="0"/>
              <a:t>Проверка </a:t>
            </a:r>
            <a:r>
              <a:rPr lang="ru-RU" sz="1800" dirty="0"/>
              <a:t>файлов конфигурации WCF за счет </a:t>
            </a:r>
            <a:r>
              <a:rPr lang="ru-RU" sz="1800" dirty="0" err="1"/>
              <a:t>Visual</a:t>
            </a:r>
            <a:r>
              <a:rPr lang="ru-RU" sz="1800" dirty="0"/>
              <a:t> </a:t>
            </a:r>
            <a:r>
              <a:rPr lang="ru-RU" sz="1800" dirty="0" err="1"/>
              <a:t>Studio</a:t>
            </a:r>
            <a:r>
              <a:rPr lang="ru-RU" sz="1800" dirty="0"/>
              <a:t> как часть процесса построения, поэтому можно обнаружить ошибки конфигурации перед запуском приложения.</a:t>
            </a:r>
          </a:p>
          <a:p>
            <a:r>
              <a:rPr lang="ru-RU" sz="1800" dirty="0"/>
              <a:t>Новая поддержка асинхронной потоковой передачи.</a:t>
            </a:r>
          </a:p>
          <a:p>
            <a:r>
              <a:rPr lang="ru-RU" sz="1800" dirty="0"/>
              <a:t>Новое сопоставление протокола HTTPS, облегчающее предоставление конечной точки по HTTPS с помощью служб IIS.</a:t>
            </a:r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78641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Новые возможности </a:t>
            </a:r>
            <a:r>
              <a:rPr lang="en-US" sz="2800" dirty="0" smtClean="0"/>
              <a:t>.NET Framework 4.5: </a:t>
            </a:r>
            <a:br>
              <a:rPr lang="en-US" sz="2800" dirty="0" smtClean="0"/>
            </a:br>
            <a:r>
              <a:rPr lang="en-US" sz="2800" dirty="0" smtClean="0"/>
              <a:t>Windows Communication Foundation (WCF)  1/2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676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357298"/>
            <a:ext cx="7843337" cy="4768865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Windows Azure </a:t>
            </a:r>
            <a:r>
              <a:rPr lang="ru-RU" sz="2000" dirty="0" smtClean="0"/>
              <a:t>реализована на базе </a:t>
            </a:r>
            <a:r>
              <a:rPr lang="en-US" sz="2000" dirty="0" smtClean="0"/>
              <a:t>.NET</a:t>
            </a:r>
            <a:endParaRPr lang="ru-RU" sz="2000" dirty="0" smtClean="0"/>
          </a:p>
          <a:p>
            <a:r>
              <a:rPr lang="ru-RU" sz="2000" dirty="0" smtClean="0"/>
              <a:t>.</a:t>
            </a:r>
            <a:r>
              <a:rPr lang="en-US" sz="2000" dirty="0" smtClean="0"/>
              <a:t>NET – </a:t>
            </a:r>
            <a:r>
              <a:rPr lang="ru-RU" sz="2000" dirty="0" smtClean="0"/>
              <a:t>платформа надежного и безопасного многоязыкового программирования</a:t>
            </a:r>
          </a:p>
          <a:p>
            <a:r>
              <a:rPr lang="ru-RU" sz="2000" dirty="0" smtClean="0"/>
              <a:t>Основана на единой для всех языков инфраструктуре (</a:t>
            </a:r>
            <a:r>
              <a:rPr lang="en-US" sz="2000" dirty="0" smtClean="0"/>
              <a:t>CLI), </a:t>
            </a:r>
            <a:r>
              <a:rPr lang="ru-RU" sz="2000" dirty="0" smtClean="0"/>
              <a:t>общей системе типов, общей системе поддержки выполнения (</a:t>
            </a:r>
            <a:r>
              <a:rPr lang="en-US" sz="2000" dirty="0" smtClean="0"/>
              <a:t>CLR)</a:t>
            </a:r>
          </a:p>
          <a:p>
            <a:r>
              <a:rPr lang="ru-RU" sz="2000" dirty="0" smtClean="0"/>
              <a:t>Исходный код на любом языке компилируется в </a:t>
            </a:r>
            <a:r>
              <a:rPr lang="ru-RU" sz="2000" i="1" dirty="0" smtClean="0"/>
              <a:t>сборку, </a:t>
            </a:r>
            <a:r>
              <a:rPr lang="ru-RU" sz="2000" dirty="0" smtClean="0"/>
              <a:t>содержащую бинарный код на едином промежуточном языке (</a:t>
            </a:r>
            <a:r>
              <a:rPr lang="en-US" sz="2000" dirty="0" smtClean="0"/>
              <a:t>CIL) – </a:t>
            </a:r>
            <a:r>
              <a:rPr lang="ru-RU" sz="2000" dirty="0" smtClean="0"/>
              <a:t>постфиксную запись программы, и </a:t>
            </a:r>
            <a:r>
              <a:rPr lang="ru-RU" sz="2000" i="1" dirty="0" smtClean="0"/>
              <a:t>метаданные</a:t>
            </a:r>
            <a:r>
              <a:rPr lang="ru-RU" sz="2000" dirty="0" smtClean="0"/>
              <a:t> – информацию о типах, определенных и использованных в сборке</a:t>
            </a:r>
          </a:p>
          <a:p>
            <a:r>
              <a:rPr lang="ru-RU" sz="2000" dirty="0" smtClean="0"/>
              <a:t>Исполнение программы в </a:t>
            </a:r>
            <a:r>
              <a:rPr lang="en-US" sz="2000" dirty="0" smtClean="0"/>
              <a:t>CLR – </a:t>
            </a:r>
            <a:r>
              <a:rPr lang="ru-RU" sz="2000" dirty="0" smtClean="0"/>
              <a:t>вызов методов и </a:t>
            </a:r>
            <a:r>
              <a:rPr lang="en-US" sz="2000" dirty="0" smtClean="0"/>
              <a:t>just-in-time (</a:t>
            </a:r>
            <a:r>
              <a:rPr lang="ru-RU" sz="2000" dirty="0" smtClean="0"/>
              <a:t>динамическая) компиляция каждого метода в </a:t>
            </a:r>
            <a:r>
              <a:rPr lang="en-US" sz="2000" dirty="0" smtClean="0"/>
              <a:t>native-</a:t>
            </a:r>
            <a:r>
              <a:rPr lang="ru-RU" sz="2000" dirty="0" smtClean="0"/>
              <a:t>код при первом вызове, с последующими вызовами </a:t>
            </a:r>
            <a:r>
              <a:rPr lang="en-US" sz="2000" dirty="0" smtClean="0"/>
              <a:t>native-</a:t>
            </a:r>
            <a:r>
              <a:rPr lang="ru-RU" sz="2000" dirty="0" smtClean="0"/>
              <a:t>кода</a:t>
            </a:r>
          </a:p>
          <a:p>
            <a:r>
              <a:rPr lang="ru-RU" sz="2000" dirty="0" smtClean="0"/>
              <a:t>Метаданные могут быть аннотированы </a:t>
            </a:r>
            <a:r>
              <a:rPr lang="ru-RU" sz="2000" i="1" dirty="0" smtClean="0"/>
              <a:t>атрибутами</a:t>
            </a:r>
            <a:r>
              <a:rPr lang="ru-RU" sz="2000" dirty="0" smtClean="0"/>
              <a:t>, как встроенными, так и пользовательскими</a:t>
            </a:r>
          </a:p>
          <a:p>
            <a:r>
              <a:rPr lang="ru-RU" sz="2000" dirty="0" smtClean="0"/>
              <a:t>На использовании метаданных основан динамический контроль типов и безопасности, выполняемый </a:t>
            </a:r>
            <a:r>
              <a:rPr lang="en-US" sz="2000" dirty="0" smtClean="0"/>
              <a:t>CLR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29642" cy="947532"/>
          </a:xfrm>
        </p:spPr>
        <p:txBody>
          <a:bodyPr/>
          <a:lstStyle/>
          <a:p>
            <a:r>
              <a:rPr lang="ru-RU" dirty="0" smtClean="0"/>
              <a:t>Обзор архитектуры </a:t>
            </a:r>
            <a:r>
              <a:rPr lang="en-US" dirty="0" smtClean="0"/>
              <a:t>.NET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44349" cy="4641379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/>
              <a:t>Возможность создавать метаданные в одном документе WSDL путем добавления ?</a:t>
            </a:r>
            <a:r>
              <a:rPr lang="ru-RU" sz="1800" dirty="0" err="1"/>
              <a:t>singleWSDL</a:t>
            </a:r>
            <a:r>
              <a:rPr lang="ru-RU" sz="1800" dirty="0"/>
              <a:t> к URL-адресу службы.</a:t>
            </a:r>
          </a:p>
          <a:p>
            <a:r>
              <a:rPr lang="ru-RU" sz="1800" dirty="0"/>
              <a:t>Поддержка </a:t>
            </a:r>
            <a:r>
              <a:rPr lang="ru-RU" sz="1800" dirty="0" err="1"/>
              <a:t>Websockets</a:t>
            </a:r>
            <a:r>
              <a:rPr lang="ru-RU" sz="1800" dirty="0"/>
              <a:t>, чтобы включить истинно </a:t>
            </a:r>
            <a:r>
              <a:rPr lang="ru-RU" sz="1800" dirty="0" smtClean="0"/>
              <a:t>двунаправленную </a:t>
            </a:r>
            <a:r>
              <a:rPr lang="ru-RU" sz="1800" dirty="0"/>
              <a:t>связь по портам 80 и 443 с характеристиками производительности схожими с транспортом TCP.</a:t>
            </a:r>
          </a:p>
          <a:p>
            <a:r>
              <a:rPr lang="ru-RU" sz="1800" dirty="0"/>
              <a:t>Поддержка настройки служб в коде.</a:t>
            </a:r>
          </a:p>
          <a:p>
            <a:r>
              <a:rPr lang="ru-RU" sz="1800" dirty="0"/>
              <a:t>Всплывающие подсказки редактора XML</a:t>
            </a:r>
          </a:p>
          <a:p>
            <a:r>
              <a:rPr lang="ru-RU" sz="1800" dirty="0"/>
              <a:t>Поддержка кэширования </a:t>
            </a:r>
            <a:r>
              <a:rPr lang="ru-RU" sz="1800" dirty="0" err="1">
                <a:hlinkClick r:id="rId2"/>
              </a:rPr>
              <a:t>ChannelFactory</a:t>
            </a:r>
            <a:r>
              <a:rPr lang="ru-RU" sz="1800" dirty="0"/>
              <a:t>.</a:t>
            </a:r>
          </a:p>
          <a:p>
            <a:r>
              <a:rPr lang="ru-RU" sz="1800" dirty="0"/>
              <a:t>Поддержка сжатия двоичным кодировщиком.</a:t>
            </a:r>
          </a:p>
          <a:p>
            <a:r>
              <a:rPr lang="ru-RU" sz="1800" dirty="0"/>
              <a:t>Поддержка транспорта UDP, которая позволяет разработчикам писать службы, использующие обмен сообщениями по принципу "отправить и забыть</a:t>
            </a:r>
            <a:r>
              <a:rPr lang="ru-RU" sz="1800" dirty="0" smtClean="0"/>
              <a:t>".</a:t>
            </a:r>
            <a:r>
              <a:rPr lang="en-US" sz="1800" dirty="0" smtClean="0"/>
              <a:t> </a:t>
            </a:r>
            <a:r>
              <a:rPr lang="ru-RU" sz="1800" dirty="0" smtClean="0"/>
              <a:t>Клиент </a:t>
            </a:r>
            <a:r>
              <a:rPr lang="ru-RU" sz="1800" dirty="0"/>
              <a:t>отправляет сообщение службе и не ожидает ответа от службы.</a:t>
            </a:r>
          </a:p>
          <a:p>
            <a:r>
              <a:rPr lang="ru-RU" sz="1800" dirty="0"/>
              <a:t>Возможность поддерживать несколько режимов аутентификации на одной конечной точке службы WCF при использовании транспорта HTTP и безопасности транспорта.</a:t>
            </a:r>
          </a:p>
          <a:p>
            <a:r>
              <a:rPr lang="ru-RU" sz="1800" dirty="0"/>
              <a:t>Поддержка служб WCF, использующих интернационализированные доменные имена (IDN).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858424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Новые возможности </a:t>
            </a:r>
            <a:r>
              <a:rPr lang="en-US" sz="2800" dirty="0"/>
              <a:t>.NET Framework 4.5: </a:t>
            </a:r>
            <a:br>
              <a:rPr lang="en-US" sz="2800" dirty="0"/>
            </a:br>
            <a:r>
              <a:rPr lang="en-US" sz="2800" dirty="0"/>
              <a:t>Windows Communication Foundation (WCF)  </a:t>
            </a:r>
            <a:r>
              <a:rPr lang="en-US" sz="2800" dirty="0" smtClean="0"/>
              <a:t>2/2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61663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4"/>
          <p:cNvSpPr>
            <a:spLocks noChangeArrowheads="1"/>
          </p:cNvSpPr>
          <p:nvPr/>
        </p:nvSpPr>
        <p:spPr bwMode="auto">
          <a:xfrm>
            <a:off x="928688" y="2260600"/>
            <a:ext cx="7258050" cy="1884363"/>
          </a:xfrm>
          <a:prstGeom prst="rect">
            <a:avLst/>
          </a:prstGeom>
          <a:solidFill>
            <a:srgbClr val="FFFFA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Ctr="1"/>
          <a:lstStyle/>
          <a:p>
            <a:pPr algn="ctr" eaLnBrk="0" hangingPunct="0"/>
            <a:r>
              <a:rPr lang="de-AT" sz="1800">
                <a:latin typeface="Calibri" pitchFamily="34" charset="0"/>
                <a:ea typeface="Calibri" pitchFamily="34" charset="0"/>
                <a:cs typeface="Calibri" pitchFamily="34" charset="0"/>
              </a:rPr>
              <a:t>Windows Azure</a:t>
            </a:r>
          </a:p>
        </p:txBody>
      </p:sp>
      <p:sp>
        <p:nvSpPr>
          <p:cNvPr id="30723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Архитектура </a:t>
            </a:r>
            <a:r>
              <a:rPr lang="de-AT" dirty="0" smtClean="0"/>
              <a:t>Windows Azure </a:t>
            </a:r>
          </a:p>
        </p:txBody>
      </p:sp>
      <p:grpSp>
        <p:nvGrpSpPr>
          <p:cNvPr id="2" name="Gruppieren 31"/>
          <p:cNvGrpSpPr/>
          <p:nvPr/>
        </p:nvGrpSpPr>
        <p:grpSpPr>
          <a:xfrm>
            <a:off x="933450" y="4286250"/>
            <a:ext cx="7258049" cy="1781175"/>
            <a:chOff x="933450" y="4105275"/>
            <a:chExt cx="7258049" cy="1781175"/>
          </a:xfrm>
          <a:solidFill>
            <a:srgbClr val="D6E4F2"/>
          </a:solidFill>
        </p:grpSpPr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933450" y="4105275"/>
              <a:ext cx="7258049" cy="1781175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Ctr="1"/>
            <a:lstStyle/>
            <a:p>
              <a:pPr algn="ctr" eaLnBrk="0" hangingPunct="0">
                <a:defRPr/>
              </a:pPr>
              <a:r>
                <a:rPr lang="de-AT" sz="1800" dirty="0">
                  <a:latin typeface="Calibri" pitchFamily="34" charset="0"/>
                  <a:cs typeface="Calibri" pitchFamily="34" charset="0"/>
                </a:rPr>
                <a:t>Windows Azure </a:t>
              </a:r>
              <a:r>
                <a:rPr lang="de-AT" sz="1800" dirty="0" err="1">
                  <a:latin typeface="Calibri" pitchFamily="34" charset="0"/>
                  <a:cs typeface="Calibri" pitchFamily="34" charset="0"/>
                </a:rPr>
                <a:t>Fabric</a:t>
              </a:r>
              <a:endParaRPr lang="de-AT" sz="18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030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58900" y="5195093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1032" name="Picture 8" descr="http://www.istyleprice.com/com/components/com_virtuemart/shop_image/category/Storage_4b3644da8bfe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883275" y="5257005"/>
              <a:ext cx="304800" cy="304800"/>
            </a:xfrm>
            <a:prstGeom prst="rect">
              <a:avLst/>
            </a:prstGeom>
            <a:grpFill/>
          </p:spPr>
        </p:pic>
        <p:pic>
          <p:nvPicPr>
            <p:cNvPr id="12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2866" y="5195093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13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86832" y="5195093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14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00798" y="5195093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15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4764" y="5195093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16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28730" y="5195093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17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2693" y="5195093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19" name="Picture 8" descr="http://www.istyleprice.com/com/components/com_virtuemart/shop_image/category/Storage_4b3644da8bfe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94450" y="5257005"/>
              <a:ext cx="304800" cy="304800"/>
            </a:xfrm>
            <a:prstGeom prst="rect">
              <a:avLst/>
            </a:prstGeom>
            <a:grpFill/>
          </p:spPr>
        </p:pic>
        <p:pic>
          <p:nvPicPr>
            <p:cNvPr id="20" name="Picture 8" descr="http://www.istyleprice.com/com/components/com_virtuemart/shop_image/category/Storage_4b3644da8bfe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05625" y="5257005"/>
              <a:ext cx="304800" cy="304800"/>
            </a:xfrm>
            <a:prstGeom prst="rect">
              <a:avLst/>
            </a:prstGeom>
            <a:grpFill/>
          </p:spPr>
        </p:pic>
        <p:pic>
          <p:nvPicPr>
            <p:cNvPr id="21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58900" y="4614068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22" name="Picture 8" descr="http://www.istyleprice.com/com/components/com_virtuemart/shop_image/category/Storage_4b3644da8bfe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883275" y="4675980"/>
              <a:ext cx="304800" cy="304800"/>
            </a:xfrm>
            <a:prstGeom prst="rect">
              <a:avLst/>
            </a:prstGeom>
            <a:grpFill/>
          </p:spPr>
        </p:pic>
        <p:pic>
          <p:nvPicPr>
            <p:cNvPr id="23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2866" y="4614068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24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86832" y="4614068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25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00798" y="4614068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26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4764" y="4614068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27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28730" y="4614068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28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2693" y="4614068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29" name="Picture 8" descr="http://www.istyleprice.com/com/components/com_virtuemart/shop_image/category/Storage_4b3644da8bfe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94450" y="4675980"/>
              <a:ext cx="304800" cy="304800"/>
            </a:xfrm>
            <a:prstGeom prst="rect">
              <a:avLst/>
            </a:prstGeom>
            <a:grpFill/>
          </p:spPr>
        </p:pic>
        <p:pic>
          <p:nvPicPr>
            <p:cNvPr id="30" name="Picture 8" descr="http://www.istyleprice.com/com/components/com_virtuemart/shop_image/category/Storage_4b3644da8bfe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05625" y="4675980"/>
              <a:ext cx="304800" cy="304800"/>
            </a:xfrm>
            <a:prstGeom prst="rect">
              <a:avLst/>
            </a:prstGeom>
            <a:grpFill/>
          </p:spPr>
        </p:pic>
        <p:pic>
          <p:nvPicPr>
            <p:cNvPr id="43" name="Picture 8" descr="http://www.istyleprice.com/com/components/com_virtuemart/shop_image/category/Storage_4b3644da8bfe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16800" y="5257005"/>
              <a:ext cx="304800" cy="304800"/>
            </a:xfrm>
            <a:prstGeom prst="rect">
              <a:avLst/>
            </a:prstGeom>
            <a:grpFill/>
          </p:spPr>
        </p:pic>
        <p:pic>
          <p:nvPicPr>
            <p:cNvPr id="44" name="Picture 8" descr="http://www.istyleprice.com/com/components/com_virtuemart/shop_image/category/Storage_4b3644da8bfe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16800" y="4675980"/>
              <a:ext cx="304800" cy="304800"/>
            </a:xfrm>
            <a:prstGeom prst="rect">
              <a:avLst/>
            </a:prstGeom>
            <a:grpFill/>
          </p:spPr>
        </p:pic>
      </p:grp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1041400" y="3465513"/>
            <a:ext cx="7035800" cy="539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>
              <a:defRPr/>
            </a:pPr>
            <a:r>
              <a:rPr lang="de-AT" sz="1800" dirty="0" err="1">
                <a:latin typeface="Calibri" pitchFamily="34" charset="0"/>
                <a:cs typeface="Calibri" pitchFamily="34" charset="0"/>
              </a:rPr>
              <a:t>Fabric</a:t>
            </a:r>
            <a:r>
              <a:rPr lang="de-AT" sz="1800" dirty="0">
                <a:latin typeface="Calibri" pitchFamily="34" charset="0"/>
                <a:cs typeface="Calibri" pitchFamily="34" charset="0"/>
              </a:rPr>
              <a:t> Controller</a:t>
            </a:r>
          </a:p>
        </p:txBody>
      </p:sp>
      <p:sp>
        <p:nvSpPr>
          <p:cNvPr id="30728" name="Rectangle 14"/>
          <p:cNvSpPr>
            <a:spLocks noChangeArrowheads="1"/>
          </p:cNvSpPr>
          <p:nvPr/>
        </p:nvSpPr>
        <p:spPr bwMode="auto">
          <a:xfrm>
            <a:off x="1041400" y="2735263"/>
            <a:ext cx="2159000" cy="539750"/>
          </a:xfrm>
          <a:prstGeom prst="rect">
            <a:avLst/>
          </a:prstGeom>
          <a:solidFill>
            <a:srgbClr val="ECBEAA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de-AT" sz="1800">
                <a:latin typeface="Calibri" pitchFamily="34" charset="0"/>
                <a:ea typeface="Calibri" pitchFamily="34" charset="0"/>
                <a:cs typeface="Calibri" pitchFamily="34" charset="0"/>
              </a:rPr>
              <a:t>Compute</a:t>
            </a:r>
          </a:p>
        </p:txBody>
      </p:sp>
      <p:sp>
        <p:nvSpPr>
          <p:cNvPr id="30729" name="Rectangle 14"/>
          <p:cNvSpPr>
            <a:spLocks noChangeArrowheads="1"/>
          </p:cNvSpPr>
          <p:nvPr/>
        </p:nvSpPr>
        <p:spPr bwMode="auto">
          <a:xfrm>
            <a:off x="3479800" y="2735263"/>
            <a:ext cx="2159000" cy="539750"/>
          </a:xfrm>
          <a:prstGeom prst="rect">
            <a:avLst/>
          </a:prstGeom>
          <a:solidFill>
            <a:srgbClr val="ECBEAA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de-AT" sz="1800">
                <a:latin typeface="Calibri" pitchFamily="34" charset="0"/>
                <a:ea typeface="Calibri" pitchFamily="34" charset="0"/>
                <a:cs typeface="Calibri" pitchFamily="34" charset="0"/>
              </a:rPr>
              <a:t>Storage</a:t>
            </a:r>
          </a:p>
        </p:txBody>
      </p:sp>
      <p:sp>
        <p:nvSpPr>
          <p:cNvPr id="30730" name="Rectangle 14"/>
          <p:cNvSpPr>
            <a:spLocks noChangeArrowheads="1"/>
          </p:cNvSpPr>
          <p:nvPr/>
        </p:nvSpPr>
        <p:spPr bwMode="auto">
          <a:xfrm>
            <a:off x="933450" y="1493838"/>
            <a:ext cx="7258050" cy="620712"/>
          </a:xfrm>
          <a:prstGeom prst="rect">
            <a:avLst/>
          </a:prstGeom>
          <a:solidFill>
            <a:srgbClr val="FFC993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de-AT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Cloud Application</a:t>
            </a:r>
          </a:p>
        </p:txBody>
      </p:sp>
      <p:sp>
        <p:nvSpPr>
          <p:cNvPr id="30731" name="Rectangle 14"/>
          <p:cNvSpPr>
            <a:spLocks noChangeArrowheads="1"/>
          </p:cNvSpPr>
          <p:nvPr/>
        </p:nvSpPr>
        <p:spPr bwMode="auto">
          <a:xfrm>
            <a:off x="5916613" y="2735263"/>
            <a:ext cx="2160587" cy="539750"/>
          </a:xfrm>
          <a:prstGeom prst="rect">
            <a:avLst/>
          </a:prstGeom>
          <a:solidFill>
            <a:srgbClr val="ECBEAA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de-AT" sz="1800">
                <a:latin typeface="Calibri" pitchFamily="34" charset="0"/>
                <a:ea typeface="Calibri" pitchFamily="34" charset="0"/>
                <a:cs typeface="Calibri" pitchFamily="34" charset="0"/>
              </a:rPr>
              <a:t>Network</a:t>
            </a:r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Архитектура </a:t>
            </a:r>
            <a:r>
              <a:rPr lang="de-AT" dirty="0" smtClean="0"/>
              <a:t>Windows Azure 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="0" i="1" dirty="0" smtClean="0">
                <a:solidFill>
                  <a:srgbClr val="CC0000"/>
                </a:solidFill>
                <a:ea typeface="+mn-ea"/>
              </a:rPr>
              <a:t>Fabric</a:t>
            </a:r>
            <a:r>
              <a:rPr lang="en-US" b="0" dirty="0" smtClean="0">
                <a:ea typeface="+mn-ea"/>
              </a:rPr>
              <a:t>  </a:t>
            </a:r>
            <a:r>
              <a:rPr lang="ru-RU" b="0" dirty="0" smtClean="0">
                <a:ea typeface="+mn-ea"/>
              </a:rPr>
              <a:t>- </a:t>
            </a:r>
            <a:r>
              <a:rPr lang="ru-RU" dirty="0" smtClean="0"/>
              <a:t>сеть взаимосвязанных узлов</a:t>
            </a:r>
            <a:r>
              <a:rPr lang="en-US" b="0" dirty="0" smtClean="0">
                <a:ea typeface="+mn-ea"/>
              </a:rPr>
              <a:t>:</a:t>
            </a:r>
          </a:p>
          <a:p>
            <a:pPr lvl="1">
              <a:defRPr/>
            </a:pPr>
            <a:r>
              <a:rPr lang="en-US" dirty="0" smtClean="0"/>
              <a:t>Commodity </a:t>
            </a:r>
            <a:r>
              <a:rPr lang="ru-RU" dirty="0" smtClean="0"/>
              <a:t>–серверы</a:t>
            </a:r>
            <a:endParaRPr lang="en-US" dirty="0" smtClean="0"/>
          </a:p>
          <a:p>
            <a:pPr lvl="1">
              <a:defRPr/>
            </a:pPr>
            <a:r>
              <a:rPr lang="ru-RU" kern="1200" dirty="0" smtClean="0"/>
              <a:t>высокоскоростные раутеры, переключатели и др.</a:t>
            </a:r>
            <a:endParaRPr lang="en-US" kern="1200" dirty="0" smtClean="0"/>
          </a:p>
          <a:p>
            <a:pPr lvl="1">
              <a:defRPr/>
            </a:pPr>
            <a:r>
              <a:rPr lang="ru-RU" dirty="0" smtClean="0"/>
              <a:t>волоконно-оптические коннекторы</a:t>
            </a:r>
            <a:endParaRPr lang="en-US" kern="1200" dirty="0" smtClean="0"/>
          </a:p>
          <a:p>
            <a:pPr>
              <a:defRPr/>
            </a:pPr>
            <a:r>
              <a:rPr lang="en-US" b="0" kern="1200" dirty="0" smtClean="0">
                <a:ea typeface="+mn-ea"/>
              </a:rPr>
              <a:t>The </a:t>
            </a:r>
            <a:r>
              <a:rPr lang="en-US" b="0" i="1" kern="1200" dirty="0" smtClean="0">
                <a:solidFill>
                  <a:srgbClr val="CC0000"/>
                </a:solidFill>
                <a:ea typeface="+mn-ea"/>
              </a:rPr>
              <a:t>Azure Fabric Controller </a:t>
            </a:r>
            <a:r>
              <a:rPr lang="ru-RU" b="0" kern="1200" dirty="0" smtClean="0">
                <a:ea typeface="+mn-ea"/>
              </a:rPr>
              <a:t>– сервис, который </a:t>
            </a:r>
            <a:r>
              <a:rPr lang="en-US" dirty="0" smtClean="0"/>
              <a:t> </a:t>
            </a:r>
            <a:r>
              <a:rPr lang="ru-RU" dirty="0" smtClean="0"/>
              <a:t>осуществляет мониторинг </a:t>
            </a:r>
            <a:r>
              <a:rPr lang="ru-RU" b="0" kern="1200" dirty="0" smtClean="0">
                <a:ea typeface="+mn-ea"/>
              </a:rPr>
              <a:t>и предоставляет виртуальные машины для исполнения облачных приложений</a:t>
            </a:r>
            <a:endParaRPr lang="en-US" b="0" kern="1200" dirty="0" smtClean="0">
              <a:ea typeface="+mn-ea"/>
            </a:endParaRPr>
          </a:p>
          <a:p>
            <a:pPr>
              <a:defRPr/>
            </a:pPr>
            <a:r>
              <a:rPr lang="ru-RU" b="0" kern="1200" dirty="0" smtClean="0">
                <a:ea typeface="+mn-ea"/>
              </a:rPr>
              <a:t>Главные сервисы</a:t>
            </a:r>
            <a:r>
              <a:rPr lang="en-US" b="0" kern="1200" dirty="0" smtClean="0">
                <a:ea typeface="+mn-ea"/>
              </a:rPr>
              <a:t> Windows Azure</a:t>
            </a:r>
          </a:p>
          <a:p>
            <a:pPr lvl="1">
              <a:defRPr/>
            </a:pPr>
            <a:r>
              <a:rPr lang="en-US" i="1" kern="1200" dirty="0" smtClean="0">
                <a:solidFill>
                  <a:srgbClr val="CC0000"/>
                </a:solidFill>
              </a:rPr>
              <a:t>Compute:</a:t>
            </a:r>
            <a:r>
              <a:rPr lang="en-US" kern="1200" dirty="0" smtClean="0"/>
              <a:t> </a:t>
            </a:r>
            <a:r>
              <a:rPr lang="ru-RU" kern="1200" dirty="0" smtClean="0"/>
              <a:t>Хостинг масштабируемых сервисов на платформе </a:t>
            </a:r>
            <a:r>
              <a:rPr lang="en-US" kern="1200" dirty="0" smtClean="0"/>
              <a:t>Windows Server 2008</a:t>
            </a:r>
            <a:r>
              <a:rPr lang="ru-RU" kern="1200" dirty="0" smtClean="0"/>
              <a:t> </a:t>
            </a:r>
            <a:r>
              <a:rPr lang="en-US" kern="1200" dirty="0" smtClean="0"/>
              <a:t>R2.</a:t>
            </a:r>
          </a:p>
          <a:p>
            <a:pPr lvl="1">
              <a:defRPr/>
            </a:pPr>
            <a:r>
              <a:rPr lang="en-US" i="1" kern="1200" dirty="0" smtClean="0">
                <a:solidFill>
                  <a:srgbClr val="CC0000"/>
                </a:solidFill>
              </a:rPr>
              <a:t>Storage:</a:t>
            </a:r>
            <a:r>
              <a:rPr lang="en-US" kern="1200" dirty="0" smtClean="0"/>
              <a:t> </a:t>
            </a:r>
            <a:r>
              <a:rPr lang="ru-RU" kern="1200" dirty="0" smtClean="0"/>
              <a:t>управление данными (</a:t>
            </a:r>
            <a:r>
              <a:rPr lang="ru-RU" i="1" kern="1200" dirty="0" smtClean="0"/>
              <a:t>не</a:t>
            </a:r>
            <a:r>
              <a:rPr lang="ru-RU" kern="1200" dirty="0" smtClean="0"/>
              <a:t> реляционными)</a:t>
            </a:r>
            <a:r>
              <a:rPr lang="en-US" kern="1200" dirty="0" smtClean="0"/>
              <a:t>.</a:t>
            </a:r>
          </a:p>
          <a:p>
            <a:pPr lvl="1">
              <a:defRPr/>
            </a:pPr>
            <a:r>
              <a:rPr lang="en-US" i="1" kern="1200" dirty="0" smtClean="0">
                <a:solidFill>
                  <a:srgbClr val="CC0000"/>
                </a:solidFill>
              </a:rPr>
              <a:t>Network:</a:t>
            </a:r>
            <a:r>
              <a:rPr lang="en-US" kern="1200" dirty="0" smtClean="0"/>
              <a:t> </a:t>
            </a:r>
            <a:r>
              <a:rPr lang="ru-RU" kern="1200" dirty="0" smtClean="0"/>
              <a:t>Ресурсы для взаимодействия со внешними приложениями </a:t>
            </a:r>
            <a:r>
              <a:rPr lang="en-US" kern="1200" dirty="0" smtClean="0"/>
              <a:t>(Service Bus).</a:t>
            </a:r>
          </a:p>
          <a:p>
            <a:pPr lvl="1">
              <a:defRPr/>
            </a:pPr>
            <a:endParaRPr lang="en-US" kern="1200" dirty="0" smtClean="0"/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</a:t>
            </a:r>
            <a:r>
              <a:rPr lang="en-US" dirty="0" smtClean="0"/>
              <a:t>Fabric Controller</a:t>
            </a:r>
          </a:p>
        </p:txBody>
      </p:sp>
      <p:sp>
        <p:nvSpPr>
          <p:cNvPr id="33795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15900" indent="-215900"/>
            <a:r>
              <a:rPr lang="en-US" b="0" dirty="0" smtClean="0"/>
              <a:t>Fault Domains: </a:t>
            </a:r>
            <a:r>
              <a:rPr lang="ru-RU" b="0" dirty="0" smtClean="0"/>
              <a:t>Единица обработки ошибок в ЦОД </a:t>
            </a:r>
            <a:r>
              <a:rPr lang="en-US" b="0" dirty="0" smtClean="0"/>
              <a:t>(</a:t>
            </a:r>
            <a:r>
              <a:rPr lang="ru-RU" b="0" dirty="0" smtClean="0"/>
              <a:t>например, кластер машин</a:t>
            </a:r>
            <a:r>
              <a:rPr lang="en-US" b="0" dirty="0" smtClean="0"/>
              <a:t>).</a:t>
            </a:r>
          </a:p>
          <a:p>
            <a:pPr marL="215900" indent="-215900"/>
            <a:r>
              <a:rPr lang="en-US" b="0" dirty="0" smtClean="0"/>
              <a:t>Update Domains: </a:t>
            </a:r>
            <a:r>
              <a:rPr lang="ru-RU" b="0" dirty="0" smtClean="0"/>
              <a:t>модификация областей при апгрейдах (ОС, сервисы</a:t>
            </a:r>
            <a:r>
              <a:rPr lang="en-US" b="0" dirty="0" smtClean="0"/>
              <a:t>).</a:t>
            </a:r>
          </a:p>
          <a:p>
            <a:pPr marL="215900" indent="-215900"/>
            <a:r>
              <a:rPr lang="ru-RU" b="0" dirty="0" smtClean="0"/>
              <a:t>Владельцы приложений описывают требуемые ресурсы в виде </a:t>
            </a:r>
            <a:r>
              <a:rPr lang="ru-RU" b="0" i="1" dirty="0" smtClean="0"/>
              <a:t>дескрипторов ресурсов </a:t>
            </a:r>
            <a:r>
              <a:rPr lang="en-US" b="0" dirty="0" smtClean="0"/>
              <a:t>(</a:t>
            </a:r>
            <a:r>
              <a:rPr lang="ru-RU" b="0" dirty="0" smtClean="0"/>
              <a:t>моделей сервисов</a:t>
            </a:r>
            <a:r>
              <a:rPr lang="en-US" b="0" dirty="0" smtClean="0"/>
              <a:t>).</a:t>
            </a:r>
          </a:p>
          <a:p>
            <a:pPr marL="215900" indent="-215900"/>
            <a:r>
              <a:rPr lang="en-US" b="0" dirty="0" smtClean="0"/>
              <a:t>Fabric Controller </a:t>
            </a:r>
            <a:r>
              <a:rPr lang="ru-RU" b="0" dirty="0" smtClean="0"/>
              <a:t>автоматически предоставляет требуемые ресурсы</a:t>
            </a:r>
            <a:r>
              <a:rPr lang="en-US" b="0" dirty="0" smtClean="0"/>
              <a:t>.</a:t>
            </a:r>
          </a:p>
          <a:p>
            <a:pPr marL="215900" indent="-215900"/>
            <a:r>
              <a:rPr lang="en-US" b="0" dirty="0" smtClean="0"/>
              <a:t>Fabric Controller </a:t>
            </a:r>
            <a:r>
              <a:rPr lang="ru-RU" b="0" dirty="0" smtClean="0"/>
              <a:t>обеспечивает устойчивость ресурсов к ошибкам и быстрый доступ к ним</a:t>
            </a:r>
            <a:r>
              <a:rPr lang="en-US" b="0" dirty="0" smtClean="0"/>
              <a:t>.</a:t>
            </a:r>
          </a:p>
          <a:p>
            <a:pPr marL="611188" lvl="1" indent="-215900"/>
            <a:r>
              <a:rPr lang="ru-RU" dirty="0" smtClean="0"/>
              <a:t>Раннее обнаружение ошибок в приложениях</a:t>
            </a:r>
            <a:r>
              <a:rPr lang="en-US" dirty="0" smtClean="0"/>
              <a:t>.</a:t>
            </a:r>
          </a:p>
          <a:p>
            <a:pPr marL="611188" lvl="1" indent="-215900"/>
            <a:r>
              <a:rPr lang="ru-RU" dirty="0" smtClean="0"/>
              <a:t>Создание дополнительных экземпляров по требованию</a:t>
            </a:r>
            <a:r>
              <a:rPr lang="en-US" dirty="0" smtClean="0"/>
              <a:t>.</a:t>
            </a:r>
          </a:p>
          <a:p>
            <a:pPr marL="611188" lvl="1" indent="-215900"/>
            <a:r>
              <a:rPr lang="ru-RU" dirty="0" smtClean="0"/>
              <a:t>Экземпляры размещаются поверх </a:t>
            </a:r>
            <a:r>
              <a:rPr lang="en-US" dirty="0" smtClean="0"/>
              <a:t>fault </a:t>
            </a:r>
            <a:r>
              <a:rPr lang="ru-RU" dirty="0" smtClean="0"/>
              <a:t>и </a:t>
            </a:r>
            <a:r>
              <a:rPr lang="en-US" dirty="0" smtClean="0"/>
              <a:t>update domains.</a:t>
            </a:r>
          </a:p>
          <a:p>
            <a:pPr marL="215900" indent="-215900"/>
            <a:endParaRPr lang="en-US" b="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4"/>
          <p:cNvSpPr>
            <a:spLocks noChangeArrowheads="1"/>
          </p:cNvSpPr>
          <p:nvPr/>
        </p:nvSpPr>
        <p:spPr bwMode="auto">
          <a:xfrm>
            <a:off x="1905000" y="1493838"/>
            <a:ext cx="3001963" cy="2292350"/>
          </a:xfrm>
          <a:prstGeom prst="rect">
            <a:avLst/>
          </a:prstGeom>
          <a:solidFill>
            <a:srgbClr val="ECBEAA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Ctr="1"/>
          <a:lstStyle/>
          <a:p>
            <a:pPr algn="ctr" eaLnBrk="0" hangingPunct="0"/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Physical Machine 1</a:t>
            </a:r>
            <a:endParaRPr lang="en-US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819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29642" cy="1018970"/>
          </a:xfrm>
        </p:spPr>
        <p:txBody>
          <a:bodyPr>
            <a:normAutofit/>
          </a:bodyPr>
          <a:lstStyle/>
          <a:p>
            <a:r>
              <a:rPr lang="ru-RU" dirty="0" smtClean="0"/>
              <a:t>Роли </a:t>
            </a:r>
            <a:r>
              <a:rPr lang="en-US" dirty="0" smtClean="0"/>
              <a:t>Web </a:t>
            </a:r>
            <a:r>
              <a:rPr lang="ru-RU" dirty="0" smtClean="0"/>
              <a:t>и</a:t>
            </a:r>
            <a:r>
              <a:rPr lang="en-US" dirty="0" smtClean="0"/>
              <a:t> Worker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473575"/>
            <a:ext cx="7772400" cy="1871663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Web </a:t>
            </a:r>
            <a:r>
              <a:rPr lang="ru-RU" dirty="0" smtClean="0">
                <a:ea typeface="+mn-ea"/>
              </a:rPr>
              <a:t>-роль</a:t>
            </a:r>
            <a:r>
              <a:rPr lang="en-US" dirty="0" smtClean="0">
                <a:ea typeface="+mn-ea"/>
              </a:rPr>
              <a:t>:</a:t>
            </a:r>
            <a:r>
              <a:rPr lang="en-US" b="0" i="1" dirty="0" smtClean="0">
                <a:ea typeface="+mn-ea"/>
              </a:rPr>
              <a:t> </a:t>
            </a:r>
            <a:r>
              <a:rPr lang="en-US" b="0" dirty="0" smtClean="0">
                <a:ea typeface="+mn-ea"/>
              </a:rPr>
              <a:t> </a:t>
            </a:r>
            <a:r>
              <a:rPr lang="ru-RU" b="0" dirty="0" smtClean="0">
                <a:ea typeface="+mn-ea"/>
              </a:rPr>
              <a:t>Интерактивное</a:t>
            </a:r>
            <a:r>
              <a:rPr lang="en-US" b="0" dirty="0" smtClean="0">
                <a:ea typeface="+mn-ea"/>
              </a:rPr>
              <a:t> .NET </a:t>
            </a:r>
            <a:r>
              <a:rPr lang="ru-RU" b="0" dirty="0" smtClean="0">
                <a:ea typeface="+mn-ea"/>
              </a:rPr>
              <a:t>– приложение, обслуживаемое </a:t>
            </a:r>
            <a:r>
              <a:rPr lang="en-US" b="0" dirty="0" smtClean="0">
                <a:ea typeface="+mn-ea"/>
              </a:rPr>
              <a:t>IIS:</a:t>
            </a:r>
          </a:p>
          <a:p>
            <a:pPr lvl="1">
              <a:defRPr/>
            </a:pPr>
            <a:r>
              <a:rPr lang="en-US" dirty="0" smtClean="0"/>
              <a:t>Web Application </a:t>
            </a:r>
            <a:r>
              <a:rPr lang="ru-RU" dirty="0" smtClean="0"/>
              <a:t>или</a:t>
            </a:r>
            <a:r>
              <a:rPr lang="en-US" dirty="0" smtClean="0"/>
              <a:t> Web Service (WCF)</a:t>
            </a:r>
            <a:endParaRPr lang="en-US" b="1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Worker </a:t>
            </a:r>
            <a:r>
              <a:rPr lang="ru-RU" dirty="0" smtClean="0">
                <a:ea typeface="+mn-ea"/>
              </a:rPr>
              <a:t>- роль</a:t>
            </a:r>
            <a:r>
              <a:rPr lang="en-US" dirty="0" smtClean="0">
                <a:ea typeface="+mn-ea"/>
              </a:rPr>
              <a:t>:</a:t>
            </a:r>
            <a:r>
              <a:rPr lang="en-US" b="0" dirty="0" smtClean="0">
                <a:ea typeface="+mn-ea"/>
              </a:rPr>
              <a:t> </a:t>
            </a:r>
            <a:r>
              <a:rPr lang="ru-RU" b="0" dirty="0" smtClean="0">
                <a:ea typeface="+mn-ea"/>
              </a:rPr>
              <a:t>Независимый фоновый процесс</a:t>
            </a:r>
            <a:endParaRPr lang="en-US" b="0" dirty="0" smtClean="0">
              <a:ea typeface="+mn-ea"/>
            </a:endParaRPr>
          </a:p>
          <a:p>
            <a:pPr lvl="1">
              <a:defRPr/>
            </a:pPr>
            <a:r>
              <a:rPr lang="ru-RU" dirty="0" smtClean="0"/>
              <a:t>Изолирован от внешнего мира</a:t>
            </a:r>
            <a:endParaRPr lang="en-US" dirty="0" smtClean="0"/>
          </a:p>
          <a:p>
            <a:pPr lvl="1">
              <a:defRPr/>
            </a:pPr>
            <a:r>
              <a:rPr lang="ru-RU" dirty="0" smtClean="0"/>
              <a:t>Предоставляются способы доступа к нему со стороны внешних приложений</a:t>
            </a: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Fabric Agent </a:t>
            </a:r>
            <a:r>
              <a:rPr lang="ru-RU" dirty="0" smtClean="0">
                <a:ea typeface="+mn-ea"/>
              </a:rPr>
              <a:t> собирает метрики ресурсов</a:t>
            </a:r>
            <a:r>
              <a:rPr lang="en-US" b="0" dirty="0" smtClean="0">
                <a:ea typeface="+mn-ea"/>
              </a:rPr>
              <a:t> (</a:t>
            </a:r>
            <a:r>
              <a:rPr lang="ru-RU" b="0" dirty="0" smtClean="0">
                <a:ea typeface="+mn-ea"/>
              </a:rPr>
              <a:t>использование, ошибки,</a:t>
            </a:r>
            <a:r>
              <a:rPr lang="en-US" b="0" dirty="0" smtClean="0">
                <a:ea typeface="+mn-ea"/>
              </a:rPr>
              <a:t> …) </a:t>
            </a:r>
            <a:endParaRPr lang="en-US" dirty="0">
              <a:ea typeface="+mn-ea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336550" y="2268538"/>
            <a:ext cx="1095375" cy="831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2075" tIns="46038" rIns="92075" bIns="46038" anchor="ctr" anchorCtr="1">
            <a:spAutoFit/>
          </a:bodyPr>
          <a:lstStyle/>
          <a:p>
            <a:pPr algn="ctr" eaLnBrk="0" hangingPunct="0">
              <a:defRPr/>
            </a:pPr>
            <a:r>
              <a:rPr lang="de-AT" sz="1600" dirty="0">
                <a:latin typeface="Calibri" pitchFamily="34" charset="0"/>
                <a:cs typeface="Calibri" pitchFamily="34" charset="0"/>
              </a:rPr>
              <a:t>Hardware</a:t>
            </a:r>
          </a:p>
          <a:p>
            <a:pPr algn="ctr" eaLnBrk="0" hangingPunct="0">
              <a:defRPr/>
            </a:pPr>
            <a:r>
              <a:rPr lang="de-AT" sz="1600" dirty="0" err="1">
                <a:latin typeface="Calibri" pitchFamily="34" charset="0"/>
                <a:cs typeface="Calibri" pitchFamily="34" charset="0"/>
              </a:rPr>
              <a:t>Load</a:t>
            </a:r>
            <a:r>
              <a:rPr lang="de-AT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de-AT" sz="1600" dirty="0" err="1">
                <a:latin typeface="Calibri" pitchFamily="34" charset="0"/>
                <a:cs typeface="Calibri" pitchFamily="34" charset="0"/>
              </a:rPr>
              <a:t>Balancer</a:t>
            </a:r>
            <a:endParaRPr lang="de-AT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2386013" y="1905000"/>
            <a:ext cx="2235200" cy="1414463"/>
          </a:xfrm>
          <a:prstGeom prst="rect">
            <a:avLst/>
          </a:prstGeom>
          <a:solidFill>
            <a:srgbClr val="FFFFA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Ctr="1"/>
          <a:lstStyle/>
          <a:p>
            <a:pPr algn="ctr" eaLnBrk="0" hangingPunct="0"/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Virtual Machine 2</a:t>
            </a:r>
            <a:endParaRPr lang="en-US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905000" y="3962400"/>
            <a:ext cx="6399213" cy="3492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>
              <a:defRPr/>
            </a:pPr>
            <a:r>
              <a:rPr lang="de-AT" sz="1800" dirty="0" err="1">
                <a:latin typeface="Calibri" pitchFamily="34" charset="0"/>
                <a:cs typeface="Calibri" pitchFamily="34" charset="0"/>
              </a:rPr>
              <a:t>Fabric</a:t>
            </a:r>
            <a:r>
              <a:rPr lang="de-AT" sz="1800" dirty="0">
                <a:latin typeface="Calibri" pitchFamily="34" charset="0"/>
                <a:cs typeface="Calibri" pitchFamily="34" charset="0"/>
              </a:rPr>
              <a:t> Controller</a:t>
            </a:r>
          </a:p>
        </p:txBody>
      </p:sp>
      <p:grpSp>
        <p:nvGrpSpPr>
          <p:cNvPr id="2" name="Gruppieren 20"/>
          <p:cNvGrpSpPr>
            <a:grpSpLocks/>
          </p:cNvGrpSpPr>
          <p:nvPr/>
        </p:nvGrpSpPr>
        <p:grpSpPr bwMode="auto">
          <a:xfrm>
            <a:off x="2239963" y="2230438"/>
            <a:ext cx="2235200" cy="1417637"/>
            <a:chOff x="1904492" y="2449496"/>
            <a:chExt cx="2235699" cy="1417659"/>
          </a:xfrm>
        </p:grpSpPr>
        <p:sp>
          <p:nvSpPr>
            <p:cNvPr id="34842" name="Rectangle 14"/>
            <p:cNvSpPr>
              <a:spLocks noChangeArrowheads="1"/>
            </p:cNvSpPr>
            <p:nvPr/>
          </p:nvSpPr>
          <p:spPr bwMode="auto">
            <a:xfrm>
              <a:off x="1904492" y="2449496"/>
              <a:ext cx="2235699" cy="1417659"/>
            </a:xfrm>
            <a:prstGeom prst="rect">
              <a:avLst/>
            </a:prstGeom>
            <a:solidFill>
              <a:srgbClr val="FFFFA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Ctr="1"/>
            <a:lstStyle/>
            <a:p>
              <a:pPr algn="ctr" eaLnBrk="0" hangingPunct="0"/>
              <a:r>
                <a:rPr lang="en-US" sz="1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Virtual Machine 1</a:t>
              </a:r>
              <a:endParaRPr lang="en-US" sz="18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sp>
          <p:nvSpPr>
            <p:cNvPr id="34843" name="Rectangle 14"/>
            <p:cNvSpPr>
              <a:spLocks noChangeArrowheads="1"/>
            </p:cNvSpPr>
            <p:nvPr/>
          </p:nvSpPr>
          <p:spPr bwMode="auto">
            <a:xfrm>
              <a:off x="2679672" y="2854731"/>
              <a:ext cx="1333026" cy="474669"/>
            </a:xfrm>
            <a:prstGeom prst="rect">
              <a:avLst/>
            </a:prstGeom>
            <a:solidFill>
              <a:srgbClr val="B3D9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ctr" anchorCtr="1"/>
            <a:lstStyle/>
            <a:p>
              <a:pPr algn="ctr" eaLnBrk="0" hangingPunct="0"/>
              <a:r>
                <a:rPr lang="en-US" sz="14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Web Role </a:t>
              </a:r>
            </a:p>
            <a:p>
              <a:pPr algn="ctr" eaLnBrk="0" hangingPunct="0"/>
              <a:r>
                <a:rPr lang="en-US" sz="14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Instance</a:t>
              </a: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2087095" y="2903528"/>
              <a:ext cx="396964" cy="357193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ctr" anchorCtr="1"/>
            <a:lstStyle/>
            <a:p>
              <a:pPr algn="ctr" eaLnBrk="0" hangingPunct="0">
                <a:defRPr/>
              </a:pPr>
              <a:r>
                <a:rPr lang="de-AT" sz="1400" dirty="0">
                  <a:latin typeface="Calibri" pitchFamily="34" charset="0"/>
                  <a:cs typeface="Calibri" pitchFamily="34" charset="0"/>
                </a:rPr>
                <a:t>IIS</a:t>
              </a:r>
            </a:p>
          </p:txBody>
        </p:sp>
        <p:sp>
          <p:nvSpPr>
            <p:cNvPr id="34845" name="Rectangle 14"/>
            <p:cNvSpPr>
              <a:spLocks noChangeArrowheads="1"/>
            </p:cNvSpPr>
            <p:nvPr/>
          </p:nvSpPr>
          <p:spPr bwMode="auto">
            <a:xfrm>
              <a:off x="2050545" y="3469104"/>
              <a:ext cx="1962153" cy="252000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ctr" anchorCtr="1"/>
            <a:lstStyle/>
            <a:p>
              <a:pPr algn="ctr" eaLnBrk="0" hangingPunct="0"/>
              <a:r>
                <a:rPr lang="de-AT" sz="1400">
                  <a:latin typeface="Calibri" pitchFamily="34" charset="0"/>
                  <a:ea typeface="Calibri" pitchFamily="34" charset="0"/>
                  <a:cs typeface="Calibri" pitchFamily="34" charset="0"/>
                </a:rPr>
                <a:t>Fabric Agent</a:t>
              </a:r>
            </a:p>
          </p:txBody>
        </p:sp>
      </p:grpSp>
      <p:sp>
        <p:nvSpPr>
          <p:cNvPr id="34827" name="Rectangle 14"/>
          <p:cNvSpPr>
            <a:spLocks noChangeArrowheads="1"/>
          </p:cNvSpPr>
          <p:nvPr/>
        </p:nvSpPr>
        <p:spPr bwMode="auto">
          <a:xfrm>
            <a:off x="5302250" y="1493838"/>
            <a:ext cx="3001963" cy="2292350"/>
          </a:xfrm>
          <a:prstGeom prst="rect">
            <a:avLst/>
          </a:prstGeom>
          <a:solidFill>
            <a:srgbClr val="ECBEAA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Ctr="1"/>
          <a:lstStyle/>
          <a:p>
            <a:pPr algn="ctr" eaLnBrk="0" hangingPunct="0"/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Physical Machine 2</a:t>
            </a:r>
            <a:endParaRPr lang="en-US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828" name="Rectangle 14"/>
          <p:cNvSpPr>
            <a:spLocks noChangeArrowheads="1"/>
          </p:cNvSpPr>
          <p:nvPr/>
        </p:nvSpPr>
        <p:spPr bwMode="auto">
          <a:xfrm>
            <a:off x="5783263" y="1905000"/>
            <a:ext cx="2235200" cy="1414463"/>
          </a:xfrm>
          <a:prstGeom prst="rect">
            <a:avLst/>
          </a:prstGeom>
          <a:solidFill>
            <a:srgbClr val="FFFFA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Ctr="1"/>
          <a:lstStyle/>
          <a:p>
            <a:pPr algn="ctr" eaLnBrk="0" hangingPunct="0"/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Virtual Machine 2</a:t>
            </a:r>
            <a:endParaRPr lang="en-US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uppieren 23"/>
          <p:cNvGrpSpPr>
            <a:grpSpLocks/>
          </p:cNvGrpSpPr>
          <p:nvPr/>
        </p:nvGrpSpPr>
        <p:grpSpPr bwMode="auto">
          <a:xfrm>
            <a:off x="5637213" y="2230438"/>
            <a:ext cx="2235200" cy="1417637"/>
            <a:chOff x="1904492" y="2449496"/>
            <a:chExt cx="2235699" cy="1417659"/>
          </a:xfrm>
        </p:grpSpPr>
        <p:sp>
          <p:nvSpPr>
            <p:cNvPr id="34839" name="Rectangle 14"/>
            <p:cNvSpPr>
              <a:spLocks noChangeArrowheads="1"/>
            </p:cNvSpPr>
            <p:nvPr/>
          </p:nvSpPr>
          <p:spPr bwMode="auto">
            <a:xfrm>
              <a:off x="1904492" y="2449496"/>
              <a:ext cx="2235699" cy="1417659"/>
            </a:xfrm>
            <a:prstGeom prst="rect">
              <a:avLst/>
            </a:prstGeom>
            <a:solidFill>
              <a:srgbClr val="FFFFA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Ctr="1"/>
            <a:lstStyle/>
            <a:p>
              <a:pPr algn="ctr" eaLnBrk="0" hangingPunct="0"/>
              <a:r>
                <a:rPr lang="en-US" sz="1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Virtual Machine 1</a:t>
              </a:r>
              <a:endParaRPr lang="en-US" sz="18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sp>
          <p:nvSpPr>
            <p:cNvPr id="34840" name="Rectangle 14"/>
            <p:cNvSpPr>
              <a:spLocks noChangeArrowheads="1"/>
            </p:cNvSpPr>
            <p:nvPr/>
          </p:nvSpPr>
          <p:spPr bwMode="auto">
            <a:xfrm>
              <a:off x="2117222" y="2854731"/>
              <a:ext cx="1895475" cy="474669"/>
            </a:xfrm>
            <a:prstGeom prst="rect">
              <a:avLst/>
            </a:prstGeom>
            <a:solidFill>
              <a:srgbClr val="B3D9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ctr" anchorCtr="1"/>
            <a:lstStyle/>
            <a:p>
              <a:pPr algn="ctr" eaLnBrk="0" hangingPunct="0"/>
              <a:r>
                <a:rPr lang="en-US" sz="14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Worker Instance</a:t>
              </a:r>
            </a:p>
          </p:txBody>
        </p:sp>
        <p:sp>
          <p:nvSpPr>
            <p:cNvPr id="34841" name="Rectangle 14"/>
            <p:cNvSpPr>
              <a:spLocks noChangeArrowheads="1"/>
            </p:cNvSpPr>
            <p:nvPr/>
          </p:nvSpPr>
          <p:spPr bwMode="auto">
            <a:xfrm>
              <a:off x="2117222" y="3469104"/>
              <a:ext cx="1895476" cy="252000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ctr" anchorCtr="1"/>
            <a:lstStyle/>
            <a:p>
              <a:pPr algn="ctr" eaLnBrk="0" hangingPunct="0"/>
              <a:r>
                <a:rPr lang="de-AT" sz="1400">
                  <a:latin typeface="Calibri" pitchFamily="34" charset="0"/>
                  <a:ea typeface="Calibri" pitchFamily="34" charset="0"/>
                  <a:cs typeface="Calibri" pitchFamily="34" charset="0"/>
                </a:rPr>
                <a:t>Fabric Agent</a:t>
              </a:r>
            </a:p>
          </p:txBody>
        </p:sp>
      </p:grpSp>
      <p:cxnSp>
        <p:nvCxnSpPr>
          <p:cNvPr id="34830" name="Gerade Verbindung mit Pfeil 29"/>
          <p:cNvCxnSpPr>
            <a:cxnSpLocks noChangeShapeType="1"/>
          </p:cNvCxnSpPr>
          <p:nvPr/>
        </p:nvCxnSpPr>
        <p:spPr bwMode="auto">
          <a:xfrm>
            <a:off x="4348163" y="2873375"/>
            <a:ext cx="15017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34831" name="Gerade Verbindung mit Pfeil 32"/>
          <p:cNvCxnSpPr>
            <a:cxnSpLocks noChangeShapeType="1"/>
            <a:stCxn id="10" idx="3"/>
          </p:cNvCxnSpPr>
          <p:nvPr/>
        </p:nvCxnSpPr>
        <p:spPr bwMode="auto">
          <a:xfrm>
            <a:off x="1431925" y="2684463"/>
            <a:ext cx="808038" cy="1793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34832" name="Gerade Verbindung mit Pfeil 35"/>
          <p:cNvCxnSpPr>
            <a:cxnSpLocks noChangeShapeType="1"/>
            <a:endCxn id="10" idx="0"/>
          </p:cNvCxnSpPr>
          <p:nvPr/>
        </p:nvCxnSpPr>
        <p:spPr bwMode="auto">
          <a:xfrm rot="5400000">
            <a:off x="702469" y="2086769"/>
            <a:ext cx="36195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34833" name="Gerade Verbindung mit Pfeil 38"/>
          <p:cNvCxnSpPr>
            <a:cxnSpLocks noChangeShapeType="1"/>
            <a:stCxn id="10" idx="3"/>
          </p:cNvCxnSpPr>
          <p:nvPr/>
        </p:nvCxnSpPr>
        <p:spPr bwMode="auto">
          <a:xfrm flipV="1">
            <a:off x="1431925" y="2100263"/>
            <a:ext cx="954088" cy="5842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34834" name="Gerade Verbindung mit Pfeil 42"/>
          <p:cNvCxnSpPr>
            <a:cxnSpLocks noChangeShapeType="1"/>
          </p:cNvCxnSpPr>
          <p:nvPr/>
        </p:nvCxnSpPr>
        <p:spPr bwMode="auto">
          <a:xfrm>
            <a:off x="2239963" y="2863850"/>
            <a:ext cx="18256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34835" name="Gerade Verbindung mit Pfeil 49"/>
          <p:cNvCxnSpPr>
            <a:cxnSpLocks noChangeShapeType="1"/>
          </p:cNvCxnSpPr>
          <p:nvPr/>
        </p:nvCxnSpPr>
        <p:spPr bwMode="auto">
          <a:xfrm>
            <a:off x="2819400" y="2863850"/>
            <a:ext cx="195263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sp>
        <p:nvSpPr>
          <p:cNvPr id="34836" name="Textfeld 52"/>
          <p:cNvSpPr txBox="1">
            <a:spLocks noChangeArrowheads="1"/>
          </p:cNvSpPr>
          <p:nvPr/>
        </p:nvSpPr>
        <p:spPr bwMode="auto">
          <a:xfrm>
            <a:off x="244475" y="1590675"/>
            <a:ext cx="1277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de-AT" sz="1600">
                <a:latin typeface="Calibri" pitchFamily="34" charset="0"/>
                <a:ea typeface="Calibri" pitchFamily="34" charset="0"/>
                <a:cs typeface="Calibri" pitchFamily="34" charset="0"/>
              </a:rPr>
              <a:t>HTTP/HTTPS</a:t>
            </a:r>
          </a:p>
        </p:txBody>
      </p:sp>
      <p:cxnSp>
        <p:nvCxnSpPr>
          <p:cNvPr id="34837" name="Gerade Verbindung mit Pfeil 53"/>
          <p:cNvCxnSpPr>
            <a:cxnSpLocks noChangeShapeType="1"/>
          </p:cNvCxnSpPr>
          <p:nvPr/>
        </p:nvCxnSpPr>
        <p:spPr bwMode="auto">
          <a:xfrm rot="5400000">
            <a:off x="3136106" y="3733007"/>
            <a:ext cx="4603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34838" name="Gerade Verbindung mit Pfeil 57"/>
          <p:cNvCxnSpPr>
            <a:cxnSpLocks noChangeShapeType="1"/>
          </p:cNvCxnSpPr>
          <p:nvPr/>
        </p:nvCxnSpPr>
        <p:spPr bwMode="auto">
          <a:xfrm rot="16200000" flipH="1">
            <a:off x="6566693" y="3733007"/>
            <a:ext cx="461963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Модель сервисов: Определение сервисов</a:t>
            </a:r>
            <a:endParaRPr lang="en-US" sz="32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420813"/>
            <a:ext cx="7886728" cy="2079625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b="0" dirty="0" smtClean="0">
                <a:ea typeface="+mn-ea"/>
              </a:rPr>
              <a:t>Файл </a:t>
            </a:r>
            <a:r>
              <a:rPr lang="en-US" dirty="0" err="1" smtClean="0">
                <a:ea typeface="+mn-ea"/>
              </a:rPr>
              <a:t>ServiceDefiniton.csdef</a:t>
            </a:r>
            <a:r>
              <a:rPr lang="en-US" b="0" dirty="0" smtClean="0">
                <a:ea typeface="+mn-ea"/>
              </a:rPr>
              <a:t>  </a:t>
            </a:r>
            <a:r>
              <a:rPr lang="ru-RU" b="0" dirty="0" smtClean="0">
                <a:ea typeface="+mn-ea"/>
              </a:rPr>
              <a:t>определяет общую структуру сервиса</a:t>
            </a:r>
            <a:r>
              <a:rPr lang="en-US" b="0" dirty="0" smtClean="0">
                <a:ea typeface="+mn-ea"/>
              </a:rPr>
              <a:t>:</a:t>
            </a:r>
          </a:p>
          <a:p>
            <a:pPr lvl="1">
              <a:defRPr/>
            </a:pPr>
            <a:r>
              <a:rPr lang="en-US" i="1" dirty="0" smtClean="0"/>
              <a:t>vmsize:</a:t>
            </a:r>
            <a:r>
              <a:rPr lang="en-US" dirty="0" smtClean="0"/>
              <a:t> </a:t>
            </a:r>
            <a:r>
              <a:rPr lang="ru-RU" dirty="0" smtClean="0"/>
              <a:t>ядра </a:t>
            </a:r>
            <a:r>
              <a:rPr lang="en-US" dirty="0" smtClean="0"/>
              <a:t>CPU (1 – 8) </a:t>
            </a:r>
            <a:r>
              <a:rPr lang="ru-RU" dirty="0" smtClean="0"/>
              <a:t>и память для виртуальной машины</a:t>
            </a:r>
            <a:r>
              <a:rPr lang="en-US" dirty="0" smtClean="0"/>
              <a:t> VM (1.7 – 15 GB)</a:t>
            </a:r>
          </a:p>
          <a:p>
            <a:pPr lvl="1">
              <a:defRPr/>
            </a:pPr>
            <a:r>
              <a:rPr lang="en-US" i="1" dirty="0" smtClean="0"/>
              <a:t>full/partial trust:</a:t>
            </a:r>
            <a:r>
              <a:rPr lang="en-US" dirty="0" smtClean="0"/>
              <a:t> </a:t>
            </a:r>
            <a:r>
              <a:rPr lang="ru-RU" dirty="0" smtClean="0"/>
              <a:t>поддерживается исполнение </a:t>
            </a:r>
            <a:r>
              <a:rPr lang="en-US" dirty="0" smtClean="0"/>
              <a:t>native-</a:t>
            </a:r>
            <a:r>
              <a:rPr lang="ru-RU" dirty="0" smtClean="0"/>
              <a:t>кода</a:t>
            </a:r>
            <a:endParaRPr lang="en-US" i="1" dirty="0" smtClean="0"/>
          </a:p>
          <a:p>
            <a:pPr lvl="1">
              <a:defRPr/>
            </a:pPr>
            <a:r>
              <a:rPr lang="en-US" i="1" dirty="0" smtClean="0"/>
              <a:t>Endpoint:</a:t>
            </a:r>
            <a:r>
              <a:rPr lang="en-US" dirty="0" smtClean="0"/>
              <a:t> </a:t>
            </a:r>
            <a:r>
              <a:rPr lang="ru-RU" dirty="0" smtClean="0"/>
              <a:t> внутренние и внешние точки взаимодействия</a:t>
            </a:r>
            <a:r>
              <a:rPr lang="en-US" dirty="0" smtClean="0"/>
              <a:t> (http, https, tcp)</a:t>
            </a:r>
          </a:p>
          <a:p>
            <a:pPr lvl="1">
              <a:defRPr/>
            </a:pPr>
            <a:r>
              <a:rPr lang="en-US" i="1" dirty="0" smtClean="0"/>
              <a:t>LocalStorage:</a:t>
            </a:r>
            <a:r>
              <a:rPr lang="en-US" dirty="0" smtClean="0"/>
              <a:t> </a:t>
            </a:r>
            <a:r>
              <a:rPr lang="ru-RU" dirty="0" smtClean="0"/>
              <a:t> временная память на сервере, на котором исполняется объект</a:t>
            </a:r>
            <a:endParaRPr lang="en-US" dirty="0" smtClean="0"/>
          </a:p>
          <a:p>
            <a:pPr lvl="1">
              <a:defRPr/>
            </a:pPr>
            <a:r>
              <a:rPr lang="en-US" i="1" dirty="0" smtClean="0"/>
              <a:t>ConfigurationSettings:</a:t>
            </a:r>
            <a:r>
              <a:rPr lang="en-US" dirty="0" smtClean="0"/>
              <a:t> </a:t>
            </a:r>
            <a:r>
              <a:rPr lang="ru-RU" dirty="0" smtClean="0"/>
              <a:t>имена параметров конфигурации</a:t>
            </a:r>
            <a:endParaRPr lang="en-US" dirty="0" smtClean="0"/>
          </a:p>
          <a:p>
            <a:pPr>
              <a:defRPr/>
            </a:pPr>
            <a:r>
              <a:rPr lang="en-US" b="0" dirty="0" smtClean="0">
                <a:ea typeface="+mn-ea"/>
              </a:rPr>
              <a:t>Service Definition </a:t>
            </a:r>
            <a:r>
              <a:rPr lang="ru-RU" b="0" dirty="0" smtClean="0">
                <a:ea typeface="+mn-ea"/>
              </a:rPr>
              <a:t>обрабатывается во время развертывания приложения</a:t>
            </a:r>
            <a:r>
              <a:rPr lang="en-US" b="0" dirty="0" smtClean="0">
                <a:ea typeface="+mn-ea"/>
              </a:rPr>
              <a:t>.</a:t>
            </a:r>
            <a:endParaRPr lang="en-US" b="0" dirty="0">
              <a:ea typeface="+mn-ea"/>
            </a:endParaRPr>
          </a:p>
        </p:txBody>
      </p:sp>
      <p:sp>
        <p:nvSpPr>
          <p:cNvPr id="35846" name="Rectangle 12"/>
          <p:cNvSpPr>
            <a:spLocks noChangeArrowheads="1"/>
          </p:cNvSpPr>
          <p:nvPr/>
        </p:nvSpPr>
        <p:spPr bwMode="auto">
          <a:xfrm>
            <a:off x="685800" y="3703638"/>
            <a:ext cx="8039100" cy="2463800"/>
          </a:xfrm>
          <a:prstGeom prst="rect">
            <a:avLst/>
          </a:prstGeom>
          <a:solidFill>
            <a:srgbClr val="D6E4F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tIns="46800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ServiceDefinition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name="MyService" …&gt;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WebRole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name="MyWebRole" 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enableNativeCodeExecution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="false" 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vmsize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="Medium"&gt;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&lt;InputEndpoints&gt;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  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InputEndpoint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name="HttpIn" protocol="http" port="80" /&gt;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&lt;/InputEndpoints&gt;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ConfigurationSettings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  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Setting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name="name1" /&gt;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  …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/ConfigurationSettings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&lt;/WebRole&gt;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&lt;/ServiceDefinition&gt;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Модель сервисов: Конфигурация сервисов</a:t>
            </a:r>
            <a:endParaRPr lang="de-AT" sz="3200" dirty="0" smtClean="0"/>
          </a:p>
        </p:txBody>
      </p:sp>
      <p:sp>
        <p:nvSpPr>
          <p:cNvPr id="36867" name="Inhaltsplatzhalter 2"/>
          <p:cNvSpPr>
            <a:spLocks noGrp="1"/>
          </p:cNvSpPr>
          <p:nvPr>
            <p:ph idx="1"/>
          </p:nvPr>
        </p:nvSpPr>
        <p:spPr>
          <a:xfrm>
            <a:off x="685800" y="1603375"/>
            <a:ext cx="8039100" cy="1789113"/>
          </a:xfrm>
        </p:spPr>
        <p:txBody>
          <a:bodyPr>
            <a:normAutofit fontScale="92500" lnSpcReduction="10000"/>
          </a:bodyPr>
          <a:lstStyle/>
          <a:p>
            <a:pPr marL="215900" indent="-215900"/>
            <a:r>
              <a:rPr lang="ru-RU" b="0" dirty="0" smtClean="0"/>
              <a:t>Файл </a:t>
            </a:r>
            <a:r>
              <a:rPr lang="en-US" dirty="0" err="1" smtClean="0"/>
              <a:t>ServiceConfiguration.csdef</a:t>
            </a:r>
            <a:endParaRPr lang="en-US" b="0" dirty="0" smtClean="0"/>
          </a:p>
          <a:p>
            <a:pPr marL="611188" lvl="1" indent="-215900"/>
            <a:r>
              <a:rPr lang="ru-RU" dirty="0" smtClean="0"/>
              <a:t>указывает число экземпляров каждой роли </a:t>
            </a:r>
            <a:endParaRPr lang="en-US" dirty="0" smtClean="0"/>
          </a:p>
          <a:p>
            <a:pPr marL="611188" lvl="1" indent="-215900"/>
            <a:r>
              <a:rPr lang="ru-RU" dirty="0" smtClean="0"/>
              <a:t> определяет значения для установок конфигурации</a:t>
            </a:r>
            <a:r>
              <a:rPr lang="en-US" dirty="0" smtClean="0"/>
              <a:t>.</a:t>
            </a:r>
          </a:p>
          <a:p>
            <a:pPr marL="215900" indent="-215900"/>
            <a:r>
              <a:rPr lang="en-US" b="0" dirty="0" smtClean="0"/>
              <a:t>Service Configuration </a:t>
            </a:r>
            <a:r>
              <a:rPr lang="ru-RU" b="0" dirty="0" smtClean="0"/>
              <a:t>может быть изменена во время выполнения</a:t>
            </a:r>
            <a:r>
              <a:rPr lang="en-US" b="0" dirty="0" smtClean="0"/>
              <a:t>.</a:t>
            </a:r>
          </a:p>
        </p:txBody>
      </p:sp>
      <p:sp>
        <p:nvSpPr>
          <p:cNvPr id="36870" name="Rectangle 12"/>
          <p:cNvSpPr>
            <a:spLocks noChangeArrowheads="1"/>
          </p:cNvSpPr>
          <p:nvPr/>
        </p:nvSpPr>
        <p:spPr bwMode="auto">
          <a:xfrm>
            <a:off x="774700" y="3400425"/>
            <a:ext cx="7772400" cy="1817688"/>
          </a:xfrm>
          <a:prstGeom prst="rect">
            <a:avLst/>
          </a:prstGeom>
          <a:solidFill>
            <a:srgbClr val="D6E4F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tIns="46800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ServiceConfiguration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serviceName="MyService" xmlns= "…"&gt;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Role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name="MyWebRole"&gt;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Instances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count="3" /&gt;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ConfigurationSettings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  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Setting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name="name1 " 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value="value1" 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/&gt;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&lt;/ConfigurationSettings&gt;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&lt;/Role&gt;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&lt;/ServiceConfiguration&gt;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58204" cy="1018970"/>
          </a:xfrm>
        </p:spPr>
        <p:txBody>
          <a:bodyPr>
            <a:normAutofit/>
          </a:bodyPr>
          <a:lstStyle/>
          <a:p>
            <a:r>
              <a:rPr lang="ru-RU" dirty="0" smtClean="0"/>
              <a:t>Классы </a:t>
            </a:r>
            <a:r>
              <a:rPr lang="en-US" dirty="0" smtClean="0"/>
              <a:t>Windows Azure Role API</a:t>
            </a:r>
          </a:p>
        </p:txBody>
      </p:sp>
      <p:grpSp>
        <p:nvGrpSpPr>
          <p:cNvPr id="2" name="Gruppieren 21"/>
          <p:cNvGrpSpPr>
            <a:grpSpLocks/>
          </p:cNvGrpSpPr>
          <p:nvPr/>
        </p:nvGrpSpPr>
        <p:grpSpPr bwMode="auto">
          <a:xfrm>
            <a:off x="4718052" y="4306119"/>
            <a:ext cx="1497032" cy="984250"/>
            <a:chOff x="685801" y="1749401"/>
            <a:chExt cx="1224766" cy="984824"/>
          </a:xfrm>
        </p:grpSpPr>
        <p:sp>
          <p:nvSpPr>
            <p:cNvPr id="45081" name="Text Box 4"/>
            <p:cNvSpPr txBox="1">
              <a:spLocks noChangeArrowheads="1"/>
            </p:cNvSpPr>
            <p:nvPr/>
          </p:nvSpPr>
          <p:spPr bwMode="auto">
            <a:xfrm>
              <a:off x="685801" y="1749401"/>
              <a:ext cx="1224766" cy="400050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pPr marL="342900" indent="-342900" algn="ctr" eaLnBrk="0" hangingPunct="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 b="1" dirty="0" smtClean="0">
                  <a:solidFill>
                    <a:srgbClr val="00009E"/>
                  </a:solidFill>
                  <a:latin typeface="Calibri" pitchFamily="34" charset="0"/>
                </a:rPr>
                <a:t>Role</a:t>
              </a:r>
              <a:endParaRPr lang="en-US" sz="1800" b="1" dirty="0">
                <a:solidFill>
                  <a:srgbClr val="00009E"/>
                </a:solidFill>
                <a:latin typeface="Calibri" pitchFamily="34" charset="0"/>
              </a:endParaRPr>
            </a:p>
          </p:txBody>
        </p:sp>
        <p:sp>
          <p:nvSpPr>
            <p:cNvPr id="45082" name="Text Box 4"/>
            <p:cNvSpPr txBox="1">
              <a:spLocks noChangeArrowheads="1"/>
            </p:cNvSpPr>
            <p:nvPr/>
          </p:nvSpPr>
          <p:spPr bwMode="auto">
            <a:xfrm>
              <a:off x="685801" y="2149450"/>
              <a:ext cx="1224766" cy="584775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Instances</a:t>
              </a:r>
              <a:endParaRPr lang="en-US" sz="1600" dirty="0">
                <a:solidFill>
                  <a:srgbClr val="00009E"/>
                </a:solidFill>
                <a:latin typeface="Calibri" pitchFamily="34" charset="0"/>
              </a:endParaRPr>
            </a:p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Names</a:t>
              </a:r>
              <a:endParaRPr lang="en-US" sz="1600" dirty="0">
                <a:solidFill>
                  <a:srgbClr val="00009E"/>
                </a:solidFill>
                <a:latin typeface="Calibri" pitchFamily="34" charset="0"/>
              </a:endParaRPr>
            </a:p>
          </p:txBody>
        </p:sp>
      </p:grpSp>
      <p:cxnSp>
        <p:nvCxnSpPr>
          <p:cNvPr id="25" name="AutoShape 27"/>
          <p:cNvCxnSpPr>
            <a:cxnSpLocks noChangeShapeType="1"/>
            <a:stCxn id="63" idx="3"/>
            <a:endCxn id="54" idx="3"/>
          </p:cNvCxnSpPr>
          <p:nvPr/>
        </p:nvCxnSpPr>
        <p:spPr bwMode="auto">
          <a:xfrm>
            <a:off x="8488416" y="1931173"/>
            <a:ext cx="246066" cy="2566742"/>
          </a:xfrm>
          <a:prstGeom prst="bentConnector3">
            <a:avLst>
              <a:gd name="adj1" fmla="val 192902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 type="none" w="lg" len="lg"/>
          </a:ln>
        </p:spPr>
      </p:cxnSp>
      <p:cxnSp>
        <p:nvCxnSpPr>
          <p:cNvPr id="37" name="AutoShape 27"/>
          <p:cNvCxnSpPr>
            <a:cxnSpLocks noChangeShapeType="1"/>
            <a:stCxn id="45074" idx="1"/>
            <a:endCxn id="45081" idx="1"/>
          </p:cNvCxnSpPr>
          <p:nvPr/>
        </p:nvCxnSpPr>
        <p:spPr bwMode="auto">
          <a:xfrm rot="10800000" flipV="1">
            <a:off x="4718053" y="2261378"/>
            <a:ext cx="449259" cy="2244649"/>
          </a:xfrm>
          <a:prstGeom prst="bentConnector3">
            <a:avLst>
              <a:gd name="adj1" fmla="val 150884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 type="none" w="lg" len="lg"/>
          </a:ln>
        </p:spPr>
      </p:cxnSp>
      <p:grpSp>
        <p:nvGrpSpPr>
          <p:cNvPr id="3" name="Gruppieren 46"/>
          <p:cNvGrpSpPr>
            <a:grpSpLocks/>
          </p:cNvGrpSpPr>
          <p:nvPr/>
        </p:nvGrpSpPr>
        <p:grpSpPr bwMode="auto">
          <a:xfrm>
            <a:off x="1017529" y="1500631"/>
            <a:ext cx="2568575" cy="1369501"/>
            <a:chOff x="8143885" y="3418845"/>
            <a:chExt cx="2568576" cy="1369246"/>
          </a:xfrm>
        </p:grpSpPr>
        <p:sp>
          <p:nvSpPr>
            <p:cNvPr id="45075" name="Text Box 4"/>
            <p:cNvSpPr txBox="1">
              <a:spLocks noChangeArrowheads="1"/>
            </p:cNvSpPr>
            <p:nvPr/>
          </p:nvSpPr>
          <p:spPr bwMode="auto">
            <a:xfrm>
              <a:off x="8143885" y="3418845"/>
              <a:ext cx="2568575" cy="369332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 eaLnBrk="0" hangingPunct="0"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1800" b="1" i="1" dirty="0" smtClean="0">
                  <a:solidFill>
                    <a:srgbClr val="00009E"/>
                  </a:solidFill>
                  <a:latin typeface="Calibri" pitchFamily="34" charset="0"/>
                </a:rPr>
                <a:t>BasicEntryPoint</a:t>
              </a:r>
              <a:endParaRPr lang="en-US" sz="1800" b="1" i="1" dirty="0">
                <a:solidFill>
                  <a:srgbClr val="00009E"/>
                </a:solidFill>
                <a:latin typeface="Calibri" pitchFamily="34" charset="0"/>
              </a:endParaRPr>
            </a:p>
          </p:txBody>
        </p:sp>
        <p:sp>
          <p:nvSpPr>
            <p:cNvPr id="45076" name="AutoShape 10"/>
            <p:cNvSpPr>
              <a:spLocks noChangeArrowheads="1"/>
            </p:cNvSpPr>
            <p:nvPr/>
          </p:nvSpPr>
          <p:spPr bwMode="auto">
            <a:xfrm>
              <a:off x="9117765" y="4643534"/>
              <a:ext cx="289027" cy="144557"/>
            </a:xfrm>
            <a:prstGeom prst="upArrow">
              <a:avLst>
                <a:gd name="adj1" fmla="val 0"/>
                <a:gd name="adj2" fmla="val 10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u="sng" dirty="0"/>
            </a:p>
          </p:txBody>
        </p:sp>
        <p:sp>
          <p:nvSpPr>
            <p:cNvPr id="45077" name="Text Box 4"/>
            <p:cNvSpPr txBox="1">
              <a:spLocks noChangeArrowheads="1"/>
            </p:cNvSpPr>
            <p:nvPr/>
          </p:nvSpPr>
          <p:spPr bwMode="auto">
            <a:xfrm>
              <a:off x="8143887" y="3784286"/>
              <a:ext cx="2568574" cy="830843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OnStart()</a:t>
              </a:r>
            </a:p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OnStop()</a:t>
              </a:r>
            </a:p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Run()</a:t>
              </a:r>
              <a:endParaRPr lang="en-US" sz="1600" dirty="0">
                <a:solidFill>
                  <a:srgbClr val="00009E"/>
                </a:solidFill>
                <a:latin typeface="Calibri" pitchFamily="34" charset="0"/>
              </a:endParaRPr>
            </a:p>
          </p:txBody>
        </p:sp>
      </p:grpSp>
      <p:cxnSp>
        <p:nvCxnSpPr>
          <p:cNvPr id="45072" name="Form 16"/>
          <p:cNvCxnSpPr>
            <a:cxnSpLocks noChangeShapeType="1"/>
            <a:stCxn id="45076" idx="2"/>
            <a:endCxn id="31" idx="0"/>
          </p:cNvCxnSpPr>
          <p:nvPr/>
        </p:nvCxnSpPr>
        <p:spPr bwMode="auto">
          <a:xfrm rot="5400000">
            <a:off x="1497375" y="2487086"/>
            <a:ext cx="255502" cy="1021595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45074" name="Flussdiagramm: Verzweigung 46"/>
          <p:cNvSpPr>
            <a:spLocks noChangeArrowheads="1"/>
          </p:cNvSpPr>
          <p:nvPr/>
        </p:nvSpPr>
        <p:spPr bwMode="auto">
          <a:xfrm>
            <a:off x="5167311" y="2189147"/>
            <a:ext cx="269875" cy="144463"/>
          </a:xfrm>
          <a:prstGeom prst="flowChartDecision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 sz="1800" dirty="0"/>
          </a:p>
        </p:txBody>
      </p:sp>
      <p:grpSp>
        <p:nvGrpSpPr>
          <p:cNvPr id="4" name="Gruppieren 46"/>
          <p:cNvGrpSpPr>
            <a:grpSpLocks/>
          </p:cNvGrpSpPr>
          <p:nvPr/>
        </p:nvGrpSpPr>
        <p:grpSpPr bwMode="auto">
          <a:xfrm>
            <a:off x="309465" y="3125634"/>
            <a:ext cx="1609725" cy="704063"/>
            <a:chOff x="8143885" y="3418845"/>
            <a:chExt cx="1609726" cy="703932"/>
          </a:xfrm>
        </p:grpSpPr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>
              <a:off x="8143885" y="3418845"/>
              <a:ext cx="1609726" cy="369332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 eaLnBrk="0" hangingPunct="0"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1800" b="1" dirty="0" smtClean="0">
                  <a:solidFill>
                    <a:srgbClr val="00009E"/>
                  </a:solidFill>
                  <a:latin typeface="Calibri" pitchFamily="34" charset="0"/>
                </a:rPr>
                <a:t>MyWebRole</a:t>
              </a:r>
              <a:endParaRPr lang="en-US" sz="1800" b="1" dirty="0">
                <a:solidFill>
                  <a:srgbClr val="00009E"/>
                </a:solidFill>
                <a:latin typeface="Calibri" pitchFamily="34" charset="0"/>
              </a:endParaRPr>
            </a:p>
          </p:txBody>
        </p:sp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8143887" y="3784286"/>
              <a:ext cx="1609724" cy="338491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OnStart()</a:t>
              </a:r>
            </a:p>
          </p:txBody>
        </p:sp>
      </p:grpSp>
      <p:grpSp>
        <p:nvGrpSpPr>
          <p:cNvPr id="5" name="Gruppieren 46"/>
          <p:cNvGrpSpPr>
            <a:grpSpLocks/>
          </p:cNvGrpSpPr>
          <p:nvPr/>
        </p:nvGrpSpPr>
        <p:grpSpPr bwMode="auto">
          <a:xfrm>
            <a:off x="2341554" y="3135950"/>
            <a:ext cx="1609725" cy="950284"/>
            <a:chOff x="8143885" y="3418845"/>
            <a:chExt cx="1609726" cy="950107"/>
          </a:xfrm>
        </p:grpSpPr>
        <p:sp>
          <p:nvSpPr>
            <p:cNvPr id="38" name="Text Box 4"/>
            <p:cNvSpPr txBox="1">
              <a:spLocks noChangeArrowheads="1"/>
            </p:cNvSpPr>
            <p:nvPr/>
          </p:nvSpPr>
          <p:spPr bwMode="auto">
            <a:xfrm>
              <a:off x="8143885" y="3418845"/>
              <a:ext cx="1609726" cy="369332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 eaLnBrk="0" hangingPunct="0"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1800" b="1" dirty="0" smtClean="0">
                  <a:solidFill>
                    <a:srgbClr val="00009E"/>
                  </a:solidFill>
                  <a:latin typeface="Calibri" pitchFamily="34" charset="0"/>
                </a:rPr>
                <a:t>MyWorkerRole</a:t>
              </a:r>
              <a:endParaRPr lang="en-US" sz="1800" b="1" dirty="0">
                <a:solidFill>
                  <a:srgbClr val="00009E"/>
                </a:solidFill>
                <a:latin typeface="Calibri" pitchFamily="34" charset="0"/>
              </a:endParaRPr>
            </a:p>
          </p:txBody>
        </p:sp>
        <p:sp>
          <p:nvSpPr>
            <p:cNvPr id="39" name="Text Box 4"/>
            <p:cNvSpPr txBox="1">
              <a:spLocks noChangeArrowheads="1"/>
            </p:cNvSpPr>
            <p:nvPr/>
          </p:nvSpPr>
          <p:spPr bwMode="auto">
            <a:xfrm>
              <a:off x="8143887" y="3784286"/>
              <a:ext cx="1609724" cy="584666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OnStart()</a:t>
              </a:r>
            </a:p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Run()</a:t>
              </a:r>
            </a:p>
          </p:txBody>
        </p:sp>
      </p:grpSp>
      <p:cxnSp>
        <p:nvCxnSpPr>
          <p:cNvPr id="40" name="Form 16"/>
          <p:cNvCxnSpPr>
            <a:cxnSpLocks noChangeShapeType="1"/>
            <a:stCxn id="45076" idx="2"/>
            <a:endCxn id="38" idx="0"/>
          </p:cNvCxnSpPr>
          <p:nvPr/>
        </p:nvCxnSpPr>
        <p:spPr bwMode="auto">
          <a:xfrm rot="16200000" flipH="1">
            <a:off x="2508261" y="2497794"/>
            <a:ext cx="265818" cy="1010494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grpSp>
        <p:nvGrpSpPr>
          <p:cNvPr id="6" name="Gruppieren 49"/>
          <p:cNvGrpSpPr/>
          <p:nvPr/>
        </p:nvGrpSpPr>
        <p:grpSpPr>
          <a:xfrm>
            <a:off x="5448123" y="1392038"/>
            <a:ext cx="2775177" cy="2369805"/>
            <a:chOff x="4751388" y="3474420"/>
            <a:chExt cx="2775177" cy="2369805"/>
          </a:xfrm>
        </p:grpSpPr>
        <p:grpSp>
          <p:nvGrpSpPr>
            <p:cNvPr id="7" name="Gruppieren 27"/>
            <p:cNvGrpSpPr>
              <a:grpSpLocks/>
            </p:cNvGrpSpPr>
            <p:nvPr/>
          </p:nvGrpSpPr>
          <p:grpSpPr bwMode="auto">
            <a:xfrm>
              <a:off x="4751388" y="3474420"/>
              <a:ext cx="2772000" cy="2369805"/>
              <a:chOff x="685800" y="1749402"/>
              <a:chExt cx="2290479" cy="2369892"/>
            </a:xfrm>
          </p:grpSpPr>
          <p:sp>
            <p:nvSpPr>
              <p:cNvPr id="45079" name="Text Box 4"/>
              <p:cNvSpPr txBox="1">
                <a:spLocks noChangeArrowheads="1"/>
              </p:cNvSpPr>
              <p:nvPr/>
            </p:nvSpPr>
            <p:spPr bwMode="auto">
              <a:xfrm>
                <a:off x="685800" y="1749402"/>
                <a:ext cx="2290479" cy="400051"/>
              </a:xfrm>
              <a:prstGeom prst="rect">
                <a:avLst/>
              </a:prstGeom>
              <a:solidFill>
                <a:srgbClr val="FFFD9F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Ctr="1"/>
              <a:lstStyle/>
              <a:p>
                <a:pPr marL="342900" indent="-342900" algn="ctr" eaLnBrk="0" hangingPunct="0">
                  <a:spcBef>
                    <a:spcPct val="50000"/>
                  </a:spcBef>
                  <a:buClr>
                    <a:schemeClr val="tx1"/>
                  </a:buClr>
                  <a:buSzPct val="75000"/>
                </a:pPr>
                <a:r>
                  <a:rPr lang="en-US" sz="1800" b="1" dirty="0" smtClean="0">
                    <a:solidFill>
                      <a:srgbClr val="00009E"/>
                    </a:solidFill>
                    <a:latin typeface="Calibri" pitchFamily="34" charset="0"/>
                  </a:rPr>
                  <a:t>RoleEnvironment</a:t>
                </a:r>
                <a:endParaRPr lang="en-US" sz="1800" b="1" dirty="0">
                  <a:solidFill>
                    <a:srgbClr val="00009E"/>
                  </a:solidFill>
                  <a:latin typeface="Calibri" pitchFamily="34" charset="0"/>
                </a:endParaRPr>
              </a:p>
            </p:txBody>
          </p:sp>
          <p:sp>
            <p:nvSpPr>
              <p:cNvPr id="45080" name="Text Box 4"/>
              <p:cNvSpPr txBox="1">
                <a:spLocks noChangeArrowheads="1"/>
              </p:cNvSpPr>
              <p:nvPr/>
            </p:nvSpPr>
            <p:spPr bwMode="auto">
              <a:xfrm>
                <a:off x="685800" y="2149452"/>
                <a:ext cx="2290479" cy="1969842"/>
              </a:xfrm>
              <a:prstGeom prst="rect">
                <a:avLst/>
              </a:prstGeom>
              <a:solidFill>
                <a:srgbClr val="FFFD9F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42900" indent="-342900" eaLnBrk="0" hangingPunct="0">
                  <a:buClr>
                    <a:schemeClr val="tx1"/>
                  </a:buClr>
                  <a:buSzPct val="75000"/>
                </a:pPr>
                <a:r>
                  <a:rPr lang="en-US" sz="1600" dirty="0" smtClean="0">
                    <a:solidFill>
                      <a:srgbClr val="00009E"/>
                    </a:solidFill>
                    <a:latin typeface="Calibri" pitchFamily="34" charset="0"/>
                  </a:rPr>
                  <a:t>CurrentRoleInstance</a:t>
                </a:r>
              </a:p>
              <a:p>
                <a:pPr marL="342900" indent="-342900" eaLnBrk="0" hangingPunct="0">
                  <a:buClr>
                    <a:schemeClr val="tx1"/>
                  </a:buClr>
                  <a:buSzPct val="75000"/>
                </a:pPr>
                <a:r>
                  <a:rPr lang="en-US" sz="1600" dirty="0" smtClean="0">
                    <a:solidFill>
                      <a:srgbClr val="00009E"/>
                    </a:solidFill>
                    <a:latin typeface="Calibri" pitchFamily="34" charset="0"/>
                  </a:rPr>
                  <a:t>Roles</a:t>
                </a:r>
              </a:p>
              <a:p>
                <a:pPr marL="342900" indent="-342900" eaLnBrk="0" hangingPunct="0">
                  <a:spcBef>
                    <a:spcPts val="600"/>
                  </a:spcBef>
                  <a:buClr>
                    <a:schemeClr val="tx1"/>
                  </a:buClr>
                  <a:buSzPct val="75000"/>
                </a:pPr>
                <a:r>
                  <a:rPr lang="en-US" sz="1600" dirty="0" smtClean="0">
                    <a:solidFill>
                      <a:srgbClr val="00009E"/>
                    </a:solidFill>
                    <a:latin typeface="Calibri" pitchFamily="34" charset="0"/>
                  </a:rPr>
                  <a:t>GetConfigurationSettingValue()</a:t>
                </a:r>
              </a:p>
              <a:p>
                <a:pPr marL="342900" indent="-342900" eaLnBrk="0" hangingPunct="0">
                  <a:spcBef>
                    <a:spcPts val="0"/>
                  </a:spcBef>
                  <a:buClr>
                    <a:schemeClr val="tx1"/>
                  </a:buClr>
                  <a:buSzPct val="75000"/>
                </a:pPr>
                <a:r>
                  <a:rPr lang="en-US" sz="1600" dirty="0" smtClean="0">
                    <a:solidFill>
                      <a:srgbClr val="00009E"/>
                    </a:solidFill>
                    <a:latin typeface="Calibri" pitchFamily="34" charset="0"/>
                  </a:rPr>
                  <a:t>RequestRecycle()</a:t>
                </a:r>
              </a:p>
              <a:p>
                <a:pPr marL="342900" indent="-342900" eaLnBrk="0" hangingPunct="0">
                  <a:spcBef>
                    <a:spcPts val="600"/>
                  </a:spcBef>
                  <a:buClr>
                    <a:schemeClr val="tx1"/>
                  </a:buClr>
                  <a:buSzPct val="75000"/>
                </a:pPr>
                <a:r>
                  <a:rPr lang="en-US" sz="1600" dirty="0" smtClean="0">
                    <a:solidFill>
                      <a:srgbClr val="00009E"/>
                    </a:solidFill>
                    <a:latin typeface="Calibri" pitchFamily="34" charset="0"/>
                  </a:rPr>
                  <a:t>Changed (Event)</a:t>
                </a:r>
              </a:p>
              <a:p>
                <a:pPr marL="342900" indent="-342900" eaLnBrk="0" hangingPunct="0">
                  <a:spcBef>
                    <a:spcPts val="0"/>
                  </a:spcBef>
                  <a:buClr>
                    <a:schemeClr val="tx1"/>
                  </a:buClr>
                  <a:buSzPct val="75000"/>
                </a:pPr>
                <a:r>
                  <a:rPr lang="en-US" sz="1600" dirty="0" smtClean="0">
                    <a:solidFill>
                      <a:srgbClr val="00009E"/>
                    </a:solidFill>
                    <a:latin typeface="Calibri" pitchFamily="34" charset="0"/>
                  </a:rPr>
                  <a:t>Changing (Event)</a:t>
                </a:r>
              </a:p>
              <a:p>
                <a:pPr marL="342900" indent="-342900" eaLnBrk="0" hangingPunct="0">
                  <a:spcBef>
                    <a:spcPts val="0"/>
                  </a:spcBef>
                  <a:buClr>
                    <a:schemeClr val="tx1"/>
                  </a:buClr>
                  <a:buSzPct val="75000"/>
                </a:pPr>
                <a:r>
                  <a:rPr lang="en-US" sz="1600" dirty="0" smtClean="0">
                    <a:solidFill>
                      <a:srgbClr val="00009E"/>
                    </a:solidFill>
                    <a:latin typeface="Calibri" pitchFamily="34" charset="0"/>
                  </a:rPr>
                  <a:t>Stopping (Event)</a:t>
                </a:r>
              </a:p>
            </p:txBody>
          </p:sp>
        </p:grpSp>
        <p:cxnSp>
          <p:nvCxnSpPr>
            <p:cNvPr id="46" name="Gerade Verbindung 45"/>
            <p:cNvCxnSpPr/>
            <p:nvPr/>
          </p:nvCxnSpPr>
          <p:spPr bwMode="auto">
            <a:xfrm>
              <a:off x="4751388" y="4451364"/>
              <a:ext cx="2772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Gerade Verbindung 48"/>
            <p:cNvCxnSpPr/>
            <p:nvPr/>
          </p:nvCxnSpPr>
          <p:spPr bwMode="auto">
            <a:xfrm>
              <a:off x="4754565" y="5035572"/>
              <a:ext cx="2772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8" name="Gruppieren 21"/>
          <p:cNvGrpSpPr>
            <a:grpSpLocks/>
          </p:cNvGrpSpPr>
          <p:nvPr/>
        </p:nvGrpSpPr>
        <p:grpSpPr bwMode="auto">
          <a:xfrm>
            <a:off x="6945345" y="4298006"/>
            <a:ext cx="1789137" cy="1723255"/>
            <a:chOff x="685800" y="1749402"/>
            <a:chExt cx="1463746" cy="1724262"/>
          </a:xfrm>
        </p:grpSpPr>
        <p:sp>
          <p:nvSpPr>
            <p:cNvPr id="54" name="Text Box 4"/>
            <p:cNvSpPr txBox="1">
              <a:spLocks noChangeArrowheads="1"/>
            </p:cNvSpPr>
            <p:nvPr/>
          </p:nvSpPr>
          <p:spPr bwMode="auto">
            <a:xfrm>
              <a:off x="685801" y="1749402"/>
              <a:ext cx="1463745" cy="400051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pPr marL="342900" indent="-342900" algn="ctr" eaLnBrk="0" hangingPunct="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 b="1" dirty="0" smtClean="0">
                  <a:solidFill>
                    <a:srgbClr val="00009E"/>
                  </a:solidFill>
                  <a:latin typeface="Calibri" pitchFamily="34" charset="0"/>
                </a:rPr>
                <a:t>RoleInstance</a:t>
              </a:r>
              <a:endParaRPr lang="en-US" sz="1800" b="1" dirty="0">
                <a:solidFill>
                  <a:srgbClr val="00009E"/>
                </a:solidFill>
                <a:latin typeface="Calibri" pitchFamily="34" charset="0"/>
              </a:endParaRPr>
            </a:p>
          </p:txBody>
        </p:sp>
        <p:sp>
          <p:nvSpPr>
            <p:cNvPr id="55" name="Text Box 4"/>
            <p:cNvSpPr txBox="1">
              <a:spLocks noChangeArrowheads="1"/>
            </p:cNvSpPr>
            <p:nvPr/>
          </p:nvSpPr>
          <p:spPr bwMode="auto">
            <a:xfrm>
              <a:off x="685800" y="2149452"/>
              <a:ext cx="1463746" cy="1324212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Id</a:t>
              </a:r>
            </a:p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Role</a:t>
              </a:r>
            </a:p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FaultDomain</a:t>
              </a:r>
            </a:p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UpdateDomain</a:t>
              </a:r>
            </a:p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InstanceEndpoints</a:t>
              </a:r>
              <a:endParaRPr lang="en-US" sz="1600" dirty="0">
                <a:solidFill>
                  <a:srgbClr val="00009E"/>
                </a:solidFill>
                <a:latin typeface="Calibri" pitchFamily="34" charset="0"/>
              </a:endParaRPr>
            </a:p>
          </p:txBody>
        </p:sp>
      </p:grpSp>
      <p:sp>
        <p:nvSpPr>
          <p:cNvPr id="63" name="Flussdiagramm: Verzweigung 46"/>
          <p:cNvSpPr>
            <a:spLocks noChangeArrowheads="1"/>
          </p:cNvSpPr>
          <p:nvPr/>
        </p:nvSpPr>
        <p:spPr bwMode="auto">
          <a:xfrm>
            <a:off x="8218541" y="1858941"/>
            <a:ext cx="269875" cy="144463"/>
          </a:xfrm>
          <a:prstGeom prst="flowChartDecision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 sz="1800" dirty="0"/>
          </a:p>
        </p:txBody>
      </p:sp>
      <p:sp>
        <p:nvSpPr>
          <p:cNvPr id="67" name="Flussdiagramm: Verzweigung 46"/>
          <p:cNvSpPr>
            <a:spLocks noChangeArrowheads="1"/>
          </p:cNvSpPr>
          <p:nvPr/>
        </p:nvSpPr>
        <p:spPr bwMode="auto">
          <a:xfrm>
            <a:off x="6215085" y="4779981"/>
            <a:ext cx="269875" cy="144463"/>
          </a:xfrm>
          <a:prstGeom prst="flowChartDecision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 sz="1800" dirty="0"/>
          </a:p>
        </p:txBody>
      </p:sp>
      <p:cxnSp>
        <p:nvCxnSpPr>
          <p:cNvPr id="68" name="AutoShape 27"/>
          <p:cNvCxnSpPr>
            <a:cxnSpLocks noChangeShapeType="1"/>
            <a:stCxn id="67" idx="3"/>
            <a:endCxn id="54" idx="1"/>
          </p:cNvCxnSpPr>
          <p:nvPr/>
        </p:nvCxnSpPr>
        <p:spPr bwMode="auto">
          <a:xfrm flipV="1">
            <a:off x="6484960" y="4497915"/>
            <a:ext cx="460386" cy="35429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 type="none" w="lg" len="lg"/>
          </a:ln>
        </p:spPr>
      </p:cxnSp>
      <p:sp>
        <p:nvSpPr>
          <p:cNvPr id="79" name="Textfeld 78"/>
          <p:cNvSpPr txBox="1"/>
          <p:nvPr/>
        </p:nvSpPr>
        <p:spPr>
          <a:xfrm flipH="1">
            <a:off x="4535486" y="4524390"/>
            <a:ext cx="182566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de-AT" sz="1600" dirty="0" smtClean="0">
                <a:latin typeface="Calibri" pitchFamily="34" charset="0"/>
                <a:cs typeface="Calibri" pitchFamily="34" charset="0"/>
              </a:rPr>
              <a:t>*</a:t>
            </a:r>
            <a:endParaRPr lang="de-AT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Rectangle 35"/>
          <p:cNvSpPr>
            <a:spLocks noChangeArrowheads="1"/>
          </p:cNvSpPr>
          <p:nvPr/>
        </p:nvSpPr>
        <p:spPr bwMode="auto">
          <a:xfrm>
            <a:off x="4444234" y="2729997"/>
            <a:ext cx="346844" cy="1027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/>
          <a:lstStyle/>
          <a:p>
            <a:pPr marL="342900" indent="-342900" algn="ctr" eaLnBrk="0" hangingPunct="0">
              <a:spcBef>
                <a:spcPct val="1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sz="1600" dirty="0" smtClean="0">
                <a:cs typeface="+mn-cs"/>
              </a:rPr>
              <a:t>Roles</a:t>
            </a:r>
            <a:endParaRPr lang="en-US" sz="1600" dirty="0">
              <a:cs typeface="+mn-cs"/>
            </a:endParaRPr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8588430" y="2003404"/>
            <a:ext cx="346844" cy="229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/>
          <a:lstStyle/>
          <a:p>
            <a:pPr marL="342900" indent="-342900" algn="ctr" eaLnBrk="0" hangingPunct="0">
              <a:spcBef>
                <a:spcPct val="1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sz="1600" dirty="0" smtClean="0">
                <a:cs typeface="+mn-cs"/>
              </a:rPr>
              <a:t>CurrentRoleInstance</a:t>
            </a:r>
            <a:endParaRPr lang="en-US" sz="1600" dirty="0">
              <a:cs typeface="+mn-cs"/>
            </a:endParaRPr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186766" cy="101897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Реализация ролей</a:t>
            </a:r>
            <a:endParaRPr lang="en-US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493811"/>
            <a:ext cx="7772400" cy="1757905"/>
          </a:xfrm>
        </p:spPr>
        <p:txBody>
          <a:bodyPr>
            <a:normAutofit fontScale="70000" lnSpcReduction="20000"/>
          </a:bodyPr>
          <a:lstStyle/>
          <a:p>
            <a:r>
              <a:rPr lang="ru-RU" b="0" dirty="0" smtClean="0"/>
              <a:t>Определить класс-потомок </a:t>
            </a:r>
            <a:r>
              <a:rPr lang="en-US" b="0" i="1" dirty="0" err="1" smtClean="0"/>
              <a:t>RoleEntryPoint</a:t>
            </a:r>
            <a:r>
              <a:rPr lang="en-US" b="0" dirty="0" smtClean="0"/>
              <a:t> </a:t>
            </a:r>
            <a:r>
              <a:rPr lang="ru-RU" b="0" dirty="0" smtClean="0"/>
              <a:t>и перегрузить методы жизненного цикла</a:t>
            </a:r>
            <a:r>
              <a:rPr lang="en-US" b="0" dirty="0" smtClean="0"/>
              <a:t>.</a:t>
            </a:r>
          </a:p>
          <a:p>
            <a:r>
              <a:rPr lang="ru-RU" b="0" dirty="0" smtClean="0"/>
              <a:t>Обычно перегружается метод </a:t>
            </a:r>
            <a:r>
              <a:rPr lang="en-US" b="0" i="1" dirty="0" err="1" smtClean="0"/>
              <a:t>OnStart</a:t>
            </a:r>
            <a:r>
              <a:rPr lang="en-US" b="0" i="1" dirty="0" smtClean="0"/>
              <a:t>()</a:t>
            </a:r>
            <a:r>
              <a:rPr lang="en-US" b="0" dirty="0" smtClean="0"/>
              <a:t> </a:t>
            </a:r>
          </a:p>
          <a:p>
            <a:pPr lvl="1"/>
            <a:r>
              <a:rPr lang="ru-RU" dirty="0" smtClean="0"/>
              <a:t>Регистрируется обработчик, который прослушивает изменения в конфигурации учетной записи облачной памяти</a:t>
            </a:r>
            <a:r>
              <a:rPr lang="en-US" b="0" dirty="0" smtClean="0"/>
              <a:t>.</a:t>
            </a:r>
          </a:p>
          <a:p>
            <a:pPr lvl="1"/>
            <a:r>
              <a:rPr lang="ru-RU" b="0" dirty="0" smtClean="0"/>
              <a:t>Когда обнаруживается изменение, роль повторно стартуется (переиспользуется)</a:t>
            </a:r>
            <a:r>
              <a:rPr lang="en-US" b="0" dirty="0" smtClean="0"/>
              <a:t>.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755651" y="3246435"/>
            <a:ext cx="8161395" cy="3012684"/>
          </a:xfrm>
          <a:prstGeom prst="rect">
            <a:avLst/>
          </a:prstGeom>
          <a:solidFill>
            <a:srgbClr val="FFFF8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tIns="46800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public class MyRole: </a:t>
            </a:r>
            <a:r>
              <a:rPr lang="en-US" sz="1300" b="1" dirty="0" smtClean="0">
                <a:solidFill>
                  <a:srgbClr val="800000"/>
                </a:solidFill>
                <a:latin typeface="Consolas" pitchFamily="49" charset="0"/>
              </a:rPr>
              <a:t>RoleEntryPoint</a:t>
            </a: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</a:t>
            </a:r>
            <a:r>
              <a:rPr lang="en-US" sz="1300" b="1" dirty="0" smtClean="0">
                <a:solidFill>
                  <a:srgbClr val="800000"/>
                </a:solidFill>
                <a:latin typeface="Consolas" pitchFamily="49" charset="0"/>
              </a:rPr>
              <a:t>public override bool OnStart</a:t>
            </a: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()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CloudStorageAccount.SetConfigurationSettingPublisher(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  (configName, configSetter) =&gt;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    configSetter(RoleEnvironment.GetConfigurationSettingValue(configName));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    </a:t>
            </a:r>
            <a:r>
              <a:rPr lang="en-US" sz="1300" b="1" dirty="0" smtClean="0">
                <a:solidFill>
                  <a:srgbClr val="800000"/>
                </a:solidFill>
                <a:latin typeface="Consolas" pitchFamily="49" charset="0"/>
              </a:rPr>
              <a:t>RoleEnvironment.Changed</a:t>
            </a: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+= (sender, arg) =&gt;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      if (arg.Changes.OfType&lt;RoleEnvironmentConfigurationSettingChange&gt;()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             .Any((change) =&gt; (change.ConfigurationSettingName == configName)))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        if (!configSetter(RoleEnvironment.GetConfigurationSettingValue(configName)))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          </a:t>
            </a:r>
            <a:r>
              <a:rPr lang="en-US" sz="1300" b="1" dirty="0" smtClean="0">
                <a:solidFill>
                  <a:srgbClr val="800000"/>
                </a:solidFill>
                <a:latin typeface="Consolas" pitchFamily="49" charset="0"/>
              </a:rPr>
              <a:t>RoleEnvironment.RequestRecycle</a:t>
            </a: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();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    }; // handler for Changed event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}); // SetConfigurationSettingPublisher </a:t>
            </a:r>
          </a:p>
          <a:p>
            <a:pPr eaLnBrk="0" hangingPunct="0">
              <a:spcBef>
                <a:spcPts val="3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return base.OnStart();</a:t>
            </a:r>
          </a:p>
          <a:p>
            <a:pPr eaLnBrk="0" hangingPunct="0">
              <a:lnSpc>
                <a:spcPct val="70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}</a:t>
            </a:r>
          </a:p>
          <a:p>
            <a:pPr eaLnBrk="0" hangingPunct="0">
              <a:lnSpc>
                <a:spcPct val="70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}</a:t>
            </a:r>
            <a:endParaRPr lang="en-US" sz="1300" dirty="0">
              <a:solidFill>
                <a:srgbClr val="800000"/>
              </a:solidFill>
              <a:latin typeface="Consolas" pitchFamily="49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58204" cy="1018970"/>
          </a:xfrm>
        </p:spPr>
        <p:txBody>
          <a:bodyPr>
            <a:normAutofit/>
          </a:bodyPr>
          <a:lstStyle/>
          <a:p>
            <a:r>
              <a:rPr lang="ru-RU" dirty="0" smtClean="0"/>
              <a:t>Реализация ролей </a:t>
            </a:r>
            <a:r>
              <a:rPr lang="en-US" dirty="0" smtClean="0"/>
              <a:t>Web </a:t>
            </a:r>
            <a:r>
              <a:rPr lang="ru-RU" dirty="0" smtClean="0"/>
              <a:t>и </a:t>
            </a:r>
            <a:r>
              <a:rPr lang="en-US" dirty="0" smtClean="0"/>
              <a:t>Worker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384272"/>
            <a:ext cx="7815290" cy="197329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Web Role</a:t>
            </a:r>
          </a:p>
          <a:p>
            <a:pPr lvl="1"/>
            <a:r>
              <a:rPr lang="ru-RU" dirty="0" smtClean="0"/>
              <a:t>Никаких отличий от стандартов </a:t>
            </a:r>
            <a:r>
              <a:rPr lang="en-US" dirty="0" smtClean="0"/>
              <a:t>ASP.NET Web Forms, ASP.NET MVC</a:t>
            </a:r>
            <a:r>
              <a:rPr lang="ru-RU" dirty="0" smtClean="0"/>
              <a:t> или </a:t>
            </a:r>
            <a:r>
              <a:rPr lang="en-US" dirty="0" smtClean="0"/>
              <a:t>WCF</a:t>
            </a:r>
            <a:r>
              <a:rPr lang="ru-RU" dirty="0" smtClean="0"/>
              <a:t>-приложений</a:t>
            </a:r>
            <a:endParaRPr lang="en-US" dirty="0" smtClean="0"/>
          </a:p>
          <a:p>
            <a:r>
              <a:rPr lang="en-US" dirty="0" smtClean="0"/>
              <a:t>Worker Role</a:t>
            </a:r>
          </a:p>
          <a:p>
            <a:pPr lvl="1"/>
            <a:r>
              <a:rPr lang="ru-RU" dirty="0" smtClean="0"/>
              <a:t>Переопределяется метод </a:t>
            </a:r>
            <a:r>
              <a:rPr lang="en-US" i="1" dirty="0" smtClean="0"/>
              <a:t>Run()</a:t>
            </a:r>
            <a:r>
              <a:rPr lang="en-US" dirty="0" smtClean="0"/>
              <a:t> </a:t>
            </a:r>
            <a:r>
              <a:rPr lang="ru-RU" dirty="0" smtClean="0"/>
              <a:t>класса </a:t>
            </a:r>
            <a:r>
              <a:rPr lang="en-US" i="1" dirty="0" err="1" smtClean="0"/>
              <a:t>RoleEntryPoint</a:t>
            </a:r>
            <a:r>
              <a:rPr lang="en-US" i="1" dirty="0" smtClean="0"/>
              <a:t>. </a:t>
            </a:r>
            <a:r>
              <a:rPr lang="ru-RU" dirty="0" smtClean="0"/>
              <a:t>Этот метод служит в качестве главного потока исполнения для этой роли</a:t>
            </a:r>
            <a:r>
              <a:rPr lang="en-US" dirty="0" smtClean="0"/>
              <a:t>.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395368" y="3502026"/>
            <a:ext cx="6900957" cy="2032416"/>
          </a:xfrm>
          <a:prstGeom prst="rect">
            <a:avLst/>
          </a:prstGeom>
          <a:solidFill>
            <a:srgbClr val="FFFF8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tIns="46800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public class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WorkerRole 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: RoleEntryPoint 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public override void 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Run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() {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    while 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(true) 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 // get next message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 // process message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 // delete Message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 Thread.Sleep(1000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);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}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}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687440" y="5653033"/>
            <a:ext cx="7813649" cy="6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612000" marR="0" lvl="1" indent="-21600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Альтернатива: можно прослушивать внешние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HTTP(S)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-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или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TCP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- коммуникационные точки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для входящих сообщений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8675" y="381000"/>
            <a:ext cx="7775575" cy="4556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smtClean="0"/>
              <a:t>Основные идеи и принципы</a:t>
            </a:r>
            <a:r>
              <a:rPr lang="en-US" sz="3200" smtClean="0"/>
              <a:t> .NET</a:t>
            </a:r>
            <a:endParaRPr lang="ru-RU" sz="32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2000" b="1" dirty="0" smtClean="0"/>
              <a:t>Компилятор с любого языка (например, </a:t>
            </a:r>
            <a:r>
              <a:rPr lang="en-US" sz="2000" b="1" dirty="0" smtClean="0"/>
              <a:t>C# </a:t>
            </a:r>
            <a:r>
              <a:rPr lang="ru-RU" sz="2000" b="1" dirty="0" smtClean="0"/>
              <a:t>или </a:t>
            </a:r>
            <a:r>
              <a:rPr lang="en-US" sz="2000" b="1" dirty="0" smtClean="0"/>
              <a:t>VB) </a:t>
            </a:r>
            <a:r>
              <a:rPr lang="ru-RU" sz="2000" b="1" dirty="0" smtClean="0"/>
              <a:t>транслирует исходный код приложения</a:t>
            </a:r>
            <a:r>
              <a:rPr lang="en-US" sz="2000" b="1" dirty="0" smtClean="0"/>
              <a:t> </a:t>
            </a:r>
            <a:r>
              <a:rPr lang="ru-RU" sz="2000" b="1" dirty="0" smtClean="0"/>
              <a:t>в общий для всех входных языков формат </a:t>
            </a:r>
            <a:r>
              <a:rPr lang="ru-RU" sz="2000" b="1" i="1" dirty="0" smtClean="0"/>
              <a:t>- CIL (Common Intermediate Language</a:t>
            </a:r>
            <a:r>
              <a:rPr lang="en-US" sz="2000" b="1" i="1" dirty="0" smtClean="0"/>
              <a:t>; </a:t>
            </a:r>
            <a:r>
              <a:rPr lang="ru-RU" sz="2000" b="1" i="1" dirty="0" smtClean="0"/>
              <a:t>другое название -</a:t>
            </a:r>
            <a:r>
              <a:rPr lang="ru-RU" sz="2000" b="1" dirty="0" smtClean="0"/>
              <a:t> </a:t>
            </a:r>
            <a:r>
              <a:rPr lang="en-US" sz="2000" b="1" i="1" dirty="0" smtClean="0"/>
              <a:t>MSIL – Microsoft Intermediate Language);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2000" b="1" dirty="0" smtClean="0"/>
              <a:t>Кроме</a:t>
            </a:r>
            <a:r>
              <a:rPr lang="en-US" sz="2000" b="1" dirty="0" smtClean="0"/>
              <a:t> CIL</a:t>
            </a:r>
            <a:r>
              <a:rPr lang="ru-RU" sz="2000" b="1" dirty="0" smtClean="0"/>
              <a:t>-кода</a:t>
            </a:r>
            <a:r>
              <a:rPr lang="en-US" sz="2000" b="1" dirty="0" smtClean="0"/>
              <a:t>, </a:t>
            </a:r>
            <a:r>
              <a:rPr lang="ru-RU" sz="2000" b="1" dirty="0" smtClean="0"/>
              <a:t>компилятор также генерирует </a:t>
            </a:r>
            <a:r>
              <a:rPr lang="ru-RU" sz="2000" b="1" i="1" dirty="0" smtClean="0"/>
              <a:t>метаданные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– </a:t>
            </a:r>
            <a:r>
              <a:rPr lang="ru-RU" sz="2000" b="1" dirty="0" smtClean="0"/>
              <a:t>общую для всех языков информацию о</a:t>
            </a:r>
            <a:r>
              <a:rPr lang="en-US" sz="2000" b="1" dirty="0" smtClean="0"/>
              <a:t> </a:t>
            </a:r>
            <a:r>
              <a:rPr lang="ru-RU" sz="2000" b="1" dirty="0" smtClean="0"/>
              <a:t>типах и других именованных сущностях</a:t>
            </a:r>
            <a:r>
              <a:rPr lang="en-US" sz="2000" b="1" dirty="0" smtClean="0"/>
              <a:t> (</a:t>
            </a:r>
            <a:r>
              <a:rPr lang="ru-RU" sz="2000" b="1" dirty="0" smtClean="0"/>
              <a:t>классах, методах, полях и др</a:t>
            </a:r>
            <a:r>
              <a:rPr lang="en-US" sz="2000" b="1" dirty="0" smtClean="0"/>
              <a:t>.)</a:t>
            </a:r>
            <a:r>
              <a:rPr lang="ru-RU" sz="2000" b="1" dirty="0" smtClean="0"/>
              <a:t>,</a:t>
            </a:r>
            <a:r>
              <a:rPr lang="en-US" sz="2000" b="1" dirty="0" smtClean="0"/>
              <a:t> </a:t>
            </a:r>
            <a:r>
              <a:rPr lang="ru-RU" sz="2000" b="1" dirty="0" smtClean="0"/>
              <a:t>определенных и использованных в данном приложении</a:t>
            </a:r>
            <a:r>
              <a:rPr lang="en-US" sz="2000" b="1" dirty="0" smtClean="0"/>
              <a:t>;</a:t>
            </a:r>
            <a:endParaRPr lang="ru-RU" sz="20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000" b="1" dirty="0" smtClean="0"/>
              <a:t>CIL + </a:t>
            </a:r>
            <a:r>
              <a:rPr lang="ru-RU" sz="2000" b="1" dirty="0" smtClean="0"/>
              <a:t>метаданные</a:t>
            </a:r>
            <a:r>
              <a:rPr lang="en-US" sz="2000" b="1" dirty="0" smtClean="0"/>
              <a:t> + </a:t>
            </a:r>
            <a:r>
              <a:rPr lang="ru-RU" sz="2000" b="1" dirty="0" smtClean="0"/>
              <a:t>манифест</a:t>
            </a:r>
            <a:r>
              <a:rPr lang="en-US" sz="2000" b="1" dirty="0" smtClean="0"/>
              <a:t> = </a:t>
            </a:r>
            <a:r>
              <a:rPr lang="ru-RU" sz="2000" b="1" i="1" dirty="0" smtClean="0"/>
              <a:t>сборка</a:t>
            </a:r>
            <a:r>
              <a:rPr lang="ru-RU" sz="2000" b="1" dirty="0" smtClean="0"/>
              <a:t>, </a:t>
            </a:r>
            <a:r>
              <a:rPr lang="en-US" sz="2000" b="1" i="1" dirty="0" smtClean="0"/>
              <a:t> </a:t>
            </a:r>
            <a:r>
              <a:rPr lang="ru-RU" sz="2000" b="1" dirty="0" smtClean="0"/>
              <a:t>состоящая из одного или более</a:t>
            </a:r>
            <a:r>
              <a:rPr lang="en-US" sz="2000" b="1" dirty="0" smtClean="0"/>
              <a:t> PE (</a:t>
            </a:r>
            <a:r>
              <a:rPr lang="en-US" sz="2000" b="1" i="1" dirty="0" smtClean="0"/>
              <a:t>Portable Executable)</a:t>
            </a:r>
            <a:r>
              <a:rPr lang="en-US" sz="2000" b="1" dirty="0" smtClean="0"/>
              <a:t> </a:t>
            </a:r>
            <a:r>
              <a:rPr lang="ru-RU" sz="2000" b="1" dirty="0" smtClean="0"/>
              <a:t>файлов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2000" b="1" dirty="0" smtClean="0"/>
              <a:t>Во время выполнения</a:t>
            </a:r>
            <a:r>
              <a:rPr lang="en-US" sz="2000" b="1" dirty="0" smtClean="0"/>
              <a:t> CIL</a:t>
            </a:r>
            <a:r>
              <a:rPr lang="ru-RU" sz="2000" b="1" dirty="0" smtClean="0"/>
              <a:t>-код </a:t>
            </a:r>
            <a:r>
              <a:rPr lang="ru-RU" sz="2000" b="1" i="1" dirty="0" smtClean="0"/>
              <a:t>динамически компилируется</a:t>
            </a:r>
            <a:r>
              <a:rPr lang="en-US" sz="2000" b="1" i="1" dirty="0" smtClean="0"/>
              <a:t> (“</a:t>
            </a:r>
            <a:r>
              <a:rPr lang="ru-RU" sz="2000" b="1" i="1" dirty="0" smtClean="0"/>
              <a:t>на лету</a:t>
            </a:r>
            <a:r>
              <a:rPr lang="en-US" sz="2000" b="1" i="1" dirty="0" smtClean="0"/>
              <a:t>” - on-the-fly)</a:t>
            </a:r>
            <a:r>
              <a:rPr lang="ru-RU" sz="2000" b="1" i="1" dirty="0" smtClean="0"/>
              <a:t> в объектный код конкретной целевой платформы</a:t>
            </a:r>
            <a:r>
              <a:rPr lang="ru-RU" sz="2000" b="1" dirty="0" smtClean="0"/>
              <a:t> </a:t>
            </a:r>
            <a:r>
              <a:rPr lang="en-US" sz="2000" b="1" dirty="0" smtClean="0"/>
              <a:t>(x86, x</a:t>
            </a:r>
            <a:r>
              <a:rPr lang="ru-RU" sz="2000" b="1" dirty="0" smtClean="0"/>
              <a:t>64</a:t>
            </a:r>
            <a:r>
              <a:rPr lang="en-US" sz="2000" b="1" dirty="0" smtClean="0"/>
              <a:t>,</a:t>
            </a:r>
            <a:r>
              <a:rPr lang="ru-RU" sz="2000" b="1" dirty="0" smtClean="0"/>
              <a:t> </a:t>
            </a:r>
            <a:r>
              <a:rPr lang="en-US" sz="2000" b="1" dirty="0" smtClean="0"/>
              <a:t>Mac, IA-64 </a:t>
            </a:r>
            <a:r>
              <a:rPr lang="ru-RU" sz="2000" b="1" dirty="0" smtClean="0"/>
              <a:t>и др.</a:t>
            </a:r>
            <a:r>
              <a:rPr lang="en-US" sz="2000" b="1" dirty="0" smtClean="0"/>
              <a:t>) </a:t>
            </a:r>
            <a:r>
              <a:rPr lang="ru-RU" sz="2000" b="1" dirty="0" smtClean="0"/>
              <a:t>с помощью </a:t>
            </a:r>
            <a:r>
              <a:rPr lang="en-US" sz="2000" b="1" i="1" dirty="0" smtClean="0"/>
              <a:t>Just-in-Time (JIT) </a:t>
            </a:r>
            <a:r>
              <a:rPr lang="ru-RU" sz="2000" b="1" i="1" dirty="0" smtClean="0"/>
              <a:t>- компилятора</a:t>
            </a:r>
            <a:endParaRPr lang="ru-RU" sz="20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2000" b="1" dirty="0" smtClean="0"/>
              <a:t>Все данные, передаваемые через</a:t>
            </a:r>
            <a:r>
              <a:rPr lang="en-US" sz="2000" b="1" dirty="0" smtClean="0"/>
              <a:t> Internet/Intranet, </a:t>
            </a:r>
            <a:r>
              <a:rPr lang="ru-RU" sz="2000" b="1" dirty="0" smtClean="0"/>
              <a:t>а также все конфигурационные файлы представлены в формате </a:t>
            </a:r>
            <a:r>
              <a:rPr lang="en-US" sz="2000" b="1" dirty="0" smtClean="0"/>
              <a:t>XML</a:t>
            </a: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29642" cy="109040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 smtClean="0"/>
              <a:t>Взаимодействие между ролями</a:t>
            </a:r>
            <a:endParaRPr lang="en-US" sz="3600" dirty="0"/>
          </a:p>
        </p:txBody>
      </p:sp>
      <p:sp>
        <p:nvSpPr>
          <p:cNvPr id="37891" name="Inhaltsplatzhalter 21"/>
          <p:cNvSpPr>
            <a:spLocks noGrp="1"/>
          </p:cNvSpPr>
          <p:nvPr>
            <p:ph idx="1"/>
          </p:nvPr>
        </p:nvSpPr>
        <p:spPr>
          <a:xfrm>
            <a:off x="685800" y="1420785"/>
            <a:ext cx="7772400" cy="1022338"/>
          </a:xfrm>
        </p:spPr>
        <p:txBody>
          <a:bodyPr>
            <a:normAutofit fontScale="70000" lnSpcReduction="20000"/>
          </a:bodyPr>
          <a:lstStyle/>
          <a:p>
            <a:pPr marL="215900" indent="-215900"/>
            <a:r>
              <a:rPr lang="ru-RU" b="0" dirty="0" smtClean="0"/>
              <a:t>Экземпляры ролей могут взаимодействовать асинхронно с помощью очередей.</a:t>
            </a:r>
            <a:endParaRPr lang="en-US" b="0" dirty="0" smtClean="0"/>
          </a:p>
          <a:p>
            <a:pPr marL="611900" lvl="1" indent="-215900"/>
            <a:r>
              <a:rPr lang="ru-RU" b="0" dirty="0" smtClean="0"/>
              <a:t>Предпочтительный метод для надежного обмена сообщениями</a:t>
            </a:r>
            <a:endParaRPr lang="en-US" b="0" dirty="0" smtClean="0"/>
          </a:p>
          <a:p>
            <a:pPr marL="611900" lvl="1" indent="-215900">
              <a:buNone/>
            </a:pPr>
            <a:r>
              <a:rPr lang="en-US" b="0" dirty="0" smtClean="0"/>
              <a:t> 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046655" y="2484603"/>
            <a:ext cx="1152000" cy="540000"/>
          </a:xfrm>
          <a:prstGeom prst="rect">
            <a:avLst/>
          </a:prstGeom>
          <a:solidFill>
            <a:srgbClr val="B3D9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18000" rIns="92075" bIns="18000" anchor="ctr" anchorCtr="1"/>
          <a:lstStyle/>
          <a:p>
            <a:pPr algn="ctr" eaLnBrk="0" hangingPunct="0"/>
            <a:r>
              <a:rPr lang="en-US" sz="1500" dirty="0" smtClean="0">
                <a:latin typeface="Calibri" pitchFamily="34" charset="0"/>
                <a:cs typeface="Calibri" pitchFamily="34" charset="0"/>
              </a:rPr>
              <a:t>Role </a:t>
            </a:r>
            <a:br>
              <a:rPr lang="en-US" sz="1500" dirty="0" smtClean="0">
                <a:latin typeface="Calibri" pitchFamily="34" charset="0"/>
                <a:cs typeface="Calibri" pitchFamily="34" charset="0"/>
              </a:rPr>
            </a:br>
            <a:r>
              <a:rPr lang="en-US" sz="1500" dirty="0" smtClean="0">
                <a:latin typeface="Calibri" pitchFamily="34" charset="0"/>
                <a:cs typeface="Calibri" pitchFamily="34" charset="0"/>
              </a:rPr>
              <a:t>Instance 1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pieren 23"/>
          <p:cNvGrpSpPr>
            <a:grpSpLocks/>
          </p:cNvGrpSpPr>
          <p:nvPr/>
        </p:nvGrpSpPr>
        <p:grpSpPr bwMode="auto">
          <a:xfrm>
            <a:off x="3439032" y="2813229"/>
            <a:ext cx="1414463" cy="657225"/>
            <a:chOff x="3864764" y="1676376"/>
            <a:chExt cx="1414471" cy="657231"/>
          </a:xfrm>
        </p:grpSpPr>
        <p:sp>
          <p:nvSpPr>
            <p:cNvPr id="9" name="Flussdiagramm: Prozess 25"/>
            <p:cNvSpPr>
              <a:spLocks noChangeArrowheads="1"/>
            </p:cNvSpPr>
            <p:nvPr/>
          </p:nvSpPr>
          <p:spPr bwMode="auto">
            <a:xfrm flipH="1">
              <a:off x="3864764" y="1676376"/>
              <a:ext cx="1414471" cy="657231"/>
            </a:xfrm>
            <a:prstGeom prst="flowChartProcess">
              <a:avLst/>
            </a:prstGeom>
            <a:solidFill>
              <a:srgbClr val="FFFFAF"/>
            </a:solidFill>
            <a:ln w="12699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500" dirty="0" smtClean="0">
                  <a:latin typeface="Calibri" pitchFamily="34" charset="0"/>
                  <a:cs typeface="Calibri" pitchFamily="34" charset="0"/>
                </a:rPr>
                <a:t>Queue</a:t>
              </a:r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" name="Abgerundetes Rechteck 26"/>
            <p:cNvSpPr>
              <a:spLocks noChangeArrowheads="1"/>
            </p:cNvSpPr>
            <p:nvPr/>
          </p:nvSpPr>
          <p:spPr bwMode="auto">
            <a:xfrm>
              <a:off x="3964786" y="2024045"/>
              <a:ext cx="252000" cy="252000"/>
            </a:xfrm>
            <a:prstGeom prst="roundRect">
              <a:avLst>
                <a:gd name="adj" fmla="val 20449"/>
              </a:avLst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Abgerundetes Rechteck 28"/>
            <p:cNvSpPr>
              <a:spLocks noChangeArrowheads="1"/>
            </p:cNvSpPr>
            <p:nvPr/>
          </p:nvSpPr>
          <p:spPr bwMode="auto">
            <a:xfrm>
              <a:off x="4282286" y="2024045"/>
              <a:ext cx="252000" cy="252000"/>
            </a:xfrm>
            <a:prstGeom prst="roundRect">
              <a:avLst>
                <a:gd name="adj" fmla="val 20449"/>
              </a:avLst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Abgerundetes Rechteck 29"/>
            <p:cNvSpPr>
              <a:spLocks noChangeArrowheads="1"/>
            </p:cNvSpPr>
            <p:nvPr/>
          </p:nvSpPr>
          <p:spPr bwMode="auto">
            <a:xfrm>
              <a:off x="4917286" y="2024045"/>
              <a:ext cx="252000" cy="252000"/>
            </a:xfrm>
            <a:prstGeom prst="roundRect">
              <a:avLst>
                <a:gd name="adj" fmla="val 20449"/>
              </a:avLst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" name="Abgerundetes Rechteck 32"/>
            <p:cNvSpPr>
              <a:spLocks noChangeArrowheads="1"/>
            </p:cNvSpPr>
            <p:nvPr/>
          </p:nvSpPr>
          <p:spPr bwMode="auto">
            <a:xfrm>
              <a:off x="4599786" y="2024045"/>
              <a:ext cx="252000" cy="252000"/>
            </a:xfrm>
            <a:prstGeom prst="roundRect">
              <a:avLst>
                <a:gd name="adj" fmla="val 20449"/>
              </a:avLst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046655" y="3254130"/>
            <a:ext cx="1152000" cy="540000"/>
          </a:xfrm>
          <a:prstGeom prst="rect">
            <a:avLst/>
          </a:prstGeom>
          <a:solidFill>
            <a:srgbClr val="B3D9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18000" rIns="92075" bIns="18000" anchor="ctr" anchorCtr="1"/>
          <a:lstStyle/>
          <a:p>
            <a:pPr algn="ctr" eaLnBrk="0" hangingPunct="0"/>
            <a:r>
              <a:rPr lang="en-US" sz="1500" dirty="0" smtClean="0">
                <a:latin typeface="Calibri" pitchFamily="34" charset="0"/>
                <a:cs typeface="Calibri" pitchFamily="34" charset="0"/>
              </a:rPr>
              <a:t>Role </a:t>
            </a:r>
            <a:br>
              <a:rPr lang="en-US" sz="1500" dirty="0" smtClean="0">
                <a:latin typeface="Calibri" pitchFamily="34" charset="0"/>
                <a:cs typeface="Calibri" pitchFamily="34" charset="0"/>
              </a:rPr>
            </a:br>
            <a:r>
              <a:rPr lang="en-US" sz="1500" dirty="0" smtClean="0">
                <a:latin typeface="Calibri" pitchFamily="34" charset="0"/>
                <a:cs typeface="Calibri" pitchFamily="34" charset="0"/>
              </a:rPr>
              <a:t>Instance 2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9" name="Gewinkelte Verbindung 18"/>
          <p:cNvCxnSpPr>
            <a:stCxn id="6" idx="3"/>
          </p:cNvCxnSpPr>
          <p:nvPr/>
        </p:nvCxnSpPr>
        <p:spPr bwMode="auto">
          <a:xfrm>
            <a:off x="2198655" y="2754603"/>
            <a:ext cx="1240377" cy="38723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0" name="Gewinkelte Verbindung 19"/>
          <p:cNvCxnSpPr>
            <a:stCxn id="16" idx="3"/>
          </p:cNvCxnSpPr>
          <p:nvPr/>
        </p:nvCxnSpPr>
        <p:spPr bwMode="auto">
          <a:xfrm flipV="1">
            <a:off x="2198655" y="3141842"/>
            <a:ext cx="1240377" cy="3822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5756832" y="2484603"/>
            <a:ext cx="1152000" cy="540000"/>
          </a:xfrm>
          <a:prstGeom prst="rect">
            <a:avLst/>
          </a:prstGeom>
          <a:solidFill>
            <a:srgbClr val="B3D9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18000" rIns="92075" bIns="18000" anchor="ctr" anchorCtr="1"/>
          <a:lstStyle/>
          <a:p>
            <a:pPr algn="ctr" eaLnBrk="0" hangingPunct="0"/>
            <a:r>
              <a:rPr lang="en-US" sz="1500" dirty="0" smtClean="0">
                <a:latin typeface="Calibri" pitchFamily="34" charset="0"/>
                <a:cs typeface="Calibri" pitchFamily="34" charset="0"/>
              </a:rPr>
              <a:t>Role </a:t>
            </a:r>
            <a:br>
              <a:rPr lang="en-US" sz="1500" dirty="0" smtClean="0">
                <a:latin typeface="Calibri" pitchFamily="34" charset="0"/>
                <a:cs typeface="Calibri" pitchFamily="34" charset="0"/>
              </a:rPr>
            </a:br>
            <a:r>
              <a:rPr lang="en-US" sz="1500" dirty="0" smtClean="0">
                <a:latin typeface="Calibri" pitchFamily="34" charset="0"/>
                <a:cs typeface="Calibri" pitchFamily="34" charset="0"/>
              </a:rPr>
              <a:t>Instance 3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5756832" y="3254130"/>
            <a:ext cx="1152000" cy="540000"/>
          </a:xfrm>
          <a:prstGeom prst="rect">
            <a:avLst/>
          </a:prstGeom>
          <a:solidFill>
            <a:srgbClr val="B3D9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500" dirty="0" smtClean="0">
                <a:latin typeface="Calibri" pitchFamily="34" charset="0"/>
                <a:cs typeface="Calibri" pitchFamily="34" charset="0"/>
              </a:rPr>
              <a:t>Role </a:t>
            </a:r>
            <a:br>
              <a:rPr lang="en-US" sz="1500" dirty="0" smtClean="0">
                <a:latin typeface="Calibri" pitchFamily="34" charset="0"/>
                <a:cs typeface="Calibri" pitchFamily="34" charset="0"/>
              </a:rPr>
            </a:br>
            <a:r>
              <a:rPr lang="en-US" sz="1500" dirty="0" smtClean="0">
                <a:latin typeface="Calibri" pitchFamily="34" charset="0"/>
                <a:cs typeface="Calibri" pitchFamily="34" charset="0"/>
              </a:rPr>
              <a:t>Instance 4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5" name="Gewinkelte Verbindung 24"/>
          <p:cNvCxnSpPr>
            <a:endCxn id="23" idx="1"/>
          </p:cNvCxnSpPr>
          <p:nvPr/>
        </p:nvCxnSpPr>
        <p:spPr bwMode="auto">
          <a:xfrm flipV="1">
            <a:off x="4853495" y="2754603"/>
            <a:ext cx="903337" cy="38723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8" name="Gewinkelte Verbindung 27"/>
          <p:cNvCxnSpPr>
            <a:endCxn id="24" idx="1"/>
          </p:cNvCxnSpPr>
          <p:nvPr/>
        </p:nvCxnSpPr>
        <p:spPr bwMode="auto">
          <a:xfrm>
            <a:off x="4853495" y="3141842"/>
            <a:ext cx="903337" cy="3822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sp>
        <p:nvSpPr>
          <p:cNvPr id="33" name="Inhaltsplatzhalter 21"/>
          <p:cNvSpPr txBox="1">
            <a:spLocks/>
          </p:cNvSpPr>
          <p:nvPr/>
        </p:nvSpPr>
        <p:spPr bwMode="auto">
          <a:xfrm>
            <a:off x="684158" y="4055529"/>
            <a:ext cx="7816931" cy="58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15900" marR="0" lvl="0" indent="-21590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ru-RU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Экземпляры ролей могут также взаимодействовать</a:t>
            </a:r>
            <a:r>
              <a:rPr kumimoji="0" lang="ru-RU" sz="19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ru-RU" sz="1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непосредственно с помощью </a:t>
            </a:r>
            <a:r>
              <a:rPr kumimoji="0" lang="en-US" sz="19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TCP</a:t>
            </a:r>
            <a:r>
              <a:rPr kumimoji="0" lang="ru-RU" sz="19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-</a:t>
            </a:r>
            <a:r>
              <a:rPr kumimoji="0" lang="en-US" sz="19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ru-RU" sz="19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или</a:t>
            </a:r>
            <a:r>
              <a:rPr kumimoji="0" lang="en-US" sz="19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HTTP(S)</a:t>
            </a:r>
            <a:r>
              <a:rPr lang="en-US" sz="1900" b="1" kern="0" noProof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900" b="1" kern="0" noProof="0" dirty="0" smtClean="0">
                <a:latin typeface="Calibri" pitchFamily="34" charset="0"/>
                <a:cs typeface="Calibri" pitchFamily="34" charset="0"/>
              </a:rPr>
              <a:t>- соединений</a:t>
            </a:r>
            <a:r>
              <a:rPr lang="en-US" sz="1900" kern="0" noProof="0" dirty="0" smtClean="0">
                <a:latin typeface="Calibri" pitchFamily="34" charset="0"/>
                <a:cs typeface="Calibri" pitchFamily="34" charset="0"/>
              </a:rPr>
              <a:t>.</a:t>
            </a:r>
            <a:endParaRPr kumimoji="0" lang="en-US" sz="19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034076" y="5050669"/>
            <a:ext cx="1152000" cy="540000"/>
          </a:xfrm>
          <a:prstGeom prst="rect">
            <a:avLst/>
          </a:prstGeom>
          <a:solidFill>
            <a:srgbClr val="B1B1CB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500" dirty="0" smtClean="0">
                <a:latin typeface="Calibri" pitchFamily="34" charset="0"/>
                <a:cs typeface="Calibri" pitchFamily="34" charset="0"/>
              </a:rPr>
              <a:t>External</a:t>
            </a:r>
            <a:br>
              <a:rPr lang="en-US" sz="1500" dirty="0" smtClean="0">
                <a:latin typeface="Calibri" pitchFamily="34" charset="0"/>
                <a:cs typeface="Calibri" pitchFamily="34" charset="0"/>
              </a:rPr>
            </a:br>
            <a:r>
              <a:rPr lang="en-US" sz="1500" dirty="0" smtClean="0">
                <a:latin typeface="Calibri" pitchFamily="34" charset="0"/>
                <a:cs typeface="Calibri" pitchFamily="34" charset="0"/>
              </a:rPr>
              <a:t>App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4942032" y="5444910"/>
            <a:ext cx="1152000" cy="540000"/>
          </a:xfrm>
          <a:prstGeom prst="rect">
            <a:avLst/>
          </a:prstGeom>
          <a:solidFill>
            <a:srgbClr val="B3D9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500" dirty="0" smtClean="0">
                <a:latin typeface="Calibri" pitchFamily="34" charset="0"/>
                <a:cs typeface="Calibri" pitchFamily="34" charset="0"/>
              </a:rPr>
              <a:t>Role </a:t>
            </a:r>
            <a:br>
              <a:rPr lang="en-US" sz="1500" dirty="0" smtClean="0">
                <a:latin typeface="Calibri" pitchFamily="34" charset="0"/>
                <a:cs typeface="Calibri" pitchFamily="34" charset="0"/>
              </a:rPr>
            </a:br>
            <a:r>
              <a:rPr lang="en-US" sz="1500" dirty="0" smtClean="0">
                <a:latin typeface="Calibri" pitchFamily="34" charset="0"/>
                <a:cs typeface="Calibri" pitchFamily="34" charset="0"/>
              </a:rPr>
              <a:t>Instance 2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6" name="Gewinkelte Verbindung 45"/>
          <p:cNvCxnSpPr>
            <a:stCxn id="48" idx="3"/>
          </p:cNvCxnSpPr>
          <p:nvPr/>
        </p:nvCxnSpPr>
        <p:spPr bwMode="auto">
          <a:xfrm flipV="1">
            <a:off x="3597399" y="4949463"/>
            <a:ext cx="1096560" cy="371206"/>
          </a:xfrm>
          <a:prstGeom prst="bentConnector3">
            <a:avLst>
              <a:gd name="adj1" fmla="val 22204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47" name="Gewinkelte Verbindung 46"/>
          <p:cNvCxnSpPr>
            <a:stCxn id="48" idx="3"/>
          </p:cNvCxnSpPr>
          <p:nvPr/>
        </p:nvCxnSpPr>
        <p:spPr bwMode="auto">
          <a:xfrm>
            <a:off x="3597399" y="5320669"/>
            <a:ext cx="1096560" cy="390552"/>
          </a:xfrm>
          <a:prstGeom prst="bentConnector3">
            <a:avLst>
              <a:gd name="adj1" fmla="val 22204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sp>
        <p:nvSpPr>
          <p:cNvPr id="48" name="Rectangle 14"/>
          <p:cNvSpPr>
            <a:spLocks noChangeArrowheads="1"/>
          </p:cNvSpPr>
          <p:nvPr/>
        </p:nvSpPr>
        <p:spPr bwMode="auto">
          <a:xfrm>
            <a:off x="2587719" y="5050669"/>
            <a:ext cx="1009680" cy="540000"/>
          </a:xfrm>
          <a:prstGeom prst="rect">
            <a:avLst/>
          </a:prstGeom>
          <a:solidFill>
            <a:srgbClr val="FFC993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500" dirty="0" smtClean="0">
                <a:latin typeface="Calibri" pitchFamily="34" charset="0"/>
                <a:cs typeface="Calibri" pitchFamily="34" charset="0"/>
              </a:rPr>
              <a:t>Load</a:t>
            </a:r>
            <a:br>
              <a:rPr lang="en-US" sz="1500" dirty="0" smtClean="0">
                <a:latin typeface="Calibri" pitchFamily="34" charset="0"/>
                <a:cs typeface="Calibri" pitchFamily="34" charset="0"/>
              </a:rPr>
            </a:br>
            <a:r>
              <a:rPr lang="en-US" sz="1500" dirty="0" smtClean="0">
                <a:latin typeface="Calibri" pitchFamily="34" charset="0"/>
                <a:cs typeface="Calibri" pitchFamily="34" charset="0"/>
              </a:rPr>
              <a:t>Balancer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6094032" y="4945383"/>
            <a:ext cx="729195" cy="205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grpSp>
        <p:nvGrpSpPr>
          <p:cNvPr id="4" name="Gruppieren 96"/>
          <p:cNvGrpSpPr/>
          <p:nvPr/>
        </p:nvGrpSpPr>
        <p:grpSpPr>
          <a:xfrm>
            <a:off x="4693959" y="4675383"/>
            <a:ext cx="1400073" cy="540000"/>
            <a:chOff x="4377921" y="4706955"/>
            <a:chExt cx="1400073" cy="540000"/>
          </a:xfrm>
        </p:grpSpPr>
        <p:sp>
          <p:nvSpPr>
            <p:cNvPr id="44" name="Rectangle 14"/>
            <p:cNvSpPr>
              <a:spLocks noChangeArrowheads="1"/>
            </p:cNvSpPr>
            <p:nvPr/>
          </p:nvSpPr>
          <p:spPr bwMode="auto">
            <a:xfrm>
              <a:off x="4625994" y="4706955"/>
              <a:ext cx="1152000" cy="540000"/>
            </a:xfrm>
            <a:prstGeom prst="rect">
              <a:avLst/>
            </a:prstGeom>
            <a:solidFill>
              <a:srgbClr val="B3D9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ctr" anchorCtr="1"/>
            <a:lstStyle/>
            <a:p>
              <a:pPr algn="ctr" eaLnBrk="0" hangingPunct="0"/>
              <a:r>
                <a:rPr lang="en-US" sz="1500" dirty="0" smtClean="0">
                  <a:latin typeface="Calibri" pitchFamily="34" charset="0"/>
                  <a:cs typeface="Calibri" pitchFamily="34" charset="0"/>
                </a:rPr>
                <a:t>Role </a:t>
              </a:r>
              <a:br>
                <a:rPr lang="en-US" sz="150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500" dirty="0" smtClean="0">
                  <a:latin typeface="Calibri" pitchFamily="34" charset="0"/>
                  <a:cs typeface="Calibri" pitchFamily="34" charset="0"/>
                </a:rPr>
                <a:t>Instance 1</a:t>
              </a:r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5" name="Gruppieren 86"/>
            <p:cNvGrpSpPr/>
            <p:nvPr/>
          </p:nvGrpSpPr>
          <p:grpSpPr>
            <a:xfrm>
              <a:off x="4377921" y="4909035"/>
              <a:ext cx="248073" cy="144000"/>
              <a:chOff x="4125922" y="5288010"/>
              <a:chExt cx="248073" cy="144000"/>
            </a:xfrm>
          </p:grpSpPr>
          <p:cxnSp>
            <p:nvCxnSpPr>
              <p:cNvPr id="82" name="Gerade Verbindung 81"/>
              <p:cNvCxnSpPr>
                <a:stCxn id="83" idx="6"/>
                <a:endCxn id="44" idx="1"/>
              </p:cNvCxnSpPr>
              <p:nvPr/>
            </p:nvCxnSpPr>
            <p:spPr bwMode="auto">
              <a:xfrm flipV="1">
                <a:off x="4269922" y="5355930"/>
                <a:ext cx="104073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83" name="Ellipse 82"/>
              <p:cNvSpPr/>
              <p:nvPr/>
            </p:nvSpPr>
            <p:spPr bwMode="auto">
              <a:xfrm>
                <a:off x="4125922" y="5288010"/>
                <a:ext cx="144000" cy="144000"/>
              </a:xfrm>
              <a:prstGeom prst="ellipse">
                <a:avLst/>
              </a:prstGeom>
              <a:solidFill>
                <a:srgbClr val="FFFF99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5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7" name="Gruppieren 89"/>
          <p:cNvGrpSpPr/>
          <p:nvPr/>
        </p:nvGrpSpPr>
        <p:grpSpPr>
          <a:xfrm>
            <a:off x="4693959" y="5639221"/>
            <a:ext cx="248073" cy="144000"/>
            <a:chOff x="4125922" y="5295507"/>
            <a:chExt cx="248073" cy="144000"/>
          </a:xfrm>
        </p:grpSpPr>
        <p:cxnSp>
          <p:nvCxnSpPr>
            <p:cNvPr id="91" name="Gerade Verbindung 90"/>
            <p:cNvCxnSpPr>
              <a:stCxn id="92" idx="6"/>
              <a:endCxn id="45" idx="1"/>
            </p:cNvCxnSpPr>
            <p:nvPr/>
          </p:nvCxnSpPr>
          <p:spPr bwMode="auto">
            <a:xfrm>
              <a:off x="4269922" y="5367507"/>
              <a:ext cx="10407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2" name="Ellipse 91"/>
            <p:cNvSpPr/>
            <p:nvPr/>
          </p:nvSpPr>
          <p:spPr bwMode="auto">
            <a:xfrm>
              <a:off x="4125922" y="5295507"/>
              <a:ext cx="144000" cy="144000"/>
            </a:xfrm>
            <a:prstGeom prst="ellipse">
              <a:avLst/>
            </a:prstGeom>
            <a:solidFill>
              <a:srgbClr val="FFFF99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" name="Gruppieren 97"/>
          <p:cNvGrpSpPr/>
          <p:nvPr/>
        </p:nvGrpSpPr>
        <p:grpSpPr>
          <a:xfrm>
            <a:off x="6823227" y="4675383"/>
            <a:ext cx="1400073" cy="540000"/>
            <a:chOff x="4377921" y="4706955"/>
            <a:chExt cx="1400073" cy="540000"/>
          </a:xfrm>
        </p:grpSpPr>
        <p:sp>
          <p:nvSpPr>
            <p:cNvPr id="99" name="Rectangle 14"/>
            <p:cNvSpPr>
              <a:spLocks noChangeArrowheads="1"/>
            </p:cNvSpPr>
            <p:nvPr/>
          </p:nvSpPr>
          <p:spPr bwMode="auto">
            <a:xfrm>
              <a:off x="4625994" y="4706955"/>
              <a:ext cx="1152000" cy="540000"/>
            </a:xfrm>
            <a:prstGeom prst="rect">
              <a:avLst/>
            </a:prstGeom>
            <a:solidFill>
              <a:srgbClr val="B3D9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ctr" anchorCtr="1"/>
            <a:lstStyle/>
            <a:p>
              <a:pPr algn="ctr" eaLnBrk="0" hangingPunct="0"/>
              <a:r>
                <a:rPr lang="en-US" sz="1500" dirty="0" smtClean="0">
                  <a:latin typeface="Calibri" pitchFamily="34" charset="0"/>
                  <a:cs typeface="Calibri" pitchFamily="34" charset="0"/>
                </a:rPr>
                <a:t>Role </a:t>
              </a:r>
              <a:br>
                <a:rPr lang="en-US" sz="150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500" dirty="0" smtClean="0">
                  <a:latin typeface="Calibri" pitchFamily="34" charset="0"/>
                  <a:cs typeface="Calibri" pitchFamily="34" charset="0"/>
                </a:rPr>
                <a:t>Instance 3</a:t>
              </a:r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14" name="Gruppieren 99"/>
            <p:cNvGrpSpPr/>
            <p:nvPr/>
          </p:nvGrpSpPr>
          <p:grpSpPr>
            <a:xfrm>
              <a:off x="4377921" y="4907007"/>
              <a:ext cx="248073" cy="144000"/>
              <a:chOff x="4125922" y="5285982"/>
              <a:chExt cx="248073" cy="144000"/>
            </a:xfrm>
          </p:grpSpPr>
          <p:cxnSp>
            <p:nvCxnSpPr>
              <p:cNvPr id="101" name="Gerade Verbindung 100"/>
              <p:cNvCxnSpPr>
                <a:stCxn id="102" idx="6"/>
                <a:endCxn id="99" idx="1"/>
              </p:cNvCxnSpPr>
              <p:nvPr/>
            </p:nvCxnSpPr>
            <p:spPr bwMode="auto">
              <a:xfrm flipV="1">
                <a:off x="4269922" y="5355930"/>
                <a:ext cx="104073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02" name="Ellipse 101"/>
              <p:cNvSpPr/>
              <p:nvPr/>
            </p:nvSpPr>
            <p:spPr bwMode="auto">
              <a:xfrm>
                <a:off x="4125922" y="5285982"/>
                <a:ext cx="144000" cy="144000"/>
              </a:xfrm>
              <a:prstGeom prst="ellipse">
                <a:avLst/>
              </a:prstGeom>
              <a:solidFill>
                <a:srgbClr val="FFB7B7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5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15" name="Gruppieren 102"/>
          <p:cNvGrpSpPr/>
          <p:nvPr/>
        </p:nvGrpSpPr>
        <p:grpSpPr>
          <a:xfrm>
            <a:off x="6823227" y="5444910"/>
            <a:ext cx="1400073" cy="540000"/>
            <a:chOff x="4377921" y="4706955"/>
            <a:chExt cx="1400073" cy="540000"/>
          </a:xfrm>
        </p:grpSpPr>
        <p:sp>
          <p:nvSpPr>
            <p:cNvPr id="104" name="Rectangle 14"/>
            <p:cNvSpPr>
              <a:spLocks noChangeArrowheads="1"/>
            </p:cNvSpPr>
            <p:nvPr/>
          </p:nvSpPr>
          <p:spPr bwMode="auto">
            <a:xfrm>
              <a:off x="4625994" y="4706955"/>
              <a:ext cx="1152000" cy="540000"/>
            </a:xfrm>
            <a:prstGeom prst="rect">
              <a:avLst/>
            </a:prstGeom>
            <a:solidFill>
              <a:srgbClr val="B3D9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ctr" anchorCtr="1"/>
            <a:lstStyle/>
            <a:p>
              <a:pPr algn="ctr" eaLnBrk="0" hangingPunct="0"/>
              <a:r>
                <a:rPr lang="en-US" sz="1500" dirty="0" smtClean="0">
                  <a:latin typeface="Calibri" pitchFamily="34" charset="0"/>
                  <a:cs typeface="Calibri" pitchFamily="34" charset="0"/>
                </a:rPr>
                <a:t>Role </a:t>
              </a:r>
              <a:br>
                <a:rPr lang="en-US" sz="150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500" dirty="0" smtClean="0">
                  <a:latin typeface="Calibri" pitchFamily="34" charset="0"/>
                  <a:cs typeface="Calibri" pitchFamily="34" charset="0"/>
                </a:rPr>
                <a:t>Instance 4</a:t>
              </a:r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17" name="Gruppieren 104"/>
            <p:cNvGrpSpPr/>
            <p:nvPr/>
          </p:nvGrpSpPr>
          <p:grpSpPr>
            <a:xfrm>
              <a:off x="4377921" y="4907007"/>
              <a:ext cx="248073" cy="144000"/>
              <a:chOff x="4125922" y="5285982"/>
              <a:chExt cx="248073" cy="144000"/>
            </a:xfrm>
          </p:grpSpPr>
          <p:cxnSp>
            <p:nvCxnSpPr>
              <p:cNvPr id="106" name="Gerade Verbindung 105"/>
              <p:cNvCxnSpPr>
                <a:stCxn id="107" idx="6"/>
                <a:endCxn id="104" idx="1"/>
              </p:cNvCxnSpPr>
              <p:nvPr/>
            </p:nvCxnSpPr>
            <p:spPr bwMode="auto">
              <a:xfrm flipV="1">
                <a:off x="4269922" y="5355930"/>
                <a:ext cx="104073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07" name="Ellipse 106"/>
              <p:cNvSpPr/>
              <p:nvPr/>
            </p:nvSpPr>
            <p:spPr bwMode="auto">
              <a:xfrm>
                <a:off x="4125922" y="5285982"/>
                <a:ext cx="144000" cy="144000"/>
              </a:xfrm>
              <a:prstGeom prst="ellipse">
                <a:avLst/>
              </a:prstGeom>
              <a:solidFill>
                <a:srgbClr val="FFB7B7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5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cxnSp>
        <p:nvCxnSpPr>
          <p:cNvPr id="109" name="Gerade Verbindung mit Pfeil 108"/>
          <p:cNvCxnSpPr>
            <a:stCxn id="45" idx="3"/>
          </p:cNvCxnSpPr>
          <p:nvPr/>
        </p:nvCxnSpPr>
        <p:spPr bwMode="auto">
          <a:xfrm>
            <a:off x="6094032" y="5714910"/>
            <a:ext cx="729195" cy="205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113" name="Gerade Verbindung mit Pfeil 112"/>
          <p:cNvCxnSpPr>
            <a:stCxn id="34" idx="3"/>
            <a:endCxn id="48" idx="1"/>
          </p:cNvCxnSpPr>
          <p:nvPr/>
        </p:nvCxnSpPr>
        <p:spPr bwMode="auto">
          <a:xfrm>
            <a:off x="2186076" y="5320669"/>
            <a:ext cx="401643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sp>
        <p:nvSpPr>
          <p:cNvPr id="123" name="Textfeld 122"/>
          <p:cNvSpPr txBox="1"/>
          <p:nvPr/>
        </p:nvSpPr>
        <p:spPr>
          <a:xfrm>
            <a:off x="3969729" y="5078613"/>
            <a:ext cx="8992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500" b="1" dirty="0" err="1" smtClean="0">
                <a:latin typeface="Calibri" pitchFamily="34" charset="0"/>
                <a:cs typeface="Calibri" pitchFamily="34" charset="0"/>
              </a:rPr>
              <a:t>External</a:t>
            </a:r>
            <a:r>
              <a:rPr lang="de-AT" sz="15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de-AT" sz="1500" b="1" dirty="0" err="1" smtClean="0">
                <a:latin typeface="Calibri" pitchFamily="34" charset="0"/>
                <a:cs typeface="Calibri" pitchFamily="34" charset="0"/>
              </a:rPr>
              <a:t>Endpoint</a:t>
            </a:r>
            <a:endParaRPr lang="de-AT" sz="15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6" name="Textfeld 125"/>
          <p:cNvSpPr txBox="1"/>
          <p:nvPr/>
        </p:nvSpPr>
        <p:spPr>
          <a:xfrm>
            <a:off x="6172041" y="5057535"/>
            <a:ext cx="8992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500" b="1" dirty="0" smtClean="0">
                <a:latin typeface="Calibri" pitchFamily="34" charset="0"/>
                <a:cs typeface="Calibri" pitchFamily="34" charset="0"/>
              </a:rPr>
              <a:t>Internal </a:t>
            </a:r>
            <a:r>
              <a:rPr lang="de-AT" sz="1500" b="1" dirty="0" err="1" smtClean="0">
                <a:latin typeface="Calibri" pitchFamily="34" charset="0"/>
                <a:cs typeface="Calibri" pitchFamily="34" charset="0"/>
              </a:rPr>
              <a:t>Endpoint</a:t>
            </a:r>
            <a:endParaRPr lang="de-AT" sz="15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01080" cy="9475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Взаимодействие между ролями на основе </a:t>
            </a:r>
            <a:r>
              <a:rPr lang="en-US" sz="3600" dirty="0" smtClean="0"/>
              <a:t>WCF/TCP (1)</a:t>
            </a:r>
            <a:endParaRPr lang="en-US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4348" y="1357299"/>
            <a:ext cx="7858180" cy="57150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Реализация сервиса</a:t>
            </a:r>
            <a:endParaRPr lang="en-US" dirty="0" smtClean="0"/>
          </a:p>
          <a:p>
            <a:pPr lvl="1"/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973136" y="4387016"/>
            <a:ext cx="7870886" cy="1816972"/>
          </a:xfrm>
          <a:prstGeom prst="rect">
            <a:avLst/>
          </a:prstGeom>
          <a:solidFill>
            <a:srgbClr val="D6E4F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tIns="46800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&lt;ServiceDefinition name="CalcService" ...&gt; 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&lt;WorkerRole name="CalcRole"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enableNativeCodeExecution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="true"&gt;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    &lt;Endpoints&gt;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      &lt;InputEndpoint 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name="CalcServiceEP"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port="5000" protocol="tcp" /&gt;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      &lt;InternalEndpoint 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name="MyInternalEP"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protocol="tcp"/&gt;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    &lt;/Endpoints&gt;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&lt;/WorkerRole&gt;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&lt;/ServiceDefinition&gt;</a:t>
            </a:r>
            <a:endParaRPr lang="en-US" sz="1400" dirty="0">
              <a:solidFill>
                <a:srgbClr val="800000"/>
              </a:solidFill>
              <a:latin typeface="Consolas" pitchFamily="49" charset="0"/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685800" y="3571082"/>
            <a:ext cx="8243918" cy="78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16000" lvl="0" indent="-216000" defTabSz="762000" eaLnBrk="0" hangingPunct="0">
              <a:spcBef>
                <a:spcPct val="20000"/>
              </a:spcBef>
              <a:buClr>
                <a:srgbClr val="CC0000"/>
              </a:buClr>
              <a:buSzPct val="110000"/>
              <a:buFont typeface="Wingdings" pitchFamily="2" charset="2"/>
              <a:buChar char="§"/>
              <a:defRPr/>
            </a:pPr>
            <a:r>
              <a:rPr lang="ru-RU" sz="2000" b="1" kern="0" dirty="0" smtClean="0">
                <a:latin typeface="Calibri" pitchFamily="34" charset="0"/>
                <a:cs typeface="Calibri" pitchFamily="34" charset="0"/>
              </a:rPr>
              <a:t>Конфигурация </a:t>
            </a:r>
            <a:r>
              <a:rPr lang="en-US" sz="2000" b="1" kern="0" dirty="0" smtClean="0">
                <a:latin typeface="Calibri" pitchFamily="34" charset="0"/>
                <a:cs typeface="Calibri" pitchFamily="34" charset="0"/>
              </a:rPr>
              <a:t>worker</a:t>
            </a:r>
            <a:r>
              <a:rPr lang="ru-RU" sz="2000" b="1" kern="0" dirty="0" smtClean="0">
                <a:latin typeface="Calibri" pitchFamily="34" charset="0"/>
                <a:cs typeface="Calibri" pitchFamily="34" charset="0"/>
              </a:rPr>
              <a:t>-роли</a:t>
            </a:r>
            <a:endParaRPr lang="en-US" sz="2000" b="1" kern="0" dirty="0" smtClean="0">
              <a:latin typeface="Calibri" pitchFamily="34" charset="0"/>
              <a:cs typeface="Calibri" pitchFamily="34" charset="0"/>
            </a:endParaRPr>
          </a:p>
          <a:p>
            <a:pPr marL="612000" marR="0" lvl="1" indent="-21600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Добавление внешних или внутренних коммуникационных точек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981564" y="1882748"/>
            <a:ext cx="3862458" cy="1692771"/>
          </a:xfrm>
          <a:prstGeom prst="rect">
            <a:avLst/>
          </a:prstGeom>
          <a:solidFill>
            <a:srgbClr val="FFFF8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 smtClean="0">
                <a:solidFill>
                  <a:srgbClr val="800000"/>
                </a:solidFill>
                <a:latin typeface="Consolas" pitchFamily="49" charset="0"/>
              </a:rPr>
              <a:t>public </a:t>
            </a:r>
            <a:r>
              <a:rPr lang="en-US" sz="1600" b="1" dirty="0">
                <a:solidFill>
                  <a:srgbClr val="800000"/>
                </a:solidFill>
                <a:latin typeface="Consolas" pitchFamily="49" charset="0"/>
              </a:rPr>
              <a:t>class CalculatorService</a:t>
            </a: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 : </a:t>
            </a:r>
            <a:endParaRPr lang="en-US" sz="1600" dirty="0" smtClean="0">
              <a:solidFill>
                <a:srgbClr val="800000"/>
              </a:solidFill>
              <a:latin typeface="Consolas" pitchFamily="49" charset="0"/>
            </a:endParaRP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 smtClean="0">
                <a:solidFill>
                  <a:srgbClr val="800000"/>
                </a:solidFill>
                <a:latin typeface="Consolas" pitchFamily="49" charset="0"/>
              </a:rPr>
              <a:t>              ICalculator </a:t>
            </a: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  public double </a:t>
            </a:r>
            <a:r>
              <a:rPr lang="en-US" sz="1600" b="1" dirty="0">
                <a:solidFill>
                  <a:srgbClr val="800000"/>
                </a:solidFill>
                <a:latin typeface="Consolas" pitchFamily="49" charset="0"/>
              </a:rPr>
              <a:t>Add</a:t>
            </a: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(double a, </a:t>
            </a:r>
            <a:endParaRPr lang="en-US" sz="1600" dirty="0" smtClean="0">
              <a:solidFill>
                <a:srgbClr val="800000"/>
              </a:solidFill>
              <a:latin typeface="Consolas" pitchFamily="49" charset="0"/>
            </a:endParaRP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 smtClean="0">
                <a:solidFill>
                  <a:srgbClr val="800000"/>
                </a:solidFill>
                <a:latin typeface="Consolas" pitchFamily="49" charset="0"/>
              </a:rPr>
              <a:t>                    double </a:t>
            </a: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b)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    return a + b;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  }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973137" y="1882748"/>
            <a:ext cx="3927479" cy="1261884"/>
          </a:xfrm>
          <a:prstGeom prst="rect">
            <a:avLst/>
          </a:prstGeom>
          <a:solidFill>
            <a:srgbClr val="FFFF8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[</a:t>
            </a:r>
            <a:r>
              <a:rPr lang="en-US" sz="1600" b="1" dirty="0" smtClean="0">
                <a:solidFill>
                  <a:srgbClr val="800000"/>
                </a:solidFill>
                <a:latin typeface="Consolas" pitchFamily="49" charset="0"/>
              </a:rPr>
              <a:t>ServiceContract</a:t>
            </a:r>
            <a:r>
              <a:rPr lang="en-US" sz="1600" dirty="0" smtClean="0">
                <a:solidFill>
                  <a:srgbClr val="800000"/>
                </a:solidFill>
                <a:latin typeface="Consolas" pitchFamily="49" charset="0"/>
              </a:rPr>
              <a:t>(Namespace="…")]</a:t>
            </a:r>
            <a:endParaRPr lang="en-US" sz="1600" dirty="0">
              <a:solidFill>
                <a:srgbClr val="800000"/>
              </a:solidFill>
              <a:latin typeface="Consolas" pitchFamily="49" charset="0"/>
            </a:endParaRP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public </a:t>
            </a:r>
            <a:r>
              <a:rPr lang="en-US" sz="1600" b="1" dirty="0">
                <a:solidFill>
                  <a:srgbClr val="800000"/>
                </a:solidFill>
                <a:latin typeface="Consolas" pitchFamily="49" charset="0"/>
              </a:rPr>
              <a:t>interface ICalculator </a:t>
            </a: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  [</a:t>
            </a:r>
            <a:r>
              <a:rPr lang="en-US" sz="1600" b="1" dirty="0">
                <a:solidFill>
                  <a:srgbClr val="800000"/>
                </a:solidFill>
                <a:latin typeface="Consolas" pitchFamily="49" charset="0"/>
              </a:rPr>
              <a:t>OperationContract</a:t>
            </a: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]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  double Add(double a, double b);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4279895" y="1420785"/>
            <a:ext cx="4491099" cy="1325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Ctr="1"/>
          <a:lstStyle/>
          <a:p>
            <a:pPr algn="ctr" eaLnBrk="0" hangingPunct="0"/>
            <a:r>
              <a:rPr lang="de-AT" sz="1800">
                <a:latin typeface="Calibri" pitchFamily="34" charset="0"/>
                <a:cs typeface="Calibri" pitchFamily="34" charset="0"/>
              </a:rPr>
              <a:t>Windows Azure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58204" cy="101897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Взаимодействие между ролями на основе </a:t>
            </a:r>
            <a:r>
              <a:rPr lang="en-US" sz="3600" dirty="0" smtClean="0"/>
              <a:t>WCF/TCP (</a:t>
            </a:r>
            <a:r>
              <a:rPr lang="ru-RU" sz="3600" dirty="0" smtClean="0"/>
              <a:t>2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774648" y="3340972"/>
            <a:ext cx="7992000" cy="2940357"/>
          </a:xfrm>
          <a:prstGeom prst="rect">
            <a:avLst/>
          </a:prstGeom>
          <a:solidFill>
            <a:srgbClr val="FFFF8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tIns="46800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public class WorkerRole : RoleEntryPoint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private ServiceHost serviceHost;</a:t>
            </a:r>
          </a:p>
          <a:p>
            <a:pPr eaLnBrk="0" hangingPunct="0">
              <a:spcBef>
                <a:spcPts val="6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public override void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Run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()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this.serviceHost =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new ServiceHost(typeof(CalcService))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;</a:t>
            </a:r>
          </a:p>
          <a:p>
            <a:pPr eaLnBrk="0" hangingPunct="0">
              <a:spcBef>
                <a:spcPts val="6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NetTcpBinding binding = new NetTcpBinding(SecurityMode.None);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RoleInstanceEndpoint externalEndPoint =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  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RoleEnvironment.CurrentRoleInstance.InstanceEndpoints["CalcServiceEP"];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this.serviceHost.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AddServiceEndpoint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(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   typeof(ICalcService), binding, 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   String.Format("net.tcp://{0}/CalcService", 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                  externalEndPoint.IPEndpoint)); // hostname and port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}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}</a:t>
            </a:r>
            <a:endParaRPr lang="en-US" sz="1400" dirty="0">
              <a:solidFill>
                <a:srgbClr val="800000"/>
              </a:solidFill>
              <a:latin typeface="Consolas" pitchFamily="49" charset="0"/>
            </a:endParaRPr>
          </a:p>
        </p:txBody>
      </p:sp>
      <p:sp>
        <p:nvSpPr>
          <p:cNvPr id="8" name="Inhaltsplatzhalter 2"/>
          <p:cNvSpPr txBox="1">
            <a:spLocks noGrp="1"/>
          </p:cNvSpPr>
          <p:nvPr>
            <p:ph idx="1"/>
          </p:nvPr>
        </p:nvSpPr>
        <p:spPr bwMode="auto">
          <a:xfrm>
            <a:off x="685800" y="1420785"/>
            <a:ext cx="3521070" cy="4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normAutofit/>
          </a:bodyPr>
          <a:lstStyle/>
          <a:p>
            <a:pPr marL="216000" indent="-254000" defTabSz="358775">
              <a:spcBef>
                <a:spcPct val="20000"/>
              </a:spcBef>
              <a:buClr>
                <a:srgbClr val="CC0000"/>
              </a:buClr>
              <a:buSzPct val="110000"/>
              <a:buFont typeface="Wingdings" pitchFamily="2" charset="2"/>
              <a:buChar char="§"/>
              <a:defRPr/>
            </a:pPr>
            <a:r>
              <a:rPr lang="ru-RU" sz="2000" b="1" kern="0" dirty="0" smtClean="0">
                <a:latin typeface="Calibri" pitchFamily="34" charset="0"/>
                <a:cs typeface="Calibri" pitchFamily="34" charset="0"/>
              </a:rPr>
              <a:t>Хостинг </a:t>
            </a:r>
            <a:r>
              <a:rPr lang="en-US" sz="2000" b="1" kern="0" dirty="0" smtClean="0">
                <a:latin typeface="Calibri" pitchFamily="34" charset="0"/>
                <a:cs typeface="Calibri" pitchFamily="34" charset="0"/>
              </a:rPr>
              <a:t>WCF</a:t>
            </a:r>
            <a:r>
              <a:rPr lang="ru-RU" sz="2000" b="1" kern="0" dirty="0" smtClean="0">
                <a:latin typeface="Calibri" pitchFamily="34" charset="0"/>
                <a:cs typeface="Calibri" pitchFamily="34" charset="0"/>
              </a:rPr>
              <a:t>-сервиса</a:t>
            </a:r>
            <a:endParaRPr lang="en-US" sz="2000" b="1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066752" y="2049201"/>
            <a:ext cx="1152000" cy="540000"/>
          </a:xfrm>
          <a:prstGeom prst="rect">
            <a:avLst/>
          </a:prstGeom>
          <a:solidFill>
            <a:srgbClr val="B1B1CB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500" dirty="0" smtClean="0">
                <a:latin typeface="Calibri" pitchFamily="34" charset="0"/>
                <a:cs typeface="Calibri" pitchFamily="34" charset="0"/>
              </a:rPr>
              <a:t>External</a:t>
            </a:r>
            <a:br>
              <a:rPr lang="en-US" sz="1500" dirty="0" smtClean="0">
                <a:latin typeface="Calibri" pitchFamily="34" charset="0"/>
                <a:cs typeface="Calibri" pitchFamily="34" charset="0"/>
              </a:rPr>
            </a:br>
            <a:r>
              <a:rPr lang="en-US" sz="1500" dirty="0" smtClean="0">
                <a:latin typeface="Calibri" pitchFamily="34" charset="0"/>
                <a:cs typeface="Calibri" pitchFamily="34" charset="0"/>
              </a:rPr>
              <a:t>App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Gewinkelte Verbindung 9"/>
          <p:cNvCxnSpPr>
            <a:stCxn id="11" idx="3"/>
          </p:cNvCxnSpPr>
          <p:nvPr/>
        </p:nvCxnSpPr>
        <p:spPr bwMode="auto">
          <a:xfrm>
            <a:off x="5508654" y="2313841"/>
            <a:ext cx="1217613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498974" y="2043841"/>
            <a:ext cx="1009680" cy="540000"/>
          </a:xfrm>
          <a:prstGeom prst="rect">
            <a:avLst/>
          </a:prstGeom>
          <a:solidFill>
            <a:srgbClr val="FFC993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500" dirty="0" smtClean="0">
                <a:latin typeface="Calibri" pitchFamily="34" charset="0"/>
                <a:cs typeface="Calibri" pitchFamily="34" charset="0"/>
              </a:rPr>
              <a:t>Load</a:t>
            </a:r>
            <a:br>
              <a:rPr lang="en-US" sz="1500" dirty="0" smtClean="0">
                <a:latin typeface="Calibri" pitchFamily="34" charset="0"/>
                <a:cs typeface="Calibri" pitchFamily="34" charset="0"/>
              </a:rPr>
            </a:br>
            <a:r>
              <a:rPr lang="en-US" sz="1500" dirty="0" smtClean="0">
                <a:latin typeface="Calibri" pitchFamily="34" charset="0"/>
                <a:cs typeface="Calibri" pitchFamily="34" charset="0"/>
              </a:rPr>
              <a:t>Balancer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pieren 11"/>
          <p:cNvGrpSpPr/>
          <p:nvPr/>
        </p:nvGrpSpPr>
        <p:grpSpPr>
          <a:xfrm>
            <a:off x="4040181" y="1822428"/>
            <a:ext cx="4627098" cy="857558"/>
            <a:chOff x="2672208" y="4706955"/>
            <a:chExt cx="3105786" cy="540000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4625994" y="4706955"/>
              <a:ext cx="1152000" cy="540000"/>
            </a:xfrm>
            <a:prstGeom prst="rect">
              <a:avLst/>
            </a:prstGeom>
            <a:solidFill>
              <a:srgbClr val="B3D9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t" anchorCtr="0"/>
            <a:lstStyle/>
            <a:p>
              <a:pPr algn="ctr" eaLnBrk="0" hangingPunct="0"/>
              <a:r>
                <a:rPr lang="en-US" sz="1500" dirty="0" smtClean="0">
                  <a:latin typeface="Calibri" pitchFamily="34" charset="0"/>
                  <a:cs typeface="Calibri" pitchFamily="34" charset="0"/>
                </a:rPr>
                <a:t>Role  Instance</a:t>
              </a:r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" name="Gruppieren 86"/>
            <p:cNvGrpSpPr/>
            <p:nvPr/>
          </p:nvGrpSpPr>
          <p:grpSpPr>
            <a:xfrm>
              <a:off x="2672208" y="4971057"/>
              <a:ext cx="2056080" cy="91482"/>
              <a:chOff x="2420209" y="5350023"/>
              <a:chExt cx="2056080" cy="91482"/>
            </a:xfrm>
          </p:grpSpPr>
          <p:cxnSp>
            <p:nvCxnSpPr>
              <p:cNvPr id="15" name="Gerade Verbindung 14"/>
              <p:cNvCxnSpPr>
                <a:stCxn id="16" idx="6"/>
                <a:endCxn id="25" idx="1"/>
              </p:cNvCxnSpPr>
              <p:nvPr/>
            </p:nvCxnSpPr>
            <p:spPr bwMode="auto">
              <a:xfrm flipV="1">
                <a:off x="4319811" y="5393131"/>
                <a:ext cx="156478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6" name="Ellipse 15"/>
              <p:cNvSpPr/>
              <p:nvPr/>
            </p:nvSpPr>
            <p:spPr bwMode="auto">
              <a:xfrm>
                <a:off x="4223153" y="5350023"/>
                <a:ext cx="96655" cy="90676"/>
              </a:xfrm>
              <a:prstGeom prst="ellipse">
                <a:avLst/>
              </a:prstGeom>
              <a:solidFill>
                <a:srgbClr val="FFFF99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5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2" name="Gerade Verbindung 31"/>
              <p:cNvCxnSpPr>
                <a:stCxn id="33" idx="6"/>
                <a:endCxn id="11" idx="1"/>
              </p:cNvCxnSpPr>
              <p:nvPr/>
            </p:nvCxnSpPr>
            <p:spPr bwMode="auto">
              <a:xfrm flipV="1">
                <a:off x="2516864" y="5395361"/>
                <a:ext cx="186786" cy="80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33" name="Ellipse 32"/>
              <p:cNvSpPr/>
              <p:nvPr/>
            </p:nvSpPr>
            <p:spPr bwMode="auto">
              <a:xfrm>
                <a:off x="2420209" y="5350829"/>
                <a:ext cx="96655" cy="90676"/>
              </a:xfrm>
              <a:prstGeom prst="ellipse">
                <a:avLst/>
              </a:prstGeom>
              <a:solidFill>
                <a:srgbClr val="FFFF99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5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4728287" y="4912155"/>
              <a:ext cx="946388" cy="204021"/>
            </a:xfrm>
            <a:prstGeom prst="rect">
              <a:avLst/>
            </a:prstGeom>
            <a:solidFill>
              <a:srgbClr val="FFFF79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ctr" anchorCtr="1"/>
            <a:lstStyle/>
            <a:p>
              <a:pPr algn="ctr" eaLnBrk="0" hangingPunct="0"/>
              <a:r>
                <a:rPr lang="en-US" sz="1500" dirty="0" smtClean="0">
                  <a:latin typeface="Calibri" pitchFamily="34" charset="0"/>
                  <a:cs typeface="Calibri" pitchFamily="34" charset="0"/>
                </a:rPr>
                <a:t>CalcService</a:t>
              </a:r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</p:grpSp>
      <p:cxnSp>
        <p:nvCxnSpPr>
          <p:cNvPr id="17" name="Gerade Verbindung mit Pfeil 16"/>
          <p:cNvCxnSpPr>
            <a:stCxn id="9" idx="3"/>
          </p:cNvCxnSpPr>
          <p:nvPr/>
        </p:nvCxnSpPr>
        <p:spPr bwMode="auto">
          <a:xfrm flipV="1">
            <a:off x="2218752" y="2315121"/>
            <a:ext cx="18214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sp>
        <p:nvSpPr>
          <p:cNvPr id="18" name="Textfeld 17"/>
          <p:cNvSpPr txBox="1"/>
          <p:nvPr/>
        </p:nvSpPr>
        <p:spPr>
          <a:xfrm>
            <a:off x="1723986" y="2600313"/>
            <a:ext cx="35417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libri" pitchFamily="34" charset="0"/>
                <a:cs typeface="Calibri" pitchFamily="34" charset="0"/>
              </a:rPr>
              <a:t>net.tcp://myProject.</a:t>
            </a:r>
          </a:p>
          <a:p>
            <a:r>
              <a:rPr lang="en-US" sz="1500" dirty="0" smtClean="0">
                <a:latin typeface="Calibri" pitchFamily="34" charset="0"/>
                <a:cs typeface="Calibri" pitchFamily="34" charset="0"/>
              </a:rPr>
              <a:t>                  cloudapp.net:5000/CalcService</a:t>
            </a:r>
            <a:endParaRPr lang="de-AT" sz="15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313432" y="2765463"/>
            <a:ext cx="32019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500" dirty="0" err="1" smtClean="0">
                <a:latin typeface="Calibri" pitchFamily="34" charset="0"/>
                <a:cs typeface="Calibri" pitchFamily="34" charset="0"/>
              </a:rPr>
              <a:t>CurrentRoleInstance</a:t>
            </a:r>
            <a:r>
              <a:rPr lang="de-AT" sz="1500" dirty="0" smtClean="0">
                <a:latin typeface="Calibri" pitchFamily="34" charset="0"/>
                <a:cs typeface="Calibri" pitchFamily="34" charset="0"/>
              </a:rPr>
              <a:t>.</a:t>
            </a:r>
            <a:br>
              <a:rPr lang="de-AT" sz="1500" dirty="0" smtClean="0">
                <a:latin typeface="Calibri" pitchFamily="34" charset="0"/>
                <a:cs typeface="Calibri" pitchFamily="34" charset="0"/>
              </a:rPr>
            </a:br>
            <a:r>
              <a:rPr lang="de-AT" sz="15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de-AT" sz="1500" dirty="0" err="1" smtClean="0">
                <a:latin typeface="Calibri" pitchFamily="34" charset="0"/>
                <a:cs typeface="Calibri" pitchFamily="34" charset="0"/>
              </a:rPr>
              <a:t>InstanceEndpoints</a:t>
            </a:r>
            <a:r>
              <a:rPr lang="de-AT" sz="1500" dirty="0" smtClean="0">
                <a:latin typeface="Calibri" pitchFamily="34" charset="0"/>
                <a:cs typeface="Calibri" pitchFamily="34" charset="0"/>
              </a:rPr>
              <a:t>["</a:t>
            </a:r>
            <a:r>
              <a:rPr lang="de-AT" sz="1500" dirty="0" err="1" smtClean="0">
                <a:latin typeface="Calibri" pitchFamily="34" charset="0"/>
                <a:cs typeface="Calibri" pitchFamily="34" charset="0"/>
              </a:rPr>
              <a:t>CalcService</a:t>
            </a:r>
            <a:r>
              <a:rPr lang="de-AT" sz="1500" dirty="0" smtClean="0">
                <a:latin typeface="Calibri" pitchFamily="34" charset="0"/>
                <a:cs typeface="Calibri" pitchFamily="34" charset="0"/>
              </a:rPr>
              <a:t>"] </a:t>
            </a:r>
          </a:p>
        </p:txBody>
      </p:sp>
      <p:cxnSp>
        <p:nvCxnSpPr>
          <p:cNvPr id="36" name="Gerade Verbindung mit Pfeil 35"/>
          <p:cNvCxnSpPr/>
          <p:nvPr/>
        </p:nvCxnSpPr>
        <p:spPr bwMode="auto">
          <a:xfrm rot="5400000" flipH="1" flipV="1">
            <a:off x="3789233" y="2530534"/>
            <a:ext cx="360000" cy="18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stealth" w="lg" len="lg"/>
          </a:ln>
          <a:effectLst/>
        </p:spPr>
      </p:cxnSp>
      <p:cxnSp>
        <p:nvCxnSpPr>
          <p:cNvPr id="40" name="Gerade Verbindung mit Pfeil 39"/>
          <p:cNvCxnSpPr/>
          <p:nvPr/>
        </p:nvCxnSpPr>
        <p:spPr bwMode="auto">
          <a:xfrm rot="5400000" flipH="1" flipV="1">
            <a:off x="6464205" y="2533987"/>
            <a:ext cx="360000" cy="18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stealth" w="lg" len="lg"/>
          </a:ln>
          <a:effectLst/>
        </p:spPr>
      </p:cxn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29642" cy="109040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Взаимодействие между ролями на основе </a:t>
            </a:r>
            <a:r>
              <a:rPr lang="en-US" sz="3600" dirty="0" smtClean="0"/>
              <a:t>WCF/TCP (</a:t>
            </a:r>
            <a:r>
              <a:rPr lang="ru-RU" sz="3600" dirty="0" smtClean="0"/>
              <a:t>3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685800" y="3757618"/>
            <a:ext cx="8043814" cy="11305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 использовании внутренних коммуникационных точек  отправитель должен выполнять балансировку загрузки вручную</a:t>
            </a:r>
            <a:r>
              <a:rPr lang="en-US" dirty="0" smtClean="0"/>
              <a:t>.</a:t>
            </a:r>
          </a:p>
          <a:p>
            <a:pPr lvl="1"/>
            <a:r>
              <a:rPr lang="ru-RU" dirty="0" smtClean="0"/>
              <a:t>Используйте </a:t>
            </a:r>
            <a:r>
              <a:rPr lang="en-US" i="1" dirty="0" err="1" smtClean="0"/>
              <a:t>RoleEnvironment.Roles</a:t>
            </a:r>
            <a:r>
              <a:rPr lang="en-US" i="1" dirty="0" smtClean="0"/>
              <a:t>[“TargetRole”]</a:t>
            </a:r>
            <a:r>
              <a:rPr lang="en-US" dirty="0" smtClean="0"/>
              <a:t>  </a:t>
            </a:r>
            <a:r>
              <a:rPr lang="ru-RU" dirty="0" smtClean="0"/>
              <a:t>для поиска этих коммуникационных точек</a:t>
            </a:r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57213" y="1931967"/>
            <a:ext cx="7772401" cy="1601529"/>
          </a:xfrm>
          <a:prstGeom prst="rect">
            <a:avLst/>
          </a:prstGeom>
          <a:solidFill>
            <a:srgbClr val="FFFF8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tIns="46800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NetTcpBinding binding = new NetTcpBinding(SecurityMode.None, false);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using (ChannelFactory&lt;ICalcService&gt; cf = 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   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new ChannelFactory&lt;ICalcService&gt;(binding, 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                                          "net.tcp://5000/CalcService"))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ICalcService calcProxy = cf.CreateChannel();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double sum = calcProxy.Add(1,2);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596900" y="1473200"/>
            <a:ext cx="84296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16000" indent="-254000" defTabSz="358775">
              <a:spcBef>
                <a:spcPct val="20000"/>
              </a:spcBef>
              <a:buClr>
                <a:srgbClr val="CC0000"/>
              </a:buClr>
              <a:buSzPct val="110000"/>
              <a:buFont typeface="Wingdings" pitchFamily="2" charset="2"/>
              <a:buChar char="§"/>
              <a:defRPr/>
            </a:pPr>
            <a:r>
              <a:rPr lang="ru-RU" sz="2000" b="1" kern="0" dirty="0" smtClean="0">
                <a:latin typeface="Calibri" pitchFamily="34" charset="0"/>
                <a:cs typeface="Calibri" pitchFamily="34" charset="0"/>
              </a:rPr>
              <a:t>Реализация клиента</a:t>
            </a:r>
            <a:endParaRPr lang="en-US" sz="2000" b="1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57213" y="4888170"/>
            <a:ext cx="7772401" cy="1278363"/>
          </a:xfrm>
          <a:prstGeom prst="rect">
            <a:avLst/>
          </a:prstGeom>
          <a:solidFill>
            <a:srgbClr val="FFFF8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tIns="46800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foreach (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RoleInstance 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ri in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RoleEnvironment.Roles["CalcRole"].Instances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)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RoleInstanceEndpoint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ep = ri.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InstanceEndpoints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["MyInternalEP"];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string address = String.Format("net.tcp://{0}/MyService", ep.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IPEndpoint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var cf = new ChannelFactory&lt;IMyService&gt;(binding, address); 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…                            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59788" cy="85842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Взаимодействие между экземплярами  ролей</a:t>
            </a:r>
            <a:endParaRPr lang="en-US" sz="3200" dirty="0" smtClean="0"/>
          </a:p>
        </p:txBody>
      </p:sp>
      <p:sp>
        <p:nvSpPr>
          <p:cNvPr id="55301" name="Rectangle 12"/>
          <p:cNvSpPr>
            <a:spLocks noChangeArrowheads="1"/>
          </p:cNvSpPr>
          <p:nvPr/>
        </p:nvSpPr>
        <p:spPr bwMode="auto">
          <a:xfrm>
            <a:off x="373063" y="2463800"/>
            <a:ext cx="3359150" cy="2247900"/>
          </a:xfrm>
          <a:prstGeom prst="rect">
            <a:avLst/>
          </a:prstGeom>
          <a:solidFill>
            <a:srgbClr val="FFFF8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tIns="46800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CloudQueueClient queueClient =   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storageAccount.</a:t>
            </a:r>
            <a:br>
              <a:rPr lang="en-US" sz="1400" dirty="0">
                <a:solidFill>
                  <a:srgbClr val="800000"/>
                </a:solidFill>
                <a:latin typeface="Consolas" pitchFamily="49" charset="0"/>
              </a:rPr>
            </a:b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CreateCloudQueueClient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();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CloudQueue queue =   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queueClient.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GetQueueReference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(               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           "myQueue");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queue.CreateIfNotExist();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queue.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AddMessage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(</a:t>
            </a:r>
            <a:br>
              <a:rPr lang="en-US" sz="1400" dirty="0">
                <a:solidFill>
                  <a:srgbClr val="800000"/>
                </a:solidFill>
                <a:latin typeface="Consolas" pitchFamily="49" charset="0"/>
              </a:rPr>
            </a:b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new CloudQueueMessage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(</a:t>
            </a:r>
            <a:br>
              <a:rPr lang="en-US" sz="1400" dirty="0">
                <a:solidFill>
                  <a:srgbClr val="800000"/>
                </a:solidFill>
                <a:latin typeface="Consolas" pitchFamily="49" charset="0"/>
              </a:rPr>
            </a:b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    messageContent));</a:t>
            </a:r>
          </a:p>
        </p:txBody>
      </p:sp>
      <p:sp>
        <p:nvSpPr>
          <p:cNvPr id="55302" name="Rectangle 12"/>
          <p:cNvSpPr>
            <a:spLocks noChangeArrowheads="1"/>
          </p:cNvSpPr>
          <p:nvPr/>
        </p:nvSpPr>
        <p:spPr bwMode="auto">
          <a:xfrm>
            <a:off x="3841750" y="2463800"/>
            <a:ext cx="5075238" cy="3594100"/>
          </a:xfrm>
          <a:prstGeom prst="rect">
            <a:avLst/>
          </a:prstGeom>
          <a:solidFill>
            <a:srgbClr val="FFFF8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tIns="46800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public class 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WorkerRole : RoleEntryPoint 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public override void 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Run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() {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...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CloudQueue queue = 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  queueClient.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GetQueueReference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("myQueue");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queue.CreateIfNotExist(); // create queue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while (true) 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  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CloudQueueMessage msg = queue.GetMessage();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  if (msg != null)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    ProcessMessage(msg);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    queue.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DeleteMessage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(msg);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  }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  else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    Thread.Sleep(1000);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}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}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55303" name="Rectangle 14"/>
          <p:cNvSpPr>
            <a:spLocks noChangeArrowheads="1"/>
          </p:cNvSpPr>
          <p:nvPr/>
        </p:nvSpPr>
        <p:spPr bwMode="auto">
          <a:xfrm>
            <a:off x="693738" y="1457325"/>
            <a:ext cx="1333500" cy="693738"/>
          </a:xfrm>
          <a:prstGeom prst="rect">
            <a:avLst/>
          </a:prstGeom>
          <a:solidFill>
            <a:srgbClr val="B3D9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Web Role </a:t>
            </a:r>
          </a:p>
          <a:p>
            <a:pPr algn="ctr" eaLnBrk="0" hangingPunct="0"/>
            <a:r>
              <a:rPr lang="en-US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Instance</a:t>
            </a:r>
          </a:p>
        </p:txBody>
      </p:sp>
      <p:sp>
        <p:nvSpPr>
          <p:cNvPr id="55304" name="Rectangle 14"/>
          <p:cNvSpPr>
            <a:spLocks noChangeArrowheads="1"/>
          </p:cNvSpPr>
          <p:nvPr/>
        </p:nvSpPr>
        <p:spPr bwMode="auto">
          <a:xfrm>
            <a:off x="7291388" y="1457325"/>
            <a:ext cx="1333500" cy="693738"/>
          </a:xfrm>
          <a:prstGeom prst="rect">
            <a:avLst/>
          </a:prstGeom>
          <a:solidFill>
            <a:srgbClr val="B3D9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Worker Role </a:t>
            </a:r>
          </a:p>
          <a:p>
            <a:pPr algn="ctr" eaLnBrk="0" hangingPunct="0"/>
            <a:r>
              <a:rPr lang="en-US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Instance</a:t>
            </a:r>
          </a:p>
        </p:txBody>
      </p:sp>
      <p:grpSp>
        <p:nvGrpSpPr>
          <p:cNvPr id="2" name="Gruppieren 23"/>
          <p:cNvGrpSpPr>
            <a:grpSpLocks/>
          </p:cNvGrpSpPr>
          <p:nvPr/>
        </p:nvGrpSpPr>
        <p:grpSpPr bwMode="auto">
          <a:xfrm>
            <a:off x="3952875" y="1474788"/>
            <a:ext cx="1414463" cy="657225"/>
            <a:chOff x="3864764" y="1676376"/>
            <a:chExt cx="1414471" cy="657231"/>
          </a:xfrm>
        </p:grpSpPr>
        <p:sp>
          <p:nvSpPr>
            <p:cNvPr id="55318" name="Flussdiagramm: Prozess 25"/>
            <p:cNvSpPr>
              <a:spLocks noChangeArrowheads="1"/>
            </p:cNvSpPr>
            <p:nvPr/>
          </p:nvSpPr>
          <p:spPr bwMode="auto">
            <a:xfrm flipH="1">
              <a:off x="3864764" y="1676376"/>
              <a:ext cx="1414471" cy="657231"/>
            </a:xfrm>
            <a:prstGeom prst="flowChartProcess">
              <a:avLst/>
            </a:prstGeom>
            <a:solidFill>
              <a:srgbClr val="FFFFAF"/>
            </a:solidFill>
            <a:ln w="12699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de-AT" sz="1800">
                  <a:latin typeface="Calibri" pitchFamily="34" charset="0"/>
                  <a:ea typeface="Calibri" pitchFamily="34" charset="0"/>
                  <a:cs typeface="Calibri" pitchFamily="34" charset="0"/>
                </a:rPr>
                <a:t>Queue</a:t>
              </a:r>
            </a:p>
          </p:txBody>
        </p:sp>
        <p:sp>
          <p:nvSpPr>
            <p:cNvPr id="55319" name="Abgerundetes Rechteck 26"/>
            <p:cNvSpPr>
              <a:spLocks noChangeArrowheads="1"/>
            </p:cNvSpPr>
            <p:nvPr/>
          </p:nvSpPr>
          <p:spPr bwMode="auto">
            <a:xfrm>
              <a:off x="3964786" y="2024045"/>
              <a:ext cx="252000" cy="252000"/>
            </a:xfrm>
            <a:prstGeom prst="roundRect">
              <a:avLst>
                <a:gd name="adj" fmla="val 20449"/>
              </a:avLst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de-AT"/>
            </a:p>
          </p:txBody>
        </p:sp>
        <p:sp>
          <p:nvSpPr>
            <p:cNvPr id="55320" name="Abgerundetes Rechteck 28"/>
            <p:cNvSpPr>
              <a:spLocks noChangeArrowheads="1"/>
            </p:cNvSpPr>
            <p:nvPr/>
          </p:nvSpPr>
          <p:spPr bwMode="auto">
            <a:xfrm>
              <a:off x="4282286" y="2024045"/>
              <a:ext cx="252000" cy="252000"/>
            </a:xfrm>
            <a:prstGeom prst="roundRect">
              <a:avLst>
                <a:gd name="adj" fmla="val 20449"/>
              </a:avLst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de-AT"/>
            </a:p>
          </p:txBody>
        </p:sp>
        <p:sp>
          <p:nvSpPr>
            <p:cNvPr id="55321" name="Abgerundetes Rechteck 29"/>
            <p:cNvSpPr>
              <a:spLocks noChangeArrowheads="1"/>
            </p:cNvSpPr>
            <p:nvPr/>
          </p:nvSpPr>
          <p:spPr bwMode="auto">
            <a:xfrm>
              <a:off x="4917286" y="2024045"/>
              <a:ext cx="252000" cy="252000"/>
            </a:xfrm>
            <a:prstGeom prst="roundRect">
              <a:avLst>
                <a:gd name="adj" fmla="val 20449"/>
              </a:avLst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de-AT"/>
            </a:p>
          </p:txBody>
        </p:sp>
        <p:sp>
          <p:nvSpPr>
            <p:cNvPr id="55322" name="Abgerundetes Rechteck 32"/>
            <p:cNvSpPr>
              <a:spLocks noChangeArrowheads="1"/>
            </p:cNvSpPr>
            <p:nvPr/>
          </p:nvSpPr>
          <p:spPr bwMode="auto">
            <a:xfrm>
              <a:off x="4599786" y="2024045"/>
              <a:ext cx="252000" cy="252000"/>
            </a:xfrm>
            <a:prstGeom prst="roundRect">
              <a:avLst>
                <a:gd name="adj" fmla="val 20449"/>
              </a:avLst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de-AT"/>
            </a:p>
          </p:txBody>
        </p:sp>
      </p:grpSp>
      <p:sp>
        <p:nvSpPr>
          <p:cNvPr id="55306" name="Abgerundetes Rechteck 33"/>
          <p:cNvSpPr>
            <a:spLocks noChangeArrowheads="1"/>
          </p:cNvSpPr>
          <p:nvPr/>
        </p:nvSpPr>
        <p:spPr bwMode="auto">
          <a:xfrm>
            <a:off x="2368550" y="1541463"/>
            <a:ext cx="1241425" cy="523875"/>
          </a:xfrm>
          <a:prstGeom prst="roundRect">
            <a:avLst>
              <a:gd name="adj" fmla="val 20449"/>
            </a:avLst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rIns="0" anchor="ctr" anchorCtr="1"/>
          <a:lstStyle/>
          <a:p>
            <a:pPr algn="ctr" eaLnBrk="0" hangingPunct="0"/>
            <a:r>
              <a:rPr lang="de-AT" sz="1400" dirty="0" err="1"/>
              <a:t>CloudQueue</a:t>
            </a:r>
            <a:r>
              <a:rPr lang="de-AT" sz="1400" dirty="0"/>
              <a:t/>
            </a:r>
            <a:br>
              <a:rPr lang="de-AT" sz="1400" dirty="0"/>
            </a:br>
            <a:r>
              <a:rPr lang="de-AT" sz="1400" dirty="0"/>
              <a:t>Message</a:t>
            </a:r>
          </a:p>
        </p:txBody>
      </p:sp>
      <p:sp>
        <p:nvSpPr>
          <p:cNvPr id="55307" name="Abgerundetes Rechteck 34"/>
          <p:cNvSpPr>
            <a:spLocks noChangeArrowheads="1"/>
          </p:cNvSpPr>
          <p:nvPr/>
        </p:nvSpPr>
        <p:spPr bwMode="auto">
          <a:xfrm>
            <a:off x="5708650" y="1541463"/>
            <a:ext cx="1241425" cy="523875"/>
          </a:xfrm>
          <a:prstGeom prst="roundRect">
            <a:avLst>
              <a:gd name="adj" fmla="val 20449"/>
            </a:avLst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rIns="0" anchor="ctr" anchorCtr="1"/>
          <a:lstStyle/>
          <a:p>
            <a:pPr algn="ctr" eaLnBrk="0" hangingPunct="0"/>
            <a:r>
              <a:rPr lang="de-AT" sz="1400"/>
              <a:t>CloudQueue</a:t>
            </a:r>
            <a:br>
              <a:rPr lang="de-AT" sz="1400"/>
            </a:br>
            <a:r>
              <a:rPr lang="de-AT" sz="1400"/>
              <a:t>Message</a:t>
            </a:r>
          </a:p>
        </p:txBody>
      </p:sp>
      <p:cxnSp>
        <p:nvCxnSpPr>
          <p:cNvPr id="55308" name="Gerade Verbindung mit Pfeil 35"/>
          <p:cNvCxnSpPr>
            <a:cxnSpLocks noChangeShapeType="1"/>
            <a:stCxn id="55303" idx="3"/>
            <a:endCxn id="55306" idx="1"/>
          </p:cNvCxnSpPr>
          <p:nvPr/>
        </p:nvCxnSpPr>
        <p:spPr bwMode="auto">
          <a:xfrm flipV="1">
            <a:off x="2027238" y="1803400"/>
            <a:ext cx="341312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55309" name="Gerade Verbindung mit Pfeil 36"/>
          <p:cNvCxnSpPr>
            <a:cxnSpLocks noChangeShapeType="1"/>
            <a:stCxn id="55306" idx="3"/>
          </p:cNvCxnSpPr>
          <p:nvPr/>
        </p:nvCxnSpPr>
        <p:spPr bwMode="auto">
          <a:xfrm>
            <a:off x="3609975" y="1803400"/>
            <a:ext cx="3429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55310" name="Gerade Verbindung mit Pfeil 37"/>
          <p:cNvCxnSpPr>
            <a:cxnSpLocks noChangeShapeType="1"/>
            <a:endCxn id="55307" idx="1"/>
          </p:cNvCxnSpPr>
          <p:nvPr/>
        </p:nvCxnSpPr>
        <p:spPr bwMode="auto">
          <a:xfrm flipV="1">
            <a:off x="5367338" y="1803400"/>
            <a:ext cx="341312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55311" name="Gerade Verbindung mit Pfeil 38"/>
          <p:cNvCxnSpPr>
            <a:cxnSpLocks noChangeShapeType="1"/>
            <a:stCxn id="55307" idx="3"/>
            <a:endCxn id="55304" idx="1"/>
          </p:cNvCxnSpPr>
          <p:nvPr/>
        </p:nvCxnSpPr>
        <p:spPr bwMode="auto">
          <a:xfrm>
            <a:off x="6950075" y="1803400"/>
            <a:ext cx="341313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grpSp>
        <p:nvGrpSpPr>
          <p:cNvPr id="3" name="Gruppieren 42"/>
          <p:cNvGrpSpPr>
            <a:grpSpLocks/>
          </p:cNvGrpSpPr>
          <p:nvPr/>
        </p:nvGrpSpPr>
        <p:grpSpPr bwMode="auto">
          <a:xfrm>
            <a:off x="7383463" y="1893888"/>
            <a:ext cx="107950" cy="569912"/>
            <a:chOff x="1307783" y="1771394"/>
            <a:chExt cx="108000" cy="569642"/>
          </a:xfrm>
        </p:grpSpPr>
        <p:cxnSp>
          <p:nvCxnSpPr>
            <p:cNvPr id="55316" name="Gerade Verbindung mit Pfeil 20"/>
            <p:cNvCxnSpPr>
              <a:cxnSpLocks noChangeShapeType="1"/>
              <a:stCxn id="55317" idx="4"/>
            </p:cNvCxnSpPr>
            <p:nvPr/>
          </p:nvCxnSpPr>
          <p:spPr bwMode="auto">
            <a:xfrm rot="16200000" flipH="1">
              <a:off x="1130962" y="2110214"/>
              <a:ext cx="461642" cy="1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sysDash"/>
              <a:round/>
              <a:headEnd type="none" w="sm" len="sm"/>
              <a:tailEnd type="none" w="lg" len="lg"/>
            </a:ln>
          </p:spPr>
        </p:cxnSp>
        <p:sp>
          <p:nvSpPr>
            <p:cNvPr id="55317" name="Ellipse 41"/>
            <p:cNvSpPr>
              <a:spLocks noChangeArrowheads="1"/>
            </p:cNvSpPr>
            <p:nvPr/>
          </p:nvSpPr>
          <p:spPr bwMode="auto">
            <a:xfrm>
              <a:off x="1307783" y="1771394"/>
              <a:ext cx="108000" cy="1080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de-AT"/>
            </a:p>
          </p:txBody>
        </p:sp>
      </p:grpSp>
      <p:grpSp>
        <p:nvGrpSpPr>
          <p:cNvPr id="4" name="Gruppieren 46"/>
          <p:cNvGrpSpPr>
            <a:grpSpLocks/>
          </p:cNvGrpSpPr>
          <p:nvPr/>
        </p:nvGrpSpPr>
        <p:grpSpPr bwMode="auto">
          <a:xfrm>
            <a:off x="1797050" y="1893888"/>
            <a:ext cx="107950" cy="569912"/>
            <a:chOff x="1307783" y="1771394"/>
            <a:chExt cx="108000" cy="569642"/>
          </a:xfrm>
        </p:grpSpPr>
        <p:cxnSp>
          <p:nvCxnSpPr>
            <p:cNvPr id="55314" name="Gerade Verbindung mit Pfeil 47"/>
            <p:cNvCxnSpPr>
              <a:cxnSpLocks noChangeShapeType="1"/>
              <a:stCxn id="55315" idx="4"/>
            </p:cNvCxnSpPr>
            <p:nvPr/>
          </p:nvCxnSpPr>
          <p:spPr bwMode="auto">
            <a:xfrm rot="16200000" flipH="1">
              <a:off x="1130962" y="2110214"/>
              <a:ext cx="461642" cy="1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sysDash"/>
              <a:round/>
              <a:headEnd type="none" w="sm" len="sm"/>
              <a:tailEnd type="none" w="lg" len="lg"/>
            </a:ln>
          </p:spPr>
        </p:cxnSp>
        <p:sp>
          <p:nvSpPr>
            <p:cNvPr id="55315" name="Ellipse 48"/>
            <p:cNvSpPr>
              <a:spLocks noChangeArrowheads="1"/>
            </p:cNvSpPr>
            <p:nvPr/>
          </p:nvSpPr>
          <p:spPr bwMode="auto">
            <a:xfrm>
              <a:off x="1307783" y="1771394"/>
              <a:ext cx="108000" cy="1080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de-AT"/>
            </a:p>
          </p:txBody>
        </p:sp>
      </p:grpSp>
      <p:sp>
        <p:nvSpPr>
          <p:cNvPr id="2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9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43116"/>
            <a:ext cx="7486147" cy="3983047"/>
          </a:xfrm>
        </p:spPr>
        <p:txBody>
          <a:bodyPr/>
          <a:lstStyle/>
          <a:p>
            <a:r>
              <a:rPr lang="ru-RU" dirty="0" smtClean="0"/>
              <a:t>Сервисы </a:t>
            </a:r>
            <a:r>
              <a:rPr lang="en-US" dirty="0" smtClean="0"/>
              <a:t>.NET -  </a:t>
            </a:r>
            <a:r>
              <a:rPr lang="ru-RU" dirty="0" smtClean="0"/>
              <a:t>надежная и безопасная основа для реализации </a:t>
            </a:r>
            <a:r>
              <a:rPr lang="en-US" dirty="0" smtClean="0"/>
              <a:t>Azure</a:t>
            </a:r>
          </a:p>
          <a:p>
            <a:r>
              <a:rPr lang="ru-RU" dirty="0" smtClean="0"/>
              <a:t>Дополнительные детали по поводу реализации компонент </a:t>
            </a:r>
            <a:r>
              <a:rPr lang="en-US" dirty="0" smtClean="0"/>
              <a:t>Fabric, Storage, Compute </a:t>
            </a:r>
            <a:r>
              <a:rPr lang="ru-RU" dirty="0" smtClean="0"/>
              <a:t>приведены далее в соответствующих лекциях</a:t>
            </a: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Резюме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18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Домашнее задание к </a:t>
            </a:r>
            <a:r>
              <a:rPr lang="ru-RU" sz="4000" smtClean="0"/>
              <a:t>лекции </a:t>
            </a:r>
            <a:r>
              <a:rPr lang="ru-RU" sz="4000" dirty="0" smtClean="0"/>
              <a:t>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pPr marL="182880" indent="-457200">
              <a:buAutoNum type="arabicPeriod"/>
            </a:pPr>
            <a:r>
              <a:rPr lang="ru-RU" dirty="0" smtClean="0"/>
              <a:t>Реализуйте </a:t>
            </a:r>
            <a:r>
              <a:rPr lang="en-US" dirty="0" smtClean="0"/>
              <a:t>WCF-</a:t>
            </a:r>
            <a:r>
              <a:rPr lang="ru-RU" dirty="0" smtClean="0"/>
              <a:t>сервис для упрощенного обмена сообщениями</a:t>
            </a:r>
          </a:p>
          <a:p>
            <a:pPr marL="182880" indent="-457200">
              <a:buAutoNum type="arabicPeriod"/>
            </a:pPr>
            <a:r>
              <a:rPr lang="ru-RU" dirty="0" smtClean="0"/>
              <a:t>Сформулируйте, в чем, по-Вашему, достоинства и недостатки рассмотренной реализации </a:t>
            </a:r>
            <a:r>
              <a:rPr lang="en-US" dirty="0" smtClean="0"/>
              <a:t>Azure?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3" y="452438"/>
            <a:ext cx="7850187" cy="83026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Преимущества подхода </a:t>
            </a:r>
            <a:r>
              <a:rPr lang="en-US" sz="3200" smtClean="0"/>
              <a:t>.NET</a:t>
            </a:r>
            <a:endParaRPr lang="ru-RU" sz="32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918450" cy="49672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.NET Portable Executable (PE) </a:t>
            </a:r>
            <a:r>
              <a:rPr lang="ru-RU" sz="2000" dirty="0" smtClean="0"/>
              <a:t>– файлы, генерируемые компиляторами</a:t>
            </a:r>
            <a:r>
              <a:rPr lang="en-US" sz="2000" dirty="0" smtClean="0"/>
              <a:t> NET, </a:t>
            </a:r>
            <a:r>
              <a:rPr lang="ru-RU" sz="2000" dirty="0" smtClean="0"/>
              <a:t>и данные в </a:t>
            </a:r>
            <a:r>
              <a:rPr lang="en-US" sz="2000" dirty="0" smtClean="0"/>
              <a:t>XML</a:t>
            </a:r>
            <a:r>
              <a:rPr lang="ru-RU" sz="2000" dirty="0" smtClean="0"/>
              <a:t>-формате</a:t>
            </a:r>
            <a:r>
              <a:rPr lang="en-US" sz="2000" dirty="0" smtClean="0"/>
              <a:t> </a:t>
            </a:r>
            <a:r>
              <a:rPr lang="ru-RU" sz="2000" dirty="0" smtClean="0"/>
              <a:t>могут быть переданы через </a:t>
            </a:r>
            <a:r>
              <a:rPr lang="en-US" sz="2000" dirty="0" smtClean="0"/>
              <a:t>Internet (</a:t>
            </a:r>
            <a:r>
              <a:rPr lang="ru-RU" sz="2000" dirty="0" smtClean="0"/>
              <a:t>например, по протоколу</a:t>
            </a:r>
            <a:r>
              <a:rPr lang="en-US" sz="2000" dirty="0" smtClean="0"/>
              <a:t> </a:t>
            </a:r>
            <a:r>
              <a:rPr lang="en-US" sz="2000" i="1" dirty="0" smtClean="0"/>
              <a:t>HTTP</a:t>
            </a:r>
            <a:r>
              <a:rPr lang="en-US" sz="2000" dirty="0" smtClean="0"/>
              <a:t>)</a:t>
            </a:r>
            <a:r>
              <a:rPr lang="ru-RU" sz="2000" dirty="0" smtClean="0"/>
              <a:t> и</a:t>
            </a:r>
            <a:r>
              <a:rPr lang="en-US" sz="2000" dirty="0" smtClean="0"/>
              <a:t> </a:t>
            </a:r>
            <a:r>
              <a:rPr lang="ru-RU" sz="2000" dirty="0" smtClean="0"/>
              <a:t> </a:t>
            </a:r>
            <a:r>
              <a:rPr lang="en-US" sz="2000" dirty="0" smtClean="0"/>
              <a:t>JIT</a:t>
            </a:r>
            <a:r>
              <a:rPr lang="ru-RU" sz="2000" dirty="0" smtClean="0"/>
              <a:t>-компилированы</a:t>
            </a:r>
            <a:r>
              <a:rPr lang="en-US" sz="2000" dirty="0" smtClean="0"/>
              <a:t> </a:t>
            </a:r>
            <a:r>
              <a:rPr lang="ru-RU" sz="2000" dirty="0" smtClean="0"/>
              <a:t>или интерпретированы на клиентских компьютерах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2000" dirty="0" smtClean="0"/>
              <a:t>Использование метаданных во время выполнения обеспечивает </a:t>
            </a:r>
            <a:r>
              <a:rPr lang="ru-RU" sz="2000" i="1" dirty="0" smtClean="0"/>
              <a:t>исполнение управляемого кода</a:t>
            </a:r>
            <a:r>
              <a:rPr lang="en-US" sz="2000" dirty="0" smtClean="0"/>
              <a:t> </a:t>
            </a:r>
            <a:r>
              <a:rPr lang="ru-RU" sz="2000" dirty="0" smtClean="0"/>
              <a:t>(</a:t>
            </a:r>
            <a:r>
              <a:rPr lang="en-US" sz="2000" i="1" dirty="0" smtClean="0"/>
              <a:t>managed code execution</a:t>
            </a:r>
            <a:r>
              <a:rPr lang="ru-RU" sz="2000" i="1" dirty="0" smtClean="0"/>
              <a:t>)</a:t>
            </a:r>
            <a:r>
              <a:rPr lang="en-US" sz="2000" dirty="0" smtClean="0"/>
              <a:t>, </a:t>
            </a:r>
            <a:r>
              <a:rPr lang="ru-RU" sz="2000" dirty="0" smtClean="0"/>
              <a:t>с</a:t>
            </a:r>
            <a:r>
              <a:rPr lang="en-US" sz="2000" dirty="0" smtClean="0"/>
              <a:t> </a:t>
            </a:r>
            <a:r>
              <a:rPr lang="ru-RU" sz="2000" i="1" dirty="0" smtClean="0"/>
              <a:t>динамическим контролем типов</a:t>
            </a:r>
            <a:r>
              <a:rPr lang="en-US" sz="2000" i="1" dirty="0" smtClean="0"/>
              <a:t>, </a:t>
            </a:r>
            <a:r>
              <a:rPr lang="ru-RU" sz="2000" i="1" dirty="0" smtClean="0"/>
              <a:t>проверками безопаснности во время выполнения и т.д.</a:t>
            </a:r>
            <a:endParaRPr lang="ru-RU" sz="20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2000" dirty="0" smtClean="0"/>
              <a:t>Программист может разработать свое приложение на любом удобном ему языке, </a:t>
            </a:r>
            <a:r>
              <a:rPr lang="en-US" sz="2000" dirty="0" smtClean="0"/>
              <a:t> </a:t>
            </a:r>
            <a:r>
              <a:rPr lang="ru-RU" sz="2000" dirty="0" smtClean="0"/>
              <a:t>реализованном для</a:t>
            </a:r>
            <a:r>
              <a:rPr lang="en-US" sz="2000" dirty="0" smtClean="0"/>
              <a:t> .NET, </a:t>
            </a:r>
            <a:r>
              <a:rPr lang="ru-RU" sz="2000" dirty="0" smtClean="0"/>
              <a:t>и включить в приложение любые модули, написанные на других языках, также реализованных для </a:t>
            </a:r>
            <a:r>
              <a:rPr lang="en-US" sz="2000" dirty="0" smtClean="0"/>
              <a:t>.NET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2000" dirty="0" smtClean="0"/>
              <a:t>Повышенная степень безопасности</a:t>
            </a:r>
            <a:r>
              <a:rPr lang="en-US" sz="2000" dirty="0" smtClean="0"/>
              <a:t>: </a:t>
            </a:r>
            <a:r>
              <a:rPr lang="ru-RU" sz="2000" i="1" dirty="0" smtClean="0"/>
              <a:t>ролевая безопасность</a:t>
            </a:r>
            <a:r>
              <a:rPr lang="ru-RU" sz="2000" dirty="0" smtClean="0"/>
              <a:t> (</a:t>
            </a:r>
            <a:r>
              <a:rPr lang="en-US" sz="2000" dirty="0" smtClean="0"/>
              <a:t>role-based security</a:t>
            </a:r>
            <a:r>
              <a:rPr lang="ru-RU" sz="2000" dirty="0" smtClean="0"/>
              <a:t>)</a:t>
            </a:r>
            <a:r>
              <a:rPr lang="en-US" sz="2000" dirty="0" smtClean="0"/>
              <a:t>, </a:t>
            </a:r>
            <a:r>
              <a:rPr lang="ru-RU" sz="2000" i="1" dirty="0" smtClean="0"/>
              <a:t>безопасность доступа к коду (</a:t>
            </a:r>
            <a:r>
              <a:rPr lang="en-US" sz="2000" dirty="0" smtClean="0"/>
              <a:t>code access security</a:t>
            </a:r>
            <a:r>
              <a:rPr lang="ru-RU" sz="2000" dirty="0" smtClean="0"/>
              <a:t>)</a:t>
            </a:r>
            <a:r>
              <a:rPr lang="en-US" sz="2000" dirty="0" smtClean="0"/>
              <a:t>, </a:t>
            </a:r>
            <a:r>
              <a:rPr lang="ru-RU" sz="2000" i="1" dirty="0" smtClean="0"/>
              <a:t>безопасность на основе информации о сборках</a:t>
            </a:r>
            <a:r>
              <a:rPr lang="ru-RU" sz="2000" dirty="0" smtClean="0"/>
              <a:t> (</a:t>
            </a:r>
            <a:r>
              <a:rPr lang="en-US" sz="2000" dirty="0" smtClean="0"/>
              <a:t>evidence-based security</a:t>
            </a:r>
            <a:r>
              <a:rPr lang="ru-RU" sz="2000" dirty="0" smtClean="0"/>
              <a:t>)</a:t>
            </a:r>
            <a:r>
              <a:rPr lang="en-US" sz="2000" dirty="0" smtClean="0"/>
              <a:t>, “</a:t>
            </a:r>
            <a:r>
              <a:rPr lang="ru-RU" sz="2000" i="1" dirty="0" smtClean="0"/>
              <a:t>прогулка по стеку</a:t>
            </a:r>
            <a:r>
              <a:rPr lang="en-US" sz="2000" i="1" dirty="0" smtClean="0"/>
              <a:t>”</a:t>
            </a:r>
            <a:r>
              <a:rPr lang="en-US" sz="2000" dirty="0" smtClean="0"/>
              <a:t> (security stack walk)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XML Web-</a:t>
            </a:r>
            <a:r>
              <a:rPr lang="ru-RU" sz="2000" dirty="0" smtClean="0"/>
              <a:t>сервисы и</a:t>
            </a:r>
            <a:r>
              <a:rPr lang="en-US" sz="2000" dirty="0" smtClean="0"/>
              <a:t> ASP.NET – </a:t>
            </a:r>
            <a:r>
              <a:rPr lang="ru-RU" sz="2000" dirty="0" smtClean="0"/>
              <a:t>особенно важны для современного программирования</a:t>
            </a:r>
            <a:r>
              <a:rPr lang="en-US" sz="2000" dirty="0" smtClean="0"/>
              <a:t>; </a:t>
            </a:r>
            <a:r>
              <a:rPr lang="ru-RU" sz="2000" dirty="0" smtClean="0"/>
              <a:t>только для их использования стоит изучить </a:t>
            </a:r>
            <a:r>
              <a:rPr lang="en-US" sz="2000" dirty="0" smtClean="0"/>
              <a:t>.NET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5613" y="3962401"/>
            <a:ext cx="4116387" cy="958850"/>
            <a:chOff x="192" y="2588"/>
            <a:chExt cx="2593" cy="604"/>
          </a:xfrm>
        </p:grpSpPr>
        <p:sp>
          <p:nvSpPr>
            <p:cNvPr id="4150" name="Rectangle 3"/>
            <p:cNvSpPr>
              <a:spLocks noChangeArrowheads="1"/>
            </p:cNvSpPr>
            <p:nvPr/>
          </p:nvSpPr>
          <p:spPr bwMode="auto">
            <a:xfrm>
              <a:off x="192" y="2588"/>
              <a:ext cx="2593" cy="60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tIns="0" anchorCtr="1"/>
            <a:lstStyle/>
            <a:p>
              <a:pPr algn="ctr" eaLnBrk="1" hangingPunct="1"/>
              <a:r>
                <a:rPr lang="en-US" b="1">
                  <a:solidFill>
                    <a:schemeClr val="bg1"/>
                  </a:solidFill>
                </a:rPr>
                <a:t>System.Data</a:t>
              </a:r>
            </a:p>
          </p:txBody>
        </p:sp>
        <p:sp>
          <p:nvSpPr>
            <p:cNvPr id="4151" name="Rectangle 4"/>
            <p:cNvSpPr>
              <a:spLocks noChangeArrowheads="1"/>
            </p:cNvSpPr>
            <p:nvPr/>
          </p:nvSpPr>
          <p:spPr bwMode="auto">
            <a:xfrm>
              <a:off x="286" y="2979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Design</a:t>
              </a:r>
            </a:p>
          </p:txBody>
        </p:sp>
        <p:sp>
          <p:nvSpPr>
            <p:cNvPr id="4152" name="Rectangle 5"/>
            <p:cNvSpPr>
              <a:spLocks noChangeArrowheads="1"/>
            </p:cNvSpPr>
            <p:nvPr/>
          </p:nvSpPr>
          <p:spPr bwMode="auto">
            <a:xfrm>
              <a:off x="286" y="2801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OLEDB</a:t>
              </a:r>
            </a:p>
          </p:txBody>
        </p:sp>
        <p:sp>
          <p:nvSpPr>
            <p:cNvPr id="4153" name="Rectangle 6"/>
            <p:cNvSpPr>
              <a:spLocks noChangeArrowheads="1"/>
            </p:cNvSpPr>
            <p:nvPr/>
          </p:nvSpPr>
          <p:spPr bwMode="auto">
            <a:xfrm>
              <a:off x="1512" y="2979"/>
              <a:ext cx="1131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SQLTypes</a:t>
              </a:r>
            </a:p>
          </p:txBody>
        </p:sp>
        <p:sp>
          <p:nvSpPr>
            <p:cNvPr id="4154" name="Rectangle 7"/>
            <p:cNvSpPr>
              <a:spLocks noChangeArrowheads="1"/>
            </p:cNvSpPr>
            <p:nvPr/>
          </p:nvSpPr>
          <p:spPr bwMode="auto">
            <a:xfrm>
              <a:off x="1512" y="2801"/>
              <a:ext cx="1131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SQL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55613" y="4953000"/>
            <a:ext cx="8305800" cy="1525588"/>
            <a:chOff x="192" y="3263"/>
            <a:chExt cx="5280" cy="961"/>
          </a:xfrm>
        </p:grpSpPr>
        <p:sp>
          <p:nvSpPr>
            <p:cNvPr id="4133" name="Rectangle 9"/>
            <p:cNvSpPr>
              <a:spLocks noChangeArrowheads="1"/>
            </p:cNvSpPr>
            <p:nvPr/>
          </p:nvSpPr>
          <p:spPr bwMode="auto">
            <a:xfrm>
              <a:off x="192" y="3263"/>
              <a:ext cx="5280" cy="961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tIns="0" anchorCtr="1"/>
            <a:lstStyle/>
            <a:p>
              <a:pPr algn="ctr" eaLnBrk="1" hangingPunct="1"/>
              <a:r>
                <a:rPr lang="en-US" b="1">
                  <a:solidFill>
                    <a:schemeClr val="bg1"/>
                  </a:solidFill>
                </a:rPr>
                <a:t>System   </a:t>
              </a:r>
            </a:p>
          </p:txBody>
        </p:sp>
        <p:sp>
          <p:nvSpPr>
            <p:cNvPr id="4134" name="Rectangle 10"/>
            <p:cNvSpPr>
              <a:spLocks noChangeArrowheads="1"/>
            </p:cNvSpPr>
            <p:nvPr/>
          </p:nvSpPr>
          <p:spPr bwMode="auto">
            <a:xfrm>
              <a:off x="286" y="4011"/>
              <a:ext cx="1179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Globalization</a:t>
              </a:r>
            </a:p>
          </p:txBody>
        </p:sp>
        <p:sp>
          <p:nvSpPr>
            <p:cNvPr id="4135" name="Rectangle 11"/>
            <p:cNvSpPr>
              <a:spLocks noChangeArrowheads="1"/>
            </p:cNvSpPr>
            <p:nvPr/>
          </p:nvSpPr>
          <p:spPr bwMode="auto">
            <a:xfrm>
              <a:off x="286" y="3833"/>
              <a:ext cx="1179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Diagnostics</a:t>
              </a:r>
            </a:p>
          </p:txBody>
        </p:sp>
        <p:sp>
          <p:nvSpPr>
            <p:cNvPr id="4136" name="Rectangle 12"/>
            <p:cNvSpPr>
              <a:spLocks noChangeArrowheads="1"/>
            </p:cNvSpPr>
            <p:nvPr/>
          </p:nvSpPr>
          <p:spPr bwMode="auto">
            <a:xfrm>
              <a:off x="286" y="3654"/>
              <a:ext cx="1179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Configuration</a:t>
              </a:r>
            </a:p>
          </p:txBody>
        </p:sp>
        <p:sp>
          <p:nvSpPr>
            <p:cNvPr id="4137" name="Rectangle 13"/>
            <p:cNvSpPr>
              <a:spLocks noChangeArrowheads="1"/>
            </p:cNvSpPr>
            <p:nvPr/>
          </p:nvSpPr>
          <p:spPr bwMode="auto">
            <a:xfrm>
              <a:off x="286" y="3477"/>
              <a:ext cx="1179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Collections</a:t>
              </a:r>
            </a:p>
          </p:txBody>
        </p:sp>
        <p:sp>
          <p:nvSpPr>
            <p:cNvPr id="4138" name="Rectangle 14"/>
            <p:cNvSpPr>
              <a:spLocks noChangeArrowheads="1"/>
            </p:cNvSpPr>
            <p:nvPr/>
          </p:nvSpPr>
          <p:spPr bwMode="auto">
            <a:xfrm>
              <a:off x="1559" y="4011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Resources</a:t>
              </a:r>
            </a:p>
          </p:txBody>
        </p:sp>
        <p:sp>
          <p:nvSpPr>
            <p:cNvPr id="4139" name="Rectangle 15"/>
            <p:cNvSpPr>
              <a:spLocks noChangeArrowheads="1"/>
            </p:cNvSpPr>
            <p:nvPr/>
          </p:nvSpPr>
          <p:spPr bwMode="auto">
            <a:xfrm>
              <a:off x="1559" y="3833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Reflection</a:t>
              </a:r>
            </a:p>
          </p:txBody>
        </p:sp>
        <p:sp>
          <p:nvSpPr>
            <p:cNvPr id="4140" name="Rectangle 16"/>
            <p:cNvSpPr>
              <a:spLocks noChangeArrowheads="1"/>
            </p:cNvSpPr>
            <p:nvPr/>
          </p:nvSpPr>
          <p:spPr bwMode="auto">
            <a:xfrm>
              <a:off x="1559" y="3654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Net</a:t>
              </a:r>
            </a:p>
          </p:txBody>
        </p:sp>
        <p:sp>
          <p:nvSpPr>
            <p:cNvPr id="4141" name="Rectangle 17"/>
            <p:cNvSpPr>
              <a:spLocks noChangeArrowheads="1"/>
            </p:cNvSpPr>
            <p:nvPr/>
          </p:nvSpPr>
          <p:spPr bwMode="auto">
            <a:xfrm>
              <a:off x="1559" y="3477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IO</a:t>
              </a:r>
            </a:p>
          </p:txBody>
        </p:sp>
        <p:sp>
          <p:nvSpPr>
            <p:cNvPr id="4142" name="Rectangle 18"/>
            <p:cNvSpPr>
              <a:spLocks noChangeArrowheads="1"/>
            </p:cNvSpPr>
            <p:nvPr/>
          </p:nvSpPr>
          <p:spPr bwMode="auto">
            <a:xfrm>
              <a:off x="2785" y="4011"/>
              <a:ext cx="1178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Threading</a:t>
              </a:r>
            </a:p>
          </p:txBody>
        </p:sp>
        <p:sp>
          <p:nvSpPr>
            <p:cNvPr id="4143" name="Rectangle 19"/>
            <p:cNvSpPr>
              <a:spLocks noChangeArrowheads="1"/>
            </p:cNvSpPr>
            <p:nvPr/>
          </p:nvSpPr>
          <p:spPr bwMode="auto">
            <a:xfrm>
              <a:off x="2785" y="3833"/>
              <a:ext cx="1178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Text</a:t>
              </a:r>
            </a:p>
          </p:txBody>
        </p:sp>
        <p:sp>
          <p:nvSpPr>
            <p:cNvPr id="4144" name="Rectangle 20"/>
            <p:cNvSpPr>
              <a:spLocks noChangeArrowheads="1"/>
            </p:cNvSpPr>
            <p:nvPr/>
          </p:nvSpPr>
          <p:spPr bwMode="auto">
            <a:xfrm>
              <a:off x="2785" y="3654"/>
              <a:ext cx="1178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ServiceProcess</a:t>
              </a:r>
            </a:p>
          </p:txBody>
        </p:sp>
        <p:sp>
          <p:nvSpPr>
            <p:cNvPr id="4145" name="Rectangle 21"/>
            <p:cNvSpPr>
              <a:spLocks noChangeArrowheads="1"/>
            </p:cNvSpPr>
            <p:nvPr/>
          </p:nvSpPr>
          <p:spPr bwMode="auto">
            <a:xfrm>
              <a:off x="2785" y="3477"/>
              <a:ext cx="1178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Security</a:t>
              </a:r>
            </a:p>
          </p:txBody>
        </p:sp>
        <p:sp>
          <p:nvSpPr>
            <p:cNvPr id="4146" name="Rectangle 22"/>
            <p:cNvSpPr>
              <a:spLocks noChangeArrowheads="1"/>
            </p:cNvSpPr>
            <p:nvPr/>
          </p:nvSpPr>
          <p:spPr bwMode="auto">
            <a:xfrm>
              <a:off x="4058" y="3477"/>
              <a:ext cx="1273" cy="6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Runtime</a:t>
              </a:r>
            </a:p>
          </p:txBody>
        </p:sp>
        <p:sp>
          <p:nvSpPr>
            <p:cNvPr id="4147" name="Rectangle 23"/>
            <p:cNvSpPr>
              <a:spLocks noChangeArrowheads="1"/>
            </p:cNvSpPr>
            <p:nvPr/>
          </p:nvSpPr>
          <p:spPr bwMode="auto">
            <a:xfrm>
              <a:off x="4105" y="3619"/>
              <a:ext cx="1170" cy="14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InteropServices</a:t>
              </a:r>
            </a:p>
          </p:txBody>
        </p:sp>
        <p:sp>
          <p:nvSpPr>
            <p:cNvPr id="4148" name="Rectangle 24"/>
            <p:cNvSpPr>
              <a:spLocks noChangeArrowheads="1"/>
            </p:cNvSpPr>
            <p:nvPr/>
          </p:nvSpPr>
          <p:spPr bwMode="auto">
            <a:xfrm>
              <a:off x="4105" y="3797"/>
              <a:ext cx="1170" cy="143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Remoting</a:t>
              </a:r>
            </a:p>
          </p:txBody>
        </p:sp>
        <p:sp>
          <p:nvSpPr>
            <p:cNvPr id="4149" name="Rectangle 25"/>
            <p:cNvSpPr>
              <a:spLocks noChangeArrowheads="1"/>
            </p:cNvSpPr>
            <p:nvPr/>
          </p:nvSpPr>
          <p:spPr bwMode="auto">
            <a:xfrm>
              <a:off x="4105" y="3975"/>
              <a:ext cx="1170" cy="14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Serialization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645026" y="3962401"/>
            <a:ext cx="4116388" cy="958850"/>
            <a:chOff x="2879" y="2588"/>
            <a:chExt cx="2593" cy="604"/>
          </a:xfrm>
        </p:grpSpPr>
        <p:sp>
          <p:nvSpPr>
            <p:cNvPr id="4129" name="Rectangle 27"/>
            <p:cNvSpPr>
              <a:spLocks noChangeArrowheads="1"/>
            </p:cNvSpPr>
            <p:nvPr/>
          </p:nvSpPr>
          <p:spPr bwMode="auto">
            <a:xfrm>
              <a:off x="2879" y="2588"/>
              <a:ext cx="2593" cy="60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tIns="0" anchorCtr="1"/>
            <a:lstStyle/>
            <a:p>
              <a:pPr algn="ctr" eaLnBrk="1" hangingPunct="1"/>
              <a:r>
                <a:rPr lang="en-US" b="1">
                  <a:solidFill>
                    <a:schemeClr val="bg1"/>
                  </a:solidFill>
                </a:rPr>
                <a:t>System.Xml</a:t>
              </a:r>
            </a:p>
          </p:txBody>
        </p:sp>
        <p:sp>
          <p:nvSpPr>
            <p:cNvPr id="4130" name="Rectangle 28"/>
            <p:cNvSpPr>
              <a:spLocks noChangeArrowheads="1"/>
            </p:cNvSpPr>
            <p:nvPr/>
          </p:nvSpPr>
          <p:spPr bwMode="auto">
            <a:xfrm>
              <a:off x="2973" y="2979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XPath</a:t>
              </a:r>
            </a:p>
          </p:txBody>
        </p:sp>
        <p:sp>
          <p:nvSpPr>
            <p:cNvPr id="4131" name="Rectangle 29"/>
            <p:cNvSpPr>
              <a:spLocks noChangeArrowheads="1"/>
            </p:cNvSpPr>
            <p:nvPr/>
          </p:nvSpPr>
          <p:spPr bwMode="auto">
            <a:xfrm>
              <a:off x="2973" y="2801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XSLT</a:t>
              </a:r>
            </a:p>
          </p:txBody>
        </p:sp>
        <p:sp>
          <p:nvSpPr>
            <p:cNvPr id="4132" name="Rectangle 30"/>
            <p:cNvSpPr>
              <a:spLocks noChangeArrowheads="1"/>
            </p:cNvSpPr>
            <p:nvPr/>
          </p:nvSpPr>
          <p:spPr bwMode="auto">
            <a:xfrm>
              <a:off x="4199" y="2801"/>
              <a:ext cx="113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Serialization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455613" y="1828800"/>
            <a:ext cx="4116387" cy="2089150"/>
            <a:chOff x="192" y="1200"/>
            <a:chExt cx="2593" cy="1316"/>
          </a:xfrm>
        </p:grpSpPr>
        <p:sp>
          <p:nvSpPr>
            <p:cNvPr id="4117" name="Rectangle 32"/>
            <p:cNvSpPr>
              <a:spLocks noChangeArrowheads="1"/>
            </p:cNvSpPr>
            <p:nvPr/>
          </p:nvSpPr>
          <p:spPr bwMode="auto">
            <a:xfrm>
              <a:off x="192" y="1200"/>
              <a:ext cx="2593" cy="131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tIns="0" anchorCtr="1"/>
            <a:lstStyle/>
            <a:p>
              <a:pPr algn="ctr" eaLnBrk="1" hangingPunct="1"/>
              <a:r>
                <a:rPr lang="en-US" b="1" dirty="0" err="1">
                  <a:solidFill>
                    <a:schemeClr val="bg1"/>
                  </a:solidFill>
                </a:rPr>
                <a:t>System.Web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118" name="Rectangle 33"/>
            <p:cNvSpPr>
              <a:spLocks noChangeArrowheads="1"/>
            </p:cNvSpPr>
            <p:nvPr/>
          </p:nvSpPr>
          <p:spPr bwMode="auto">
            <a:xfrm>
              <a:off x="286" y="2303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Configuration</a:t>
              </a:r>
            </a:p>
          </p:txBody>
        </p:sp>
        <p:sp>
          <p:nvSpPr>
            <p:cNvPr id="4119" name="Rectangle 34"/>
            <p:cNvSpPr>
              <a:spLocks noChangeArrowheads="1"/>
            </p:cNvSpPr>
            <p:nvPr/>
          </p:nvSpPr>
          <p:spPr bwMode="auto">
            <a:xfrm>
              <a:off x="1512" y="2303"/>
              <a:ext cx="1131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SessionState</a:t>
              </a:r>
            </a:p>
          </p:txBody>
        </p:sp>
        <p:sp>
          <p:nvSpPr>
            <p:cNvPr id="4120" name="Rectangle 35"/>
            <p:cNvSpPr>
              <a:spLocks noChangeArrowheads="1"/>
            </p:cNvSpPr>
            <p:nvPr/>
          </p:nvSpPr>
          <p:spPr bwMode="auto">
            <a:xfrm>
              <a:off x="286" y="2125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Caching	</a:t>
              </a:r>
            </a:p>
          </p:txBody>
        </p:sp>
        <p:sp>
          <p:nvSpPr>
            <p:cNvPr id="4121" name="Rectangle 36"/>
            <p:cNvSpPr>
              <a:spLocks noChangeArrowheads="1"/>
            </p:cNvSpPr>
            <p:nvPr/>
          </p:nvSpPr>
          <p:spPr bwMode="auto">
            <a:xfrm>
              <a:off x="1512" y="2125"/>
              <a:ext cx="1131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Security</a:t>
              </a:r>
            </a:p>
          </p:txBody>
        </p:sp>
        <p:sp>
          <p:nvSpPr>
            <p:cNvPr id="4122" name="Rectangle 37"/>
            <p:cNvSpPr>
              <a:spLocks noChangeArrowheads="1"/>
            </p:cNvSpPr>
            <p:nvPr/>
          </p:nvSpPr>
          <p:spPr bwMode="auto">
            <a:xfrm>
              <a:off x="286" y="1414"/>
              <a:ext cx="1132" cy="6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Services</a:t>
              </a:r>
            </a:p>
          </p:txBody>
        </p:sp>
        <p:sp>
          <p:nvSpPr>
            <p:cNvPr id="4123" name="Rectangle 38"/>
            <p:cNvSpPr>
              <a:spLocks noChangeArrowheads="1"/>
            </p:cNvSpPr>
            <p:nvPr/>
          </p:nvSpPr>
          <p:spPr bwMode="auto">
            <a:xfrm>
              <a:off x="333" y="1556"/>
              <a:ext cx="1041" cy="14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Description</a:t>
              </a:r>
            </a:p>
          </p:txBody>
        </p:sp>
        <p:sp>
          <p:nvSpPr>
            <p:cNvPr id="4124" name="Rectangle 39"/>
            <p:cNvSpPr>
              <a:spLocks noChangeArrowheads="1"/>
            </p:cNvSpPr>
            <p:nvPr/>
          </p:nvSpPr>
          <p:spPr bwMode="auto">
            <a:xfrm>
              <a:off x="333" y="1734"/>
              <a:ext cx="1041" cy="14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Discovery</a:t>
              </a:r>
            </a:p>
          </p:txBody>
        </p:sp>
        <p:sp>
          <p:nvSpPr>
            <p:cNvPr id="4125" name="Rectangle 40"/>
            <p:cNvSpPr>
              <a:spLocks noChangeArrowheads="1"/>
            </p:cNvSpPr>
            <p:nvPr/>
          </p:nvSpPr>
          <p:spPr bwMode="auto">
            <a:xfrm>
              <a:off x="333" y="1911"/>
              <a:ext cx="1041" cy="143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Protocols</a:t>
              </a:r>
            </a:p>
          </p:txBody>
        </p:sp>
        <p:sp>
          <p:nvSpPr>
            <p:cNvPr id="4126" name="Rectangle 41"/>
            <p:cNvSpPr>
              <a:spLocks noChangeArrowheads="1"/>
            </p:cNvSpPr>
            <p:nvPr/>
          </p:nvSpPr>
          <p:spPr bwMode="auto">
            <a:xfrm>
              <a:off x="1512" y="1414"/>
              <a:ext cx="1131" cy="6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UI</a:t>
              </a:r>
            </a:p>
          </p:txBody>
        </p:sp>
        <p:sp>
          <p:nvSpPr>
            <p:cNvPr id="4127" name="Rectangle 42"/>
            <p:cNvSpPr>
              <a:spLocks noChangeArrowheads="1"/>
            </p:cNvSpPr>
            <p:nvPr/>
          </p:nvSpPr>
          <p:spPr bwMode="auto">
            <a:xfrm>
              <a:off x="1559" y="1556"/>
              <a:ext cx="1040" cy="161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HtmlControls</a:t>
              </a:r>
            </a:p>
          </p:txBody>
        </p:sp>
        <p:sp>
          <p:nvSpPr>
            <p:cNvPr id="4128" name="Rectangle 43"/>
            <p:cNvSpPr>
              <a:spLocks noChangeArrowheads="1"/>
            </p:cNvSpPr>
            <p:nvPr/>
          </p:nvSpPr>
          <p:spPr bwMode="auto">
            <a:xfrm>
              <a:off x="1559" y="1776"/>
              <a:ext cx="1040" cy="27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WebControls</a:t>
              </a:r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4646613" y="2971800"/>
            <a:ext cx="4116387" cy="960438"/>
            <a:chOff x="2879" y="1911"/>
            <a:chExt cx="2593" cy="605"/>
          </a:xfrm>
        </p:grpSpPr>
        <p:sp>
          <p:nvSpPr>
            <p:cNvPr id="4112" name="Rectangle 45"/>
            <p:cNvSpPr>
              <a:spLocks noChangeArrowheads="1"/>
            </p:cNvSpPr>
            <p:nvPr/>
          </p:nvSpPr>
          <p:spPr bwMode="auto">
            <a:xfrm>
              <a:off x="2879" y="1911"/>
              <a:ext cx="2593" cy="605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tIns="0" anchorCtr="1"/>
            <a:lstStyle/>
            <a:p>
              <a:pPr algn="ctr" eaLnBrk="1" hangingPunct="1"/>
              <a:r>
                <a:rPr lang="en-US" b="1">
                  <a:solidFill>
                    <a:schemeClr val="bg1"/>
                  </a:solidFill>
                </a:rPr>
                <a:t>System.Drawing</a:t>
              </a:r>
            </a:p>
          </p:txBody>
        </p:sp>
        <p:sp>
          <p:nvSpPr>
            <p:cNvPr id="4113" name="Rectangle 46"/>
            <p:cNvSpPr>
              <a:spLocks noChangeArrowheads="1"/>
            </p:cNvSpPr>
            <p:nvPr/>
          </p:nvSpPr>
          <p:spPr bwMode="auto">
            <a:xfrm>
              <a:off x="2973" y="2303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Imaging</a:t>
              </a:r>
            </a:p>
          </p:txBody>
        </p:sp>
        <p:sp>
          <p:nvSpPr>
            <p:cNvPr id="4114" name="Rectangle 47"/>
            <p:cNvSpPr>
              <a:spLocks noChangeArrowheads="1"/>
            </p:cNvSpPr>
            <p:nvPr/>
          </p:nvSpPr>
          <p:spPr bwMode="auto">
            <a:xfrm>
              <a:off x="2973" y="2125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Drawing2D	</a:t>
              </a:r>
            </a:p>
          </p:txBody>
        </p:sp>
        <p:sp>
          <p:nvSpPr>
            <p:cNvPr id="4115" name="Rectangle 48"/>
            <p:cNvSpPr>
              <a:spLocks noChangeArrowheads="1"/>
            </p:cNvSpPr>
            <p:nvPr/>
          </p:nvSpPr>
          <p:spPr bwMode="auto">
            <a:xfrm>
              <a:off x="4199" y="2303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Text</a:t>
              </a:r>
            </a:p>
          </p:txBody>
        </p:sp>
        <p:sp>
          <p:nvSpPr>
            <p:cNvPr id="4116" name="Rectangle 49"/>
            <p:cNvSpPr>
              <a:spLocks noChangeArrowheads="1"/>
            </p:cNvSpPr>
            <p:nvPr/>
          </p:nvSpPr>
          <p:spPr bwMode="auto">
            <a:xfrm>
              <a:off x="4199" y="2125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Printing</a:t>
              </a:r>
            </a:p>
          </p:txBody>
        </p:sp>
      </p:grpSp>
      <p:sp>
        <p:nvSpPr>
          <p:cNvPr id="89138" name="Rectangle 50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.NET Framework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ru-RU" sz="3200" smtClean="0">
                <a:solidFill>
                  <a:schemeClr val="tx1"/>
                </a:solidFill>
              </a:rPr>
              <a:t>Классы</a:t>
            </a:r>
            <a:endParaRPr lang="en-US" sz="3200" smtClean="0">
              <a:solidFill>
                <a:schemeClr val="tx1"/>
              </a:solidFill>
            </a:endParaRPr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4645026" y="1828800"/>
            <a:ext cx="4116388" cy="1017588"/>
            <a:chOff x="2926" y="1152"/>
            <a:chExt cx="2593" cy="641"/>
          </a:xfrm>
        </p:grpSpPr>
        <p:sp>
          <p:nvSpPr>
            <p:cNvPr id="4107" name="Rectangle 52"/>
            <p:cNvSpPr>
              <a:spLocks noChangeArrowheads="1"/>
            </p:cNvSpPr>
            <p:nvPr/>
          </p:nvSpPr>
          <p:spPr bwMode="auto">
            <a:xfrm>
              <a:off x="2926" y="1152"/>
              <a:ext cx="2593" cy="641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tIns="0" anchorCtr="1"/>
            <a:lstStyle/>
            <a:p>
              <a:pPr algn="ctr" eaLnBrk="1" hangingPunct="1"/>
              <a:r>
                <a:rPr lang="en-US" b="1" dirty="0" err="1">
                  <a:solidFill>
                    <a:schemeClr val="bg1"/>
                  </a:solidFill>
                </a:rPr>
                <a:t>System.Windows.Forms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108" name="Rectangle 53"/>
            <p:cNvSpPr>
              <a:spLocks noChangeArrowheads="1"/>
            </p:cNvSpPr>
            <p:nvPr/>
          </p:nvSpPr>
          <p:spPr bwMode="auto">
            <a:xfrm>
              <a:off x="3020" y="1344"/>
              <a:ext cx="1060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Form	</a:t>
              </a:r>
            </a:p>
          </p:txBody>
        </p:sp>
        <p:sp>
          <p:nvSpPr>
            <p:cNvPr id="4109" name="Rectangle 54"/>
            <p:cNvSpPr>
              <a:spLocks noChangeArrowheads="1"/>
            </p:cNvSpPr>
            <p:nvPr/>
          </p:nvSpPr>
          <p:spPr bwMode="auto">
            <a:xfrm>
              <a:off x="4176" y="1344"/>
              <a:ext cx="120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Button</a:t>
              </a:r>
            </a:p>
          </p:txBody>
        </p:sp>
        <p:sp>
          <p:nvSpPr>
            <p:cNvPr id="4110" name="Rectangle 55"/>
            <p:cNvSpPr>
              <a:spLocks noChangeArrowheads="1"/>
            </p:cNvSpPr>
            <p:nvPr/>
          </p:nvSpPr>
          <p:spPr bwMode="auto">
            <a:xfrm>
              <a:off x="3024" y="1560"/>
              <a:ext cx="1056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MessageBox</a:t>
              </a:r>
            </a:p>
          </p:txBody>
        </p:sp>
        <p:sp>
          <p:nvSpPr>
            <p:cNvPr id="4111" name="Rectangle 56"/>
            <p:cNvSpPr>
              <a:spLocks noChangeArrowheads="1"/>
            </p:cNvSpPr>
            <p:nvPr/>
          </p:nvSpPr>
          <p:spPr bwMode="auto">
            <a:xfrm>
              <a:off x="4180" y="1560"/>
              <a:ext cx="1196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ListControl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85926"/>
            <a:ext cx="7700461" cy="4340237"/>
          </a:xfrm>
        </p:spPr>
        <p:txBody>
          <a:bodyPr/>
          <a:lstStyle/>
          <a:p>
            <a:r>
              <a:rPr lang="ru-RU" dirty="0" smtClean="0"/>
              <a:t>Типы-значения и типы-ссылки</a:t>
            </a:r>
          </a:p>
          <a:p>
            <a:r>
              <a:rPr lang="ru-RU" dirty="0" smtClean="0"/>
              <a:t>Простые типы </a:t>
            </a:r>
            <a:endParaRPr lang="en-US" dirty="0" smtClean="0"/>
          </a:p>
          <a:p>
            <a:r>
              <a:rPr lang="ru-RU" dirty="0" smtClean="0"/>
              <a:t>Структуры-значения</a:t>
            </a:r>
          </a:p>
          <a:p>
            <a:r>
              <a:rPr lang="ru-RU" dirty="0" smtClean="0"/>
              <a:t>Указатели (</a:t>
            </a:r>
            <a:r>
              <a:rPr lang="en-US" dirty="0" smtClean="0"/>
              <a:t>managed pointers)</a:t>
            </a:r>
            <a:endParaRPr lang="ru-RU" dirty="0" smtClean="0"/>
          </a:p>
          <a:p>
            <a:r>
              <a:rPr lang="ru-RU" dirty="0" smtClean="0"/>
              <a:t>Классы</a:t>
            </a:r>
          </a:p>
          <a:p>
            <a:r>
              <a:rPr lang="ru-RU" dirty="0" smtClean="0"/>
              <a:t>Интерфейсы</a:t>
            </a:r>
          </a:p>
          <a:p>
            <a:r>
              <a:rPr lang="ru-RU" dirty="0" smtClean="0"/>
              <a:t>Делегаты и события</a:t>
            </a: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система типов </a:t>
            </a:r>
            <a:r>
              <a:rPr lang="en-US" dirty="0" smtClean="0"/>
              <a:t>.NET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5724525" y="1142984"/>
            <a:ext cx="3133755" cy="4164859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lnSpc>
                <a:spcPct val="90000"/>
              </a:lnSpc>
              <a:spcBef>
                <a:spcPct val="40000"/>
              </a:spcBef>
              <a:buClr>
                <a:srgbClr val="FFCC00"/>
              </a:buClr>
              <a:buSzPct val="65000"/>
              <a:buFont typeface="Wingdings" pitchFamily="2" charset="2"/>
              <a:buNone/>
            </a:pPr>
            <a:r>
              <a:rPr lang="de-DE" sz="1400" b="1" dirty="0">
                <a:latin typeface="Lucida Console" pitchFamily="49" charset="0"/>
              </a:rPr>
              <a:t>public class Person : 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              IPersonAge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{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private int YOB;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/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public Person() 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{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}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/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public int YearOfBirth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{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   get { return YOB; }; 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   set { YOB = value; };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} 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/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public int GetAgeToday()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{ 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   return Today()-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          YearOfBirth 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}; 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}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417513"/>
            <a:ext cx="7696200" cy="547687"/>
          </a:xfrm>
        </p:spPr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hade val="85000"/>
                    <a:satMod val="150000"/>
                  </a:schemeClr>
                </a:solidFill>
              </a:rPr>
              <a:t>Язык </a:t>
            </a:r>
            <a:r>
              <a:rPr smtClean="0">
                <a:solidFill>
                  <a:schemeClr val="tx2">
                    <a:shade val="85000"/>
                    <a:satMod val="150000"/>
                  </a:schemeClr>
                </a:solidFill>
                <a:effectLst/>
              </a:rPr>
              <a:t>C</a:t>
            </a:r>
            <a:r>
              <a:rPr>
                <a:solidFill>
                  <a:schemeClr val="tx2">
                    <a:shade val="85000"/>
                    <a:satMod val="150000"/>
                  </a:schemeClr>
                </a:solidFill>
                <a:effectLst/>
              </a:rPr>
              <a:t>#: </a:t>
            </a:r>
            <a:r>
              <a:rPr lang="ru-RU" dirty="0">
                <a:solidFill>
                  <a:schemeClr val="tx2">
                    <a:shade val="85000"/>
                    <a:satMod val="150000"/>
                  </a:schemeClr>
                </a:solidFill>
                <a:effectLst/>
              </a:rPr>
              <a:t>Классы</a:t>
            </a:r>
            <a:endParaRPr>
              <a:solidFill>
                <a:schemeClr val="tx2">
                  <a:shade val="85000"/>
                  <a:satMod val="150000"/>
                </a:schemeClr>
              </a:solidFill>
              <a:effectLst/>
            </a:endParaRPr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0063" y="914400"/>
            <a:ext cx="4986337" cy="5715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/>
              <a:t>Реализуют код и данные</a:t>
            </a:r>
            <a:endParaRPr lang="en-US" sz="2400" dirty="0" smtClean="0"/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/>
              <a:t>Являются семантическими единицами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/>
              <a:t>Реализуют интерфейсы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/>
              <a:t>Наследуют от общего базового класса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/>
              <a:t>Содержат</a:t>
            </a:r>
            <a:r>
              <a:rPr lang="en-US" sz="2400" dirty="0" smtClean="0"/>
              <a:t>: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/>
              <a:t>Поля: переменные-элементы</a:t>
            </a:r>
            <a:endParaRPr lang="en-US" sz="2400" dirty="0" smtClean="0"/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/>
              <a:t>Свойства: обрабатываются парами методов</a:t>
            </a:r>
            <a:r>
              <a:rPr lang="en-US" sz="2400" dirty="0" smtClean="0"/>
              <a:t> </a:t>
            </a:r>
            <a:r>
              <a:rPr lang="en-US" sz="2400" b="1" dirty="0" smtClean="0"/>
              <a:t>get/set</a:t>
            </a:r>
            <a:endParaRPr lang="en-US" sz="2400" dirty="0" smtClean="0"/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/>
              <a:t>Методы: функциональность</a:t>
            </a:r>
            <a:endParaRPr lang="en-US" sz="2400" dirty="0" smtClean="0"/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/>
              <a:t>Особые элементы</a:t>
            </a:r>
            <a:r>
              <a:rPr lang="en-US" sz="2400" dirty="0" smtClean="0"/>
              <a:t>: </a:t>
            </a:r>
            <a:r>
              <a:rPr lang="ru-RU" sz="2400" dirty="0" smtClean="0"/>
              <a:t>индексаторы, события, делегаты</a:t>
            </a:r>
            <a:endParaRPr 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7975"/>
            <a:ext cx="7696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Web</a:t>
            </a:r>
            <a:r>
              <a:rPr lang="ru-RU" dirty="0" smtClean="0"/>
              <a:t>-сервисы в </a:t>
            </a:r>
            <a:r>
              <a:rPr lang="en-US" dirty="0" smtClean="0"/>
              <a:t>.NET</a:t>
            </a:r>
            <a:endParaRPr lang="de-DE" dirty="0" smtClean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321550" cy="380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Предоставляют сервисы для других процессов</a:t>
            </a:r>
            <a:endParaRPr lang="de-DE" sz="2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400" dirty="0" smtClean="0"/>
              <a:t>в </a:t>
            </a:r>
            <a:r>
              <a:rPr lang="de-DE" sz="2400" dirty="0" smtClean="0"/>
              <a:t>Internet </a:t>
            </a:r>
            <a:r>
              <a:rPr lang="ru-RU" sz="2400" dirty="0" smtClean="0"/>
              <a:t>или</a:t>
            </a:r>
            <a:r>
              <a:rPr lang="en-US" sz="2400" dirty="0" smtClean="0"/>
              <a:t> </a:t>
            </a:r>
            <a:r>
              <a:rPr lang="de-DE" sz="2400" dirty="0" smtClean="0"/>
              <a:t>intranet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Подход </a:t>
            </a:r>
            <a:r>
              <a:rPr lang="en-US" sz="2800" dirty="0" smtClean="0"/>
              <a:t>“</a:t>
            </a:r>
            <a:r>
              <a:rPr lang="ru-RU" sz="2800" dirty="0" smtClean="0"/>
              <a:t>черного ящика</a:t>
            </a:r>
            <a:r>
              <a:rPr lang="en-US" sz="2800" dirty="0" smtClean="0"/>
              <a:t>”</a:t>
            </a:r>
            <a:endParaRPr lang="de-DE" sz="2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400" dirty="0" smtClean="0"/>
              <a:t>Многократно используемые компоненты</a:t>
            </a:r>
            <a:endParaRPr lang="de-DE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Основаны на</a:t>
            </a:r>
            <a:r>
              <a:rPr lang="de-DE" sz="2800" dirty="0" smtClean="0"/>
              <a:t> .NET Framework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400" dirty="0" smtClean="0"/>
              <a:t>Модель </a:t>
            </a:r>
            <a:r>
              <a:rPr lang="de-DE" sz="2400" dirty="0" smtClean="0"/>
              <a:t>ASP.NET Web</a:t>
            </a:r>
            <a:r>
              <a:rPr lang="ru-RU" sz="2400" dirty="0" smtClean="0"/>
              <a:t>-сервисов</a:t>
            </a:r>
            <a:endParaRPr lang="de-DE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Основаны на общих стандартах</a:t>
            </a:r>
            <a:endParaRPr lang="de-DE" sz="2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 smtClean="0"/>
              <a:t>HTTP, XML</a:t>
            </a:r>
            <a:r>
              <a:rPr lang="ru-RU" sz="2400" dirty="0" smtClean="0"/>
              <a:t> и</a:t>
            </a:r>
            <a:r>
              <a:rPr lang="en-US" sz="2400" dirty="0" smtClean="0"/>
              <a:t> </a:t>
            </a:r>
            <a:r>
              <a:rPr lang="de-DE" sz="2400" dirty="0" smtClean="0"/>
              <a:t>SOAP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dirty="0" smtClean="0"/>
              <a:t>Распределенные</a:t>
            </a:r>
            <a:r>
              <a:rPr lang="en-US" sz="3600" dirty="0" smtClean="0"/>
              <a:t> Web</a:t>
            </a:r>
            <a:r>
              <a:rPr lang="ru-RU" sz="3600" dirty="0" smtClean="0"/>
              <a:t>-приложения</a:t>
            </a:r>
            <a:r>
              <a:rPr lang="en-US" sz="3600" dirty="0" smtClean="0"/>
              <a:t> </a:t>
            </a:r>
            <a:r>
              <a:rPr lang="ru-RU" sz="3600" dirty="0" smtClean="0"/>
              <a:t>в </a:t>
            </a:r>
            <a:r>
              <a:rPr lang="en-US" sz="3600" dirty="0" smtClean="0"/>
              <a:t>.NET</a:t>
            </a: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3429000" y="5638800"/>
            <a:ext cx="2438400" cy="7620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6096000" y="1828800"/>
            <a:ext cx="2057400" cy="3505200"/>
          </a:xfrm>
          <a:prstGeom prst="rect">
            <a:avLst/>
          </a:prstGeom>
          <a:solidFill>
            <a:srgbClr val="009EFF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0" y="3048000"/>
            <a:ext cx="2209800" cy="1371600"/>
            <a:chOff x="1536" y="1536"/>
            <a:chExt cx="816" cy="432"/>
          </a:xfrm>
        </p:grpSpPr>
        <p:sp>
          <p:nvSpPr>
            <p:cNvPr id="10262" name="AutoShape 6"/>
            <p:cNvSpPr>
              <a:spLocks noChangeArrowheads="1"/>
            </p:cNvSpPr>
            <p:nvPr/>
          </p:nvSpPr>
          <p:spPr bwMode="auto">
            <a:xfrm>
              <a:off x="1536" y="1536"/>
              <a:ext cx="816" cy="432"/>
            </a:xfrm>
            <a:prstGeom prst="cloudCallout">
              <a:avLst>
                <a:gd name="adj1" fmla="val 9681"/>
                <a:gd name="adj2" fmla="val -9491"/>
              </a:avLst>
            </a:prstGeom>
            <a:solidFill>
              <a:srgbClr val="009EFF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de-DE"/>
            </a:p>
          </p:txBody>
        </p:sp>
        <p:sp>
          <p:nvSpPr>
            <p:cNvPr id="10263" name="Text Box 7"/>
            <p:cNvSpPr txBox="1">
              <a:spLocks noChangeArrowheads="1"/>
            </p:cNvSpPr>
            <p:nvPr/>
          </p:nvSpPr>
          <p:spPr bwMode="auto">
            <a:xfrm>
              <a:off x="1631" y="1620"/>
              <a:ext cx="626" cy="11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>
                  <a:solidFill>
                    <a:schemeClr val="bg1"/>
                  </a:solidFill>
                </a:rPr>
                <a:t>Internet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990600" y="3124200"/>
            <a:ext cx="1447800" cy="685800"/>
          </a:xfrm>
          <a:prstGeom prst="roundRect">
            <a:avLst>
              <a:gd name="adj" fmla="val 16667"/>
            </a:avLst>
          </a:prstGeom>
          <a:solidFill>
            <a:srgbClr val="FFCF00"/>
          </a:solidFill>
          <a:ln w="12700">
            <a:solidFill>
              <a:srgbClr val="FFC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/>
              <a:t>Приложение</a:t>
            </a:r>
            <a:endParaRPr lang="en-US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3200400" y="1371600"/>
            <a:ext cx="1447800" cy="762000"/>
          </a:xfrm>
          <a:prstGeom prst="flowChartAlternateProcess">
            <a:avLst/>
          </a:prstGeom>
          <a:solidFill>
            <a:srgbClr val="FFCF00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Устройства,</a:t>
            </a:r>
          </a:p>
          <a:p>
            <a:pPr algn="ctr"/>
            <a:r>
              <a:rPr lang="ru-RU" dirty="0"/>
              <a:t>браузеры</a:t>
            </a:r>
            <a:endParaRPr lang="en-US" dirty="0"/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468313" y="4876800"/>
            <a:ext cx="1893887" cy="857250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127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sz="2000" dirty="0"/>
              <a:t>ОС и локальные </a:t>
            </a:r>
          </a:p>
          <a:p>
            <a:pPr algn="ctr"/>
            <a:r>
              <a:rPr lang="ru-RU" sz="2000" dirty="0"/>
              <a:t>сервисы</a:t>
            </a:r>
            <a:endParaRPr lang="en-US" sz="2000" dirty="0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6324600" y="2057400"/>
            <a:ext cx="1600200" cy="838200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127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sz="2000" dirty="0"/>
              <a:t>Вертикальный</a:t>
            </a:r>
          </a:p>
          <a:p>
            <a:pPr algn="ctr"/>
            <a:r>
              <a:rPr lang="ru-RU" sz="2000" dirty="0"/>
              <a:t>и портальный</a:t>
            </a:r>
          </a:p>
          <a:p>
            <a:pPr algn="ctr"/>
            <a:r>
              <a:rPr lang="ru-RU" sz="2000" dirty="0"/>
              <a:t>сервис</a:t>
            </a:r>
            <a:endParaRPr lang="en-US" sz="2000" dirty="0"/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6324600" y="3124200"/>
            <a:ext cx="1600200" cy="838200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127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de-DE" sz="2000" dirty="0"/>
              <a:t>Web-</a:t>
            </a:r>
            <a:r>
              <a:rPr lang="ru-RU" sz="2000" dirty="0"/>
              <a:t>сервис, </a:t>
            </a:r>
          </a:p>
          <a:p>
            <a:pPr algn="ctr"/>
            <a:r>
              <a:rPr lang="ru-RU" sz="2000" dirty="0"/>
              <a:t>специфичный </a:t>
            </a:r>
          </a:p>
          <a:p>
            <a:pPr algn="ctr"/>
            <a:r>
              <a:rPr lang="ru-RU" sz="2000" dirty="0"/>
              <a:t>для приложения</a:t>
            </a:r>
            <a:endParaRPr lang="en-US" sz="2000" dirty="0"/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6324600" y="4267200"/>
            <a:ext cx="1600200" cy="838200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127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de-DE" dirty="0"/>
              <a:t/>
            </a:r>
            <a:br>
              <a:rPr lang="de-DE" dirty="0"/>
            </a:br>
            <a:r>
              <a:rPr lang="de-DE" sz="2000" dirty="0"/>
              <a:t>Web</a:t>
            </a:r>
            <a:r>
              <a:rPr lang="ru-RU" sz="2000" dirty="0"/>
              <a:t>-сервис –</a:t>
            </a:r>
          </a:p>
          <a:p>
            <a:pPr algn="ctr"/>
            <a:r>
              <a:rPr lang="ru-RU" sz="2000" dirty="0"/>
              <a:t>строительный</a:t>
            </a:r>
          </a:p>
          <a:p>
            <a:pPr algn="ctr"/>
            <a:r>
              <a:rPr lang="ru-RU" sz="2000" dirty="0"/>
              <a:t>блок</a:t>
            </a:r>
            <a:endParaRPr lang="en-US" sz="2000" dirty="0"/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3505200" y="2209800"/>
            <a:ext cx="304800" cy="914400"/>
          </a:xfrm>
          <a:prstGeom prst="upDownArrow">
            <a:avLst>
              <a:gd name="adj1" fmla="val 50000"/>
              <a:gd name="adj2" fmla="val 60000"/>
            </a:avLst>
          </a:prstGeom>
          <a:solidFill>
            <a:srgbClr val="A50021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AutoShape 15"/>
          <p:cNvSpPr>
            <a:spLocks/>
          </p:cNvSpPr>
          <p:nvPr/>
        </p:nvSpPr>
        <p:spPr bwMode="auto">
          <a:xfrm>
            <a:off x="4406900" y="2276475"/>
            <a:ext cx="1604963" cy="647700"/>
          </a:xfrm>
          <a:prstGeom prst="accentCallout2">
            <a:avLst>
              <a:gd name="adj1" fmla="val 17648"/>
              <a:gd name="adj2" fmla="val -4750"/>
              <a:gd name="adj3" fmla="val 17648"/>
              <a:gd name="adj4" fmla="val -21069"/>
              <a:gd name="adj5" fmla="val 58333"/>
              <a:gd name="adj6" fmla="val -37981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/>
              <a:t>Приложение для доступа</a:t>
            </a:r>
            <a:endParaRPr lang="en-US" sz="1600" b="1"/>
          </a:p>
        </p:txBody>
      </p:sp>
      <p:sp>
        <p:nvSpPr>
          <p:cNvPr id="10256" name="AutoShape 16"/>
          <p:cNvSpPr>
            <a:spLocks/>
          </p:cNvSpPr>
          <p:nvPr/>
        </p:nvSpPr>
        <p:spPr bwMode="auto">
          <a:xfrm>
            <a:off x="914400" y="2590800"/>
            <a:ext cx="1524000" cy="304800"/>
          </a:xfrm>
          <a:prstGeom prst="accentCallout2">
            <a:avLst>
              <a:gd name="adj1" fmla="val 37500"/>
              <a:gd name="adj2" fmla="val 105000"/>
              <a:gd name="adj3" fmla="val 37500"/>
              <a:gd name="adj4" fmla="val 115625"/>
              <a:gd name="adj5" fmla="val 195833"/>
              <a:gd name="adj6" fmla="val 12666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600" b="1"/>
              <a:t>Сервисы вызова</a:t>
            </a:r>
            <a:endParaRPr lang="en-US" sz="1600" b="1"/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1219200" y="3886200"/>
            <a:ext cx="304800" cy="914400"/>
          </a:xfrm>
          <a:prstGeom prst="upDownArrow">
            <a:avLst>
              <a:gd name="adj1" fmla="val 50000"/>
              <a:gd name="adj2" fmla="val 60000"/>
            </a:avLst>
          </a:prstGeom>
          <a:solidFill>
            <a:srgbClr val="A50021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>
            <a:off x="3632200" y="5835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127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286250" y="5743575"/>
            <a:ext cx="1643063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Контракт </a:t>
            </a:r>
          </a:p>
          <a:p>
            <a:r>
              <a:rPr lang="en-US" sz="1600" b="1"/>
              <a:t>Web-</a:t>
            </a:r>
            <a:r>
              <a:rPr lang="ru-RU" sz="1600" b="1"/>
              <a:t>сервисов</a:t>
            </a:r>
            <a:endParaRPr lang="en-US" sz="1600" b="1"/>
          </a:p>
        </p:txBody>
      </p:sp>
      <p:sp>
        <p:nvSpPr>
          <p:cNvPr id="10260" name="AutoShape 20"/>
          <p:cNvSpPr>
            <a:spLocks noChangeArrowheads="1"/>
          </p:cNvSpPr>
          <p:nvPr/>
        </p:nvSpPr>
        <p:spPr bwMode="auto">
          <a:xfrm>
            <a:off x="2286000" y="3286125"/>
            <a:ext cx="1000125" cy="714375"/>
          </a:xfrm>
          <a:custGeom>
            <a:avLst/>
            <a:gdLst>
              <a:gd name="T0" fmla="*/ 1165980493 w 21600"/>
              <a:gd name="T1" fmla="*/ 1483221 h 21600"/>
              <a:gd name="T2" fmla="*/ 351600947 w 21600"/>
              <a:gd name="T3" fmla="*/ 187643292 h 21600"/>
              <a:gd name="T4" fmla="*/ 1137689560 w 21600"/>
              <a:gd name="T5" fmla="*/ 118692338 h 21600"/>
              <a:gd name="T6" fmla="*/ 2147483647 w 21600"/>
              <a:gd name="T7" fmla="*/ 163985185 h 21600"/>
              <a:gd name="T8" fmla="*/ 2077939699 w 21600"/>
              <a:gd name="T9" fmla="*/ 375214353 h 21600"/>
              <a:gd name="T10" fmla="*/ 1498324873 w 21600"/>
              <a:gd name="T11" fmla="*/ 30926592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485" y="7296"/>
                </a:moveTo>
                <a:cubicBezTo>
                  <a:pt x="16182" y="4809"/>
                  <a:pt x="13607" y="3252"/>
                  <a:pt x="10800" y="3252"/>
                </a:cubicBezTo>
                <a:cubicBezTo>
                  <a:pt x="8463" y="3251"/>
                  <a:pt x="6258" y="4334"/>
                  <a:pt x="4829" y="6182"/>
                </a:cubicBezTo>
                <a:lnTo>
                  <a:pt x="2256" y="4193"/>
                </a:lnTo>
                <a:cubicBezTo>
                  <a:pt x="4301" y="1548"/>
                  <a:pt x="7456" y="-1"/>
                  <a:pt x="10800" y="0"/>
                </a:cubicBezTo>
                <a:cubicBezTo>
                  <a:pt x="14816" y="0"/>
                  <a:pt x="18501" y="2229"/>
                  <a:pt x="20365" y="5786"/>
                </a:cubicBezTo>
                <a:lnTo>
                  <a:pt x="22757" y="4533"/>
                </a:lnTo>
                <a:lnTo>
                  <a:pt x="20933" y="10372"/>
                </a:lnTo>
                <a:lnTo>
                  <a:pt x="15094" y="8549"/>
                </a:lnTo>
                <a:lnTo>
                  <a:pt x="17485" y="7296"/>
                </a:lnTo>
                <a:close/>
              </a:path>
            </a:pathLst>
          </a:custGeom>
          <a:solidFill>
            <a:srgbClr val="A5002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1" name="AutoShape 21"/>
          <p:cNvSpPr>
            <a:spLocks noChangeArrowheads="1"/>
          </p:cNvSpPr>
          <p:nvPr/>
        </p:nvSpPr>
        <p:spPr bwMode="auto">
          <a:xfrm>
            <a:off x="4857750" y="3286125"/>
            <a:ext cx="1428750" cy="714375"/>
          </a:xfrm>
          <a:custGeom>
            <a:avLst/>
            <a:gdLst>
              <a:gd name="T0" fmla="*/ 2147483647 w 21600"/>
              <a:gd name="T1" fmla="*/ 10708482 h 21600"/>
              <a:gd name="T2" fmla="*/ 791525891 w 21600"/>
              <a:gd name="T3" fmla="*/ 221576754 h 21600"/>
              <a:gd name="T4" fmla="*/ 2147483647 w 21600"/>
              <a:gd name="T5" fmla="*/ 114785237 h 21600"/>
              <a:gd name="T6" fmla="*/ 2147483647 w 21600"/>
              <a:gd name="T7" fmla="*/ -18847562 h 21600"/>
              <a:gd name="T8" fmla="*/ 2147483647 w 21600"/>
              <a:gd name="T9" fmla="*/ 190284891 h 21600"/>
              <a:gd name="T10" fmla="*/ 2147483647 w 21600"/>
              <a:gd name="T11" fmla="*/ 23470802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071" y="4224"/>
                </a:moveTo>
                <a:cubicBezTo>
                  <a:pt x="13800" y="3398"/>
                  <a:pt x="12316" y="2959"/>
                  <a:pt x="10800" y="2959"/>
                </a:cubicBezTo>
                <a:cubicBezTo>
                  <a:pt x="8003" y="2958"/>
                  <a:pt x="5418" y="4448"/>
                  <a:pt x="4016" y="6867"/>
                </a:cubicBezTo>
                <a:lnTo>
                  <a:pt x="1456" y="5384"/>
                </a:lnTo>
                <a:cubicBezTo>
                  <a:pt x="3387" y="2051"/>
                  <a:pt x="6948" y="-1"/>
                  <a:pt x="10800" y="0"/>
                </a:cubicBezTo>
                <a:cubicBezTo>
                  <a:pt x="12888" y="0"/>
                  <a:pt x="14932" y="605"/>
                  <a:pt x="16683" y="1743"/>
                </a:cubicBezTo>
                <a:lnTo>
                  <a:pt x="18154" y="-521"/>
                </a:lnTo>
                <a:lnTo>
                  <a:pt x="19382" y="5260"/>
                </a:lnTo>
                <a:lnTo>
                  <a:pt x="13600" y="6488"/>
                </a:lnTo>
                <a:lnTo>
                  <a:pt x="15071" y="4224"/>
                </a:lnTo>
                <a:close/>
              </a:path>
            </a:pathLst>
          </a:custGeom>
          <a:solidFill>
            <a:srgbClr val="A5002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2013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3121</TotalTime>
  <Words>3533</Words>
  <Application>Microsoft Office PowerPoint</Application>
  <PresentationFormat>Экран (4:3)</PresentationFormat>
  <Paragraphs>606</Paragraphs>
  <Slides>36</Slides>
  <Notes>28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Волна</vt:lpstr>
      <vt:lpstr>Развитие платформы облачных вычислений Microsoft Windows Azure Лекция 4 Базовые технологии, использованные при реализации новой версии Microsoft Windows Azure (2013)</vt:lpstr>
      <vt:lpstr>Обзор архитектуры .NET</vt:lpstr>
      <vt:lpstr>Основные идеи и принципы .NET</vt:lpstr>
      <vt:lpstr>Преимущества подхода .NET</vt:lpstr>
      <vt:lpstr>.NET Framework Классы</vt:lpstr>
      <vt:lpstr>Общая система типов .NET</vt:lpstr>
      <vt:lpstr>Язык C#: Классы</vt:lpstr>
      <vt:lpstr>Web-сервисы в .NET</vt:lpstr>
      <vt:lpstr>Распределенные Web-приложения в .NET</vt:lpstr>
      <vt:lpstr>Инфраструктура Web-сервисов .NET </vt:lpstr>
      <vt:lpstr>Пример реализации Web-сервиса .NET</vt:lpstr>
      <vt:lpstr>WSDL </vt:lpstr>
      <vt:lpstr>Пример WSDL-файла</vt:lpstr>
      <vt:lpstr>Использование Web-сервисов через пользовательский интерфейс</vt:lpstr>
      <vt:lpstr>Пример (.aspx)</vt:lpstr>
      <vt:lpstr>Основные новые возможности .NET Framework 4.5</vt:lpstr>
      <vt:lpstr>Новые возможности .NET 4.5: ASP.NET </vt:lpstr>
      <vt:lpstr>Новые возможности .NET Framework 4.5: Сети</vt:lpstr>
      <vt:lpstr>Новые возможности .NET Framework 4.5:  Windows Communication Foundation (WCF)  1/2</vt:lpstr>
      <vt:lpstr>Новые возможности .NET Framework 4.5:  Windows Communication Foundation (WCF)  2/2</vt:lpstr>
      <vt:lpstr>Архитектура Windows Azure </vt:lpstr>
      <vt:lpstr>Архитектура Windows Azure </vt:lpstr>
      <vt:lpstr>Функции Fabric Controller</vt:lpstr>
      <vt:lpstr>Роли Web и Worker</vt:lpstr>
      <vt:lpstr>Модель сервисов: Определение сервисов</vt:lpstr>
      <vt:lpstr>Модель сервисов: Конфигурация сервисов</vt:lpstr>
      <vt:lpstr>Классы Windows Azure Role API</vt:lpstr>
      <vt:lpstr>Реализация ролей</vt:lpstr>
      <vt:lpstr>Реализация ролей Web и Worker</vt:lpstr>
      <vt:lpstr>Взаимодействие между ролями</vt:lpstr>
      <vt:lpstr>Взаимодействие между ролями на основе WCF/TCP (1)</vt:lpstr>
      <vt:lpstr>Взаимодействие между ролями на основе WCF/TCP (2)</vt:lpstr>
      <vt:lpstr>Взаимодействие между ролями на основе WCF/TCP (3)</vt:lpstr>
      <vt:lpstr>Взаимодействие между экземплярами  ролей</vt:lpstr>
      <vt:lpstr>Резюме</vt:lpstr>
      <vt:lpstr>Домашнее задание к лекции 4</vt:lpstr>
    </vt:vector>
  </TitlesOfParts>
  <Company>St.Petersburg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Архитектуры и модели программ и знаний. Лекция 2</dc:title>
  <dc:creator>Vladimir O. Safonov</dc:creator>
  <cp:lastModifiedBy>Vladimir O. Safonov</cp:lastModifiedBy>
  <cp:revision>185</cp:revision>
  <dcterms:created xsi:type="dcterms:W3CDTF">2001-09-03T03:38:43Z</dcterms:created>
  <dcterms:modified xsi:type="dcterms:W3CDTF">2013-05-17T11:21:12Z</dcterms:modified>
</cp:coreProperties>
</file>