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37" r:id="rId1"/>
  </p:sldMasterIdLst>
  <p:notesMasterIdLst>
    <p:notesMasterId r:id="rId59"/>
  </p:notesMasterIdLst>
  <p:handoutMasterIdLst>
    <p:handoutMasterId r:id="rId60"/>
  </p:handoutMasterIdLst>
  <p:sldIdLst>
    <p:sldId id="716" r:id="rId2"/>
    <p:sldId id="563" r:id="rId3"/>
    <p:sldId id="665" r:id="rId4"/>
    <p:sldId id="668" r:id="rId5"/>
    <p:sldId id="666" r:id="rId6"/>
    <p:sldId id="667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678" r:id="rId17"/>
    <p:sldId id="679" r:id="rId18"/>
    <p:sldId id="680" r:id="rId19"/>
    <p:sldId id="681" r:id="rId20"/>
    <p:sldId id="682" r:id="rId21"/>
    <p:sldId id="683" r:id="rId22"/>
    <p:sldId id="684" r:id="rId23"/>
    <p:sldId id="685" r:id="rId24"/>
    <p:sldId id="686" r:id="rId25"/>
    <p:sldId id="687" r:id="rId26"/>
    <p:sldId id="688" r:id="rId27"/>
    <p:sldId id="689" r:id="rId28"/>
    <p:sldId id="690" r:id="rId29"/>
    <p:sldId id="691" r:id="rId30"/>
    <p:sldId id="692" r:id="rId31"/>
    <p:sldId id="693" r:id="rId32"/>
    <p:sldId id="694" r:id="rId33"/>
    <p:sldId id="695" r:id="rId34"/>
    <p:sldId id="696" r:id="rId35"/>
    <p:sldId id="697" r:id="rId36"/>
    <p:sldId id="698" r:id="rId37"/>
    <p:sldId id="699" r:id="rId38"/>
    <p:sldId id="700" r:id="rId39"/>
    <p:sldId id="701" r:id="rId40"/>
    <p:sldId id="702" r:id="rId41"/>
    <p:sldId id="703" r:id="rId42"/>
    <p:sldId id="704" r:id="rId43"/>
    <p:sldId id="705" r:id="rId44"/>
    <p:sldId id="707" r:id="rId45"/>
    <p:sldId id="708" r:id="rId46"/>
    <p:sldId id="706" r:id="rId47"/>
    <p:sldId id="709" r:id="rId48"/>
    <p:sldId id="710" r:id="rId49"/>
    <p:sldId id="711" r:id="rId50"/>
    <p:sldId id="712" r:id="rId51"/>
    <p:sldId id="713" r:id="rId52"/>
    <p:sldId id="714" r:id="rId53"/>
    <p:sldId id="634" r:id="rId54"/>
    <p:sldId id="616" r:id="rId55"/>
    <p:sldId id="715" r:id="rId56"/>
    <p:sldId id="569" r:id="rId57"/>
    <p:sldId id="617" r:id="rId58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969CD"/>
    <a:srgbClr val="00E000"/>
    <a:srgbClr val="FF0000"/>
    <a:srgbClr val="CCCCCC"/>
    <a:srgbClr val="FFFF00"/>
    <a:srgbClr val="CC0000"/>
    <a:srgbClr val="808080"/>
    <a:srgbClr val="7575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99832" autoAdjust="0"/>
  </p:normalViewPr>
  <p:slideViewPr>
    <p:cSldViewPr>
      <p:cViewPr>
        <p:scale>
          <a:sx n="90" d="100"/>
          <a:sy n="90" d="100"/>
        </p:scale>
        <p:origin x="-894" y="-4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250F39-87F8-4D64-8687-78920767A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571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BD9262-F7E8-43BC-A0AA-0C663862C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8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BFA0FD-A5A6-42E3-81C8-5B304BD65A67}" type="slidenum">
              <a:rPr lang="ru-RU" altLang="ru-RU" kern="1200" smtClean="0">
                <a:solidFill>
                  <a:prstClr val="black"/>
                </a:solidFill>
                <a:ea typeface="+mn-ea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kern="1200" smtClean="0">
              <a:solidFill>
                <a:prstClr val="black"/>
              </a:solidFill>
              <a:ea typeface="+mn-e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9285288" y="6454775"/>
            <a:ext cx="500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405359E-4B29-4224-8390-DA610758AFD9}" type="slidenum">
              <a:rPr lang="ru-RU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985838" y="6408738"/>
            <a:ext cx="19161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Н. Новгород, 20</a:t>
            </a:r>
            <a:r>
              <a:rPr lang="en-US" sz="1000" dirty="0" smtClean="0">
                <a:solidFill>
                  <a:srgbClr val="000000"/>
                </a:solidFill>
              </a:rPr>
              <a:t>1</a:t>
            </a:r>
            <a:r>
              <a:rPr lang="ru-RU" sz="1000" dirty="0" smtClean="0">
                <a:solidFill>
                  <a:srgbClr val="000000"/>
                </a:solidFill>
              </a:rPr>
              <a:t>3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smtClean="0">
                <a:solidFill>
                  <a:srgbClr val="000000"/>
                </a:solidFill>
              </a:rPr>
              <a:t>г.</a:t>
            </a:r>
          </a:p>
          <a:p>
            <a:pPr algn="r" eaLnBrk="1" hangingPunct="1">
              <a:defRPr/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001963" y="6403975"/>
            <a:ext cx="4810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000" dirty="0" smtClean="0"/>
              <a:t>Оптимизация вычислений в задаче о разложении чисел на простые сомножители. Векторизация и балансировка нагрузки</a:t>
            </a:r>
            <a:endParaRPr lang="ru-RU" sz="1000" dirty="0"/>
          </a:p>
        </p:txBody>
      </p:sp>
      <p:pic>
        <p:nvPicPr>
          <p:cNvPr id="10" name="Рисунок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74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ctr">
              <a:defRPr sz="4000" b="1" cap="none">
                <a:solidFill>
                  <a:srgbClr val="00206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457200" indent="-457200">
              <a:buFont typeface="+mj-lt"/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3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33"/>
          <p:cNvSpPr txBox="1">
            <a:spLocks noChangeArrowheads="1"/>
          </p:cNvSpPr>
          <p:nvPr userDrawn="1"/>
        </p:nvSpPr>
        <p:spPr bwMode="auto">
          <a:xfrm>
            <a:off x="3001963" y="6403975"/>
            <a:ext cx="4810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000" dirty="0" smtClean="0"/>
              <a:t>Оптимизация вычислений в задаче о разложении чисел на простые сомножители. Векторизация и балансировка нагрузки</a:t>
            </a:r>
            <a:endParaRPr lang="ru-RU" sz="1000" dirty="0"/>
          </a:p>
        </p:txBody>
      </p:sp>
      <p:sp>
        <p:nvSpPr>
          <p:cNvPr id="15" name="Text Box 1033"/>
          <p:cNvSpPr txBox="1">
            <a:spLocks noChangeArrowheads="1"/>
          </p:cNvSpPr>
          <p:nvPr userDrawn="1"/>
        </p:nvSpPr>
        <p:spPr bwMode="auto">
          <a:xfrm>
            <a:off x="985838" y="6408738"/>
            <a:ext cx="19161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Н. Новгород, 20</a:t>
            </a:r>
            <a:r>
              <a:rPr lang="en-US" sz="1000" dirty="0" smtClean="0">
                <a:solidFill>
                  <a:srgbClr val="000000"/>
                </a:solidFill>
              </a:rPr>
              <a:t>1</a:t>
            </a:r>
            <a:r>
              <a:rPr lang="ru-RU" sz="1000" dirty="0" smtClean="0">
                <a:solidFill>
                  <a:srgbClr val="000000"/>
                </a:solidFill>
              </a:rPr>
              <a:t>3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smtClean="0">
                <a:solidFill>
                  <a:srgbClr val="000000"/>
                </a:solidFill>
              </a:rPr>
              <a:t>г.</a:t>
            </a:r>
          </a:p>
          <a:p>
            <a:pPr algn="r" eaLnBrk="1" hangingPunct="1">
              <a:defRPr/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16" name="Text Box 1033"/>
          <p:cNvSpPr txBox="1">
            <a:spLocks noChangeArrowheads="1"/>
          </p:cNvSpPr>
          <p:nvPr userDrawn="1"/>
        </p:nvSpPr>
        <p:spPr bwMode="auto">
          <a:xfrm>
            <a:off x="9285288" y="6454775"/>
            <a:ext cx="500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405359E-4B29-4224-8390-DA610758AFD9}" type="slidenum">
              <a:rPr lang="ru-RU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92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Оптимизация вычислений в задаче о разложении чисел на простые сомножители. Векторизация и балансировка нагрузки</a:t>
            </a: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 userDrawn="1"/>
        </p:nvSpPr>
        <p:spPr bwMode="auto">
          <a:xfrm>
            <a:off x="0" y="115888"/>
            <a:ext cx="9945688" cy="1406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400" b="1" dirty="0" smtClean="0">
                <a:latin typeface="Arial" charset="0"/>
              </a:rPr>
              <a:t>Нижегородский государственный университет </a:t>
            </a: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ru-RU" sz="2400" b="1" dirty="0" smtClean="0">
                <a:latin typeface="Arial" charset="0"/>
              </a:rPr>
              <a:t>им.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Н.И.Лобачевского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000" b="1" i="1" dirty="0" smtClean="0">
                <a:latin typeface="Arial" charset="0"/>
              </a:rPr>
              <a:t>Факультет Вычислительной математики и кибернетики</a:t>
            </a:r>
            <a:endParaRPr lang="en-US" sz="2000" b="1" i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71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08738"/>
            <a:ext cx="5761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Оптимизация вычислений в задаче о разложении чисел на простые сомножители. Векторизация и балансировка нагрузки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0F7F8D67-CD66-41E7-A8AB-7EF19B88D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4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44" r:id="rId2"/>
    <p:sldLayoutId id="2147484849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cc.ru/" TargetMode="Externa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mailto:kozinov@vmk.unn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2714620"/>
            <a:ext cx="8420100" cy="1569660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dirty="0" smtClean="0"/>
              <a:t>Лабораторная работа </a:t>
            </a:r>
            <a:r>
              <a:rPr lang="ru-RU" altLang="ru-RU" sz="2400" dirty="0" smtClean="0"/>
              <a:t>№</a:t>
            </a:r>
            <a:r>
              <a:rPr lang="ru-RU" altLang="ru-RU" sz="2400" dirty="0" smtClean="0"/>
              <a:t>3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sz="2400" dirty="0" smtClean="0"/>
              <a:t> Оптимизация вычислений в задаче </a:t>
            </a:r>
            <a:br>
              <a:rPr lang="ru-RU" sz="2400" dirty="0" smtClean="0"/>
            </a:br>
            <a:r>
              <a:rPr lang="ru-RU" sz="2400" dirty="0" smtClean="0"/>
              <a:t>о разложении чисел на простые сомножители. Векторизация и балансировка нагрузки</a:t>
            </a:r>
            <a:endParaRPr lang="ru-RU" altLang="ru-RU" sz="2400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928802"/>
            <a:ext cx="9047163" cy="461962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Программирование для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Xeon Phi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00475" y="5591175"/>
            <a:ext cx="590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Козинов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Е.А.</a:t>
            </a:r>
            <a:endParaRPr lang="ru-RU" altLang="ru-RU" sz="20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Кафедра математического обеспечения ЭВМ</a:t>
            </a:r>
            <a:endParaRPr lang="ru-RU" altLang="ru-RU" sz="20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321425" y="4987938"/>
            <a:ext cx="3576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При поддержке компании </a:t>
            </a:r>
            <a:r>
              <a:rPr lang="en-US" altLang="ru-RU" i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Intel</a:t>
            </a:r>
            <a:endParaRPr lang="ru-RU" altLang="ru-RU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вычислительная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factorization()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NUM_NUMBERS;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2; j 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j++)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if (number == 1) break; 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r = number % j;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if (r == 0)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number /= j;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divisors[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push_back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(j);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--;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ru-RU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факторизации в основной программе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main()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Проведение вычислительного эксперимента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time_s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factorization();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&lt;&lt; "Calculation time : " &lt;&lt;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Вывод простых множителей произвольных 10 чисел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 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 + rand() % NUM_NUMBERS;  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":\t";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&gt;(divisors[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].size());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size;j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   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divisors[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][j] &lt;&lt; "\t";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ru-RU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Компиляция и запуск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Резервируем </a:t>
            </a:r>
            <a:r>
              <a:rPr lang="en-US" dirty="0" smtClean="0"/>
              <a:t>host</a:t>
            </a:r>
          </a:p>
          <a:p>
            <a:pPr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salloc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-N 1 --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gres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=mic:1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/>
              <a:t>Переходим на </a:t>
            </a:r>
            <a:r>
              <a:rPr lang="en-US" dirty="0" smtClean="0"/>
              <a:t>host</a:t>
            </a:r>
          </a:p>
          <a:p>
            <a:pPr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$SLURM_NODELIST</a:t>
            </a:r>
          </a:p>
          <a:p>
            <a:r>
              <a:rPr lang="ru-RU" dirty="0" smtClean="0">
                <a:cs typeface="Courier New" pitchFamily="49" charset="0"/>
              </a:rPr>
              <a:t>Компиляция</a:t>
            </a:r>
          </a:p>
          <a:p>
            <a:pPr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icpc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-O2 -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openmp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single.cpp –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osingle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cs typeface="Courier New" pitchFamily="49" charset="0"/>
              </a:rPr>
              <a:t>Запуск</a:t>
            </a:r>
          </a:p>
          <a:p>
            <a:pPr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./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single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2" y="2271712"/>
            <a:ext cx="64293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523" y="2305222"/>
            <a:ext cx="4580953" cy="27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сопроцессор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Воспользуемся стандартной директивой в основной функции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wtime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offload target(mic:0)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factorization();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time_f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  <a:endParaRPr lang="ru-RU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Попробуйте скомпилировать код.</a:t>
            </a:r>
          </a:p>
          <a:p>
            <a:r>
              <a:rPr lang="ru-RU" dirty="0" smtClean="0"/>
              <a:t>На выходе компилятора: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./singleMIC.cpp(44): error: function "factorization" called in offload region must have been declared with compatible "target" attribute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factorization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/>
              <a:t>Intel Xeon</a:t>
            </a:r>
            <a:r>
              <a:rPr lang="ru-RU" dirty="0" smtClean="0"/>
              <a:t>  </a:t>
            </a:r>
            <a:r>
              <a:rPr lang="en-US" dirty="0" smtClean="0"/>
              <a:t>Phi </a:t>
            </a:r>
            <a:r>
              <a:rPr lang="ru-RU" dirty="0" smtClean="0"/>
              <a:t>имеет свою операционную систему и окружение. </a:t>
            </a:r>
          </a:p>
          <a:p>
            <a:pPr lvl="1"/>
            <a:r>
              <a:rPr lang="ru-RU" dirty="0" smtClean="0"/>
              <a:t>Код, исполняемый на </a:t>
            </a:r>
            <a:r>
              <a:rPr lang="en-US" dirty="0" smtClean="0"/>
              <a:t>MIC</a:t>
            </a:r>
            <a:r>
              <a:rPr lang="ru-RU" dirty="0" smtClean="0"/>
              <a:t>, должен быть скомпилирован отдельно.</a:t>
            </a:r>
          </a:p>
          <a:p>
            <a:pPr lvl="1"/>
            <a:r>
              <a:rPr lang="ru-RU" dirty="0" smtClean="0"/>
              <a:t>Каждая функция должна быть оформлена в программе соответствующим образом.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cs typeface="Courier New" pitchFamily="49" charset="0"/>
              </a:rPr>
              <a:t>Правки в объявлении</a:t>
            </a: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offload_attribute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(push, target(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 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#define NUM_NUMBERS 100000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divisors[NUM_NUMBERS+1];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factorization(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chunk);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testThreadCount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offload_attribute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(pop)</a:t>
            </a:r>
            <a:endParaRPr lang="ru-RU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Правки в реализации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offload_attribute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(push, target(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 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factorization() 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offload_attribute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(pop)</a:t>
            </a:r>
            <a:endParaRPr lang="ru-RU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Задача разложения чисел на простые сомножители</a:t>
            </a:r>
          </a:p>
          <a:p>
            <a:r>
              <a:rPr lang="ru-RU" dirty="0" smtClean="0"/>
              <a:t>Последовательная реализация алгоритма</a:t>
            </a:r>
          </a:p>
          <a:p>
            <a:r>
              <a:rPr lang="ru-RU" dirty="0" smtClean="0"/>
              <a:t>Перенос вычислений на сопроцессор </a:t>
            </a:r>
            <a:r>
              <a:rPr lang="ru-RU" dirty="0" err="1" smtClean="0"/>
              <a:t>intel</a:t>
            </a:r>
            <a:r>
              <a:rPr lang="ru-RU" dirty="0" smtClean="0"/>
              <a:t> </a:t>
            </a:r>
            <a:r>
              <a:rPr lang="ru-RU" dirty="0" err="1" smtClean="0"/>
              <a:t>xeon</a:t>
            </a:r>
            <a:r>
              <a:rPr lang="ru-RU" dirty="0" smtClean="0"/>
              <a:t> </a:t>
            </a:r>
            <a:r>
              <a:rPr lang="ru-RU" dirty="0" err="1" smtClean="0"/>
              <a:t>phi</a:t>
            </a:r>
            <a:endParaRPr lang="ru-RU" dirty="0" smtClean="0"/>
          </a:p>
          <a:p>
            <a:r>
              <a:rPr lang="ru-RU" dirty="0" smtClean="0"/>
              <a:t>Параллельная реализация алгоритма</a:t>
            </a:r>
          </a:p>
          <a:p>
            <a:pPr lvl="1"/>
            <a:r>
              <a:rPr lang="ru-RU" dirty="0" smtClean="0"/>
              <a:t>Распределение вычислений с использованием статического планировщика</a:t>
            </a:r>
          </a:p>
          <a:p>
            <a:pPr lvl="1"/>
            <a:r>
              <a:rPr lang="ru-RU" dirty="0" smtClean="0"/>
              <a:t>Распределение вычислений с использованием динамического планировщика</a:t>
            </a:r>
          </a:p>
          <a:p>
            <a:pPr lvl="1"/>
            <a:r>
              <a:rPr lang="ru-RU" dirty="0" smtClean="0"/>
              <a:t>Распределение вычислений с использованием динамического планировщика и подбор размера порции</a:t>
            </a:r>
          </a:p>
          <a:p>
            <a:r>
              <a:rPr lang="ru-RU" dirty="0" smtClean="0"/>
              <a:t>Оптимизация вычислительной функции</a:t>
            </a:r>
          </a:p>
          <a:p>
            <a:r>
              <a:rPr lang="ru-RU" dirty="0" smtClean="0"/>
              <a:t>Гибридная параллельная схема реализации алгоритма</a:t>
            </a:r>
          </a:p>
          <a:p>
            <a:r>
              <a:rPr lang="ru-RU" dirty="0" smtClean="0"/>
              <a:t>Дополнительные задания и литература</a:t>
            </a:r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Откомпилируем и запустим программу.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r>
              <a:rPr lang="ru-RU" i="1" dirty="0" smtClean="0"/>
              <a:t>Как вы думаете, почему в результате вычислений не отобразились факторы чисел?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Память  центрального процессора и сопроцессора не являются общими.</a:t>
            </a:r>
            <a:endParaRPr lang="ru-RU" b="1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1700808"/>
            <a:ext cx="525658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Разработаем две функции</a:t>
            </a:r>
          </a:p>
          <a:p>
            <a:pPr lvl="1"/>
            <a:r>
              <a:rPr lang="ru-RU" dirty="0" smtClean="0"/>
              <a:t>Получение размера векторов</a:t>
            </a:r>
          </a:p>
          <a:p>
            <a:pPr lvl="1"/>
            <a:r>
              <a:rPr lang="ru-RU" dirty="0" smtClean="0"/>
              <a:t>Получение данных векторов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Получение размера векторов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getSizeVector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count,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 num,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*size)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sum = 0;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count;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size[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sum 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sum +=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&gt;(divisors[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].size());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Получение данных векторов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getVector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count,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 num,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size = 0;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 = 0;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count;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size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&gt;(divisors[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].size());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size;j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[k] = divisors[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][j];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k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4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Изменения в </a:t>
            </a:r>
            <a:r>
              <a:rPr lang="en-US" b="1" dirty="0" smtClean="0"/>
              <a:t>main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[10],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countNum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[11], *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 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 + rand() % NUM_NUMBERS;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num[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randomIdx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offload target(mic:0)  in(num[0:10]) out(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countNum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[0:11])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getSizeVector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(10, num,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countNum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sum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countNum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[sum];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offload target(mic:0)  in(num[0:10]) out(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[0:sum])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getVector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(10,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num[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&lt;&lt; ":\t";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countNum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 j 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countNum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+ 1];j++) 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[j] &lt;&lt; "\t";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[]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2" y="1966912"/>
            <a:ext cx="64293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вычислений на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Центральный процессор приблизительно в пятнадцать раз обогнал сопроцессор </a:t>
            </a:r>
            <a:r>
              <a:rPr lang="en-US" dirty="0" smtClean="0"/>
              <a:t>Intel Xeon Phi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Причина - ядра сопроцессора гораздо более простые (с точки зрения архитектуры) и обладают меньшей тактовой частотой, чем ядра центрального процессора.</a:t>
            </a:r>
          </a:p>
          <a:p>
            <a:r>
              <a:rPr lang="ru-RU" dirty="0" smtClean="0"/>
              <a:t>Необходимо распараллеливание.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8784" y="1988840"/>
            <a:ext cx="388843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Параллельная реализация алгоритма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Статическое распределение нагрузки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Стратегия распределения нагрузки между потоками: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Достаточно использовать директиву </a:t>
            </a:r>
            <a:r>
              <a:rPr lang="en-US" dirty="0" err="1" smtClean="0"/>
              <a:t>OpenMP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parallel for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106488" y="2060575"/>
            <a:ext cx="7662862" cy="1876425"/>
            <a:chOff x="1701" y="3834"/>
            <a:chExt cx="9540" cy="1080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701" y="4374"/>
              <a:ext cx="9360" cy="540"/>
              <a:chOff x="1701" y="4194"/>
              <a:chExt cx="10080" cy="540"/>
            </a:xfrm>
          </p:grpSpPr>
          <p:sp>
            <p:nvSpPr>
              <p:cNvPr id="20" name="Rectangle 4"/>
              <p:cNvSpPr>
                <a:spLocks noChangeArrowheads="1"/>
              </p:cNvSpPr>
              <p:nvPr/>
            </p:nvSpPr>
            <p:spPr bwMode="auto">
              <a:xfrm>
                <a:off x="1701" y="4194"/>
                <a:ext cx="2520" cy="54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4221" y="4194"/>
                <a:ext cx="2520" cy="540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6741" y="4194"/>
                <a:ext cx="2520" cy="540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261" y="4194"/>
                <a:ext cx="2520" cy="540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3281" y="3834"/>
              <a:ext cx="940" cy="540"/>
              <a:chOff x="3281" y="3834"/>
              <a:chExt cx="940" cy="540"/>
            </a:xfrm>
          </p:grpSpPr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3281" y="383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>
                    <a:latin typeface="Calibri" pitchFamily="34" charset="0"/>
                  </a:rPr>
                  <a:t>50K</a:t>
                </a:r>
                <a:endParaRPr lang="ru-RU" sz="2000"/>
              </a:p>
            </p:txBody>
          </p:sp>
          <p:sp>
            <p:nvSpPr>
              <p:cNvPr id="19" name="AutoShape 10"/>
              <p:cNvSpPr>
                <a:spLocks noChangeArrowheads="1"/>
              </p:cNvSpPr>
              <p:nvPr/>
            </p:nvSpPr>
            <p:spPr bwMode="auto">
              <a:xfrm>
                <a:off x="3861" y="3834"/>
                <a:ext cx="360" cy="540"/>
              </a:xfrm>
              <a:prstGeom prst="downArrow">
                <a:avLst>
                  <a:gd name="adj1" fmla="val 50000"/>
                  <a:gd name="adj2" fmla="val 37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5481" y="3834"/>
              <a:ext cx="1080" cy="540"/>
              <a:chOff x="5481" y="3834"/>
              <a:chExt cx="1080" cy="540"/>
            </a:xfrm>
          </p:grpSpPr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5481" y="3834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>
                    <a:latin typeface="Calibri" pitchFamily="34" charset="0"/>
                  </a:rPr>
                  <a:t>100K</a:t>
                </a:r>
                <a:endParaRPr lang="ru-RU" sz="2000"/>
              </a:p>
            </p:txBody>
          </p:sp>
          <p:sp>
            <p:nvSpPr>
              <p:cNvPr id="17" name="AutoShape 13"/>
              <p:cNvSpPr>
                <a:spLocks noChangeArrowheads="1"/>
              </p:cNvSpPr>
              <p:nvPr/>
            </p:nvSpPr>
            <p:spPr bwMode="auto">
              <a:xfrm>
                <a:off x="6201" y="3834"/>
                <a:ext cx="360" cy="540"/>
              </a:xfrm>
              <a:prstGeom prst="downArrow">
                <a:avLst>
                  <a:gd name="adj1" fmla="val 50000"/>
                  <a:gd name="adj2" fmla="val 37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7861" y="3834"/>
              <a:ext cx="1040" cy="540"/>
              <a:chOff x="7861" y="3834"/>
              <a:chExt cx="1040" cy="540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7861" y="3834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>
                    <a:latin typeface="Calibri" pitchFamily="34" charset="0"/>
                  </a:rPr>
                  <a:t>150K</a:t>
                </a:r>
                <a:endParaRPr lang="ru-RU" sz="2000"/>
              </a:p>
            </p:txBody>
          </p:sp>
          <p:sp>
            <p:nvSpPr>
              <p:cNvPr id="15" name="AutoShape 16"/>
              <p:cNvSpPr>
                <a:spLocks noChangeArrowheads="1"/>
              </p:cNvSpPr>
              <p:nvPr/>
            </p:nvSpPr>
            <p:spPr bwMode="auto">
              <a:xfrm>
                <a:off x="8541" y="3834"/>
                <a:ext cx="360" cy="540"/>
              </a:xfrm>
              <a:prstGeom prst="downArrow">
                <a:avLst>
                  <a:gd name="adj1" fmla="val 50000"/>
                  <a:gd name="adj2" fmla="val 37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10201" y="3834"/>
              <a:ext cx="1040" cy="540"/>
              <a:chOff x="10201" y="3834"/>
              <a:chExt cx="1040" cy="540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10201" y="3834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>
                    <a:latin typeface="Calibri" pitchFamily="34" charset="0"/>
                  </a:rPr>
                  <a:t>200K</a:t>
                </a:r>
                <a:endParaRPr lang="ru-RU" sz="2000"/>
              </a:p>
            </p:txBody>
          </p:sp>
          <p:sp>
            <p:nvSpPr>
              <p:cNvPr id="13" name="AutoShape 19"/>
              <p:cNvSpPr>
                <a:spLocks noChangeArrowheads="1"/>
              </p:cNvSpPr>
              <p:nvPr/>
            </p:nvSpPr>
            <p:spPr bwMode="auto">
              <a:xfrm>
                <a:off x="10881" y="3834"/>
                <a:ext cx="360" cy="540"/>
              </a:xfrm>
              <a:prstGeom prst="downArrow">
                <a:avLst>
                  <a:gd name="adj1" fmla="val 50000"/>
                  <a:gd name="adj2" fmla="val 37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Ядер 60. Потоков 240. </a:t>
            </a:r>
          </a:p>
          <a:p>
            <a:r>
              <a:rPr lang="ru-RU" i="1" dirty="0" smtClean="0"/>
              <a:t>Что помешало большему ускорению?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dirty="0" smtClean="0"/>
              <a:t>Вычисления </a:t>
            </a:r>
            <a:r>
              <a:rPr lang="ru-RU" b="1" dirty="0" smtClean="0"/>
              <a:t>сильно разбалансированы</a:t>
            </a:r>
            <a:r>
              <a:rPr lang="ru-RU" dirty="0" smtClean="0"/>
              <a:t> и тратится большое время на синхронизацию большого количества потоков.</a:t>
            </a:r>
          </a:p>
          <a:p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9295" y="2146151"/>
            <a:ext cx="55340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Рассмотрение на примере задачи разложения чисел на простые сомножители некоторых вопросов, возникающих при распараллеливании программ на сопроцессорах </a:t>
            </a:r>
            <a:r>
              <a:rPr lang="en-US" dirty="0" smtClean="0"/>
              <a:t>Intel Xeon Phi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Изучение одного из подходов переноса вычислений на сопроцессор </a:t>
            </a:r>
            <a:r>
              <a:rPr lang="en-US" dirty="0" smtClean="0"/>
              <a:t>Intel Xeon Phi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Рассмотрение вопросов влияния разных методов распределения вычислений на скорость вычислений.</a:t>
            </a:r>
          </a:p>
          <a:p>
            <a:r>
              <a:rPr lang="ru-RU" dirty="0" smtClean="0"/>
              <a:t>Изучения одного из подходов оптимизации вычислений под сопроцессор </a:t>
            </a:r>
            <a:r>
              <a:rPr lang="en-US" dirty="0" smtClean="0"/>
              <a:t>Intel Xeon Phi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распределение нагрузки.</a:t>
            </a:r>
            <a:br>
              <a:rPr lang="ru-RU" dirty="0" smtClean="0"/>
            </a:br>
            <a:r>
              <a:rPr lang="ru-RU" dirty="0" smtClean="0"/>
              <a:t>Стратегия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Стратегия распределения нагрузки между потоками: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реализации используем расширенные возможности директив </a:t>
            </a:r>
            <a:r>
              <a:rPr lang="en-US" dirty="0" err="1" smtClean="0"/>
              <a:t>OpenMP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#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parallel for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schedule(dynamic)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49313" y="1988840"/>
            <a:ext cx="8712200" cy="863600"/>
            <a:chOff x="1701" y="5094"/>
            <a:chExt cx="8280" cy="54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701" y="5106"/>
              <a:ext cx="7560" cy="516"/>
              <a:chOff x="1701" y="5106"/>
              <a:chExt cx="7560" cy="516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1701" y="5106"/>
                <a:ext cx="3780" cy="516"/>
                <a:chOff x="1701" y="5106"/>
                <a:chExt cx="3780" cy="516"/>
              </a:xfrm>
            </p:grpSpPr>
            <p:grpSp>
              <p:nvGrpSpPr>
                <p:cNvPr id="19" name="Group 5"/>
                <p:cNvGrpSpPr>
                  <a:grpSpLocks/>
                </p:cNvGrpSpPr>
                <p:nvPr/>
              </p:nvGrpSpPr>
              <p:grpSpPr bwMode="auto">
                <a:xfrm>
                  <a:off x="1701" y="5106"/>
                  <a:ext cx="3780" cy="516"/>
                  <a:chOff x="1701" y="4194"/>
                  <a:chExt cx="10080" cy="540"/>
                </a:xfrm>
              </p:grpSpPr>
              <p:sp>
                <p:nvSpPr>
                  <p:cNvPr id="25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701" y="4194"/>
                    <a:ext cx="2520" cy="540"/>
                  </a:xfrm>
                  <a:prstGeom prst="rect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221" y="4194"/>
                    <a:ext cx="2520" cy="540"/>
                  </a:xfrm>
                  <a:prstGeom prst="rect">
                    <a:avLst/>
                  </a:prstGeom>
                  <a:solidFill>
                    <a:srgbClr val="3399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741" y="4194"/>
                    <a:ext cx="2520" cy="540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9261" y="4194"/>
                    <a:ext cx="2520" cy="540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10"/>
                <p:cNvGrpSpPr>
                  <a:grpSpLocks/>
                </p:cNvGrpSpPr>
                <p:nvPr/>
              </p:nvGrpSpPr>
              <p:grpSpPr bwMode="auto">
                <a:xfrm>
                  <a:off x="1981" y="5194"/>
                  <a:ext cx="3360" cy="360"/>
                  <a:chOff x="1981" y="5194"/>
                  <a:chExt cx="3360" cy="360"/>
                </a:xfrm>
              </p:grpSpPr>
              <p:sp>
                <p:nvSpPr>
                  <p:cNvPr id="2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8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1</a:t>
                    </a:r>
                    <a:endParaRPr lang="ru-RU" sz="2000"/>
                  </a:p>
                </p:txBody>
              </p:sp>
              <p:sp>
                <p:nvSpPr>
                  <p:cNvPr id="2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2</a:t>
                    </a:r>
                    <a:endParaRPr lang="ru-RU" sz="2000"/>
                  </a:p>
                </p:txBody>
              </p:sp>
              <p:sp>
                <p:nvSpPr>
                  <p:cNvPr id="2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3</a:t>
                    </a:r>
                    <a:endParaRPr lang="ru-RU" sz="2000"/>
                  </a:p>
                </p:txBody>
              </p:sp>
              <p:sp>
                <p:nvSpPr>
                  <p:cNvPr id="2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4</a:t>
                    </a:r>
                    <a:endParaRPr lang="ru-RU" sz="2000"/>
                  </a:p>
                </p:txBody>
              </p:sp>
            </p:grp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5481" y="5106"/>
                <a:ext cx="3780" cy="516"/>
                <a:chOff x="5481" y="5106"/>
                <a:chExt cx="3780" cy="516"/>
              </a:xfrm>
            </p:grpSpPr>
            <p:grpSp>
              <p:nvGrpSpPr>
                <p:cNvPr id="9" name="Group 16"/>
                <p:cNvGrpSpPr>
                  <a:grpSpLocks/>
                </p:cNvGrpSpPr>
                <p:nvPr/>
              </p:nvGrpSpPr>
              <p:grpSpPr bwMode="auto">
                <a:xfrm>
                  <a:off x="5481" y="5106"/>
                  <a:ext cx="3780" cy="516"/>
                  <a:chOff x="1701" y="4194"/>
                  <a:chExt cx="10080" cy="540"/>
                </a:xfrm>
              </p:grpSpPr>
              <p:sp>
                <p:nvSpPr>
                  <p:cNvPr id="1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701" y="4194"/>
                    <a:ext cx="2520" cy="540"/>
                  </a:xfrm>
                  <a:prstGeom prst="rect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221" y="4194"/>
                    <a:ext cx="2520" cy="540"/>
                  </a:xfrm>
                  <a:prstGeom prst="rect">
                    <a:avLst/>
                  </a:prstGeom>
                  <a:solidFill>
                    <a:srgbClr val="3399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6741" y="4194"/>
                    <a:ext cx="2520" cy="540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9261" y="4194"/>
                    <a:ext cx="2520" cy="540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21"/>
                <p:cNvGrpSpPr>
                  <a:grpSpLocks/>
                </p:cNvGrpSpPr>
                <p:nvPr/>
              </p:nvGrpSpPr>
              <p:grpSpPr bwMode="auto">
                <a:xfrm>
                  <a:off x="5781" y="5194"/>
                  <a:ext cx="3360" cy="360"/>
                  <a:chOff x="1981" y="5194"/>
                  <a:chExt cx="3360" cy="360"/>
                </a:xfrm>
              </p:grpSpPr>
              <p:sp>
                <p:nvSpPr>
                  <p:cNvPr id="11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8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5</a:t>
                    </a:r>
                    <a:endParaRPr lang="ru-RU" sz="2000"/>
                  </a:p>
                </p:txBody>
              </p:sp>
              <p:sp>
                <p:nvSpPr>
                  <p:cNvPr id="12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6</a:t>
                    </a:r>
                    <a:endParaRPr lang="ru-RU" sz="2000"/>
                  </a:p>
                </p:txBody>
              </p:sp>
              <p:sp>
                <p:nvSpPr>
                  <p:cNvPr id="13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7</a:t>
                    </a:r>
                    <a:endParaRPr lang="ru-RU" sz="2000"/>
                  </a:p>
                </p:txBody>
              </p:sp>
              <p:sp>
                <p:nvSpPr>
                  <p:cNvPr id="14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1" y="5194"/>
                    <a:ext cx="540" cy="360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Aft>
                        <a:spcPts val="1000"/>
                      </a:spcAft>
                    </a:pPr>
                    <a:r>
                      <a:rPr lang="ru-RU" sz="2000" b="1">
                        <a:latin typeface="Calibri" pitchFamily="34" charset="0"/>
                      </a:rPr>
                      <a:t>8</a:t>
                    </a:r>
                    <a:endParaRPr lang="ru-RU" sz="2000"/>
                  </a:p>
                </p:txBody>
              </p:sp>
            </p:grpSp>
          </p:grp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9441" y="5094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sz="1400" b="1">
                  <a:latin typeface="Calibri" pitchFamily="34" charset="0"/>
                </a:rPr>
                <a:t>…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распределение нагрузки.</a:t>
            </a:r>
            <a:br>
              <a:rPr lang="ru-RU" dirty="0" smtClean="0"/>
            </a:br>
            <a:r>
              <a:rPr lang="ru-RU" dirty="0" smtClean="0"/>
              <a:t>Стратегия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5105772" cy="4968875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В чем причина подобного замедления?</a:t>
            </a:r>
            <a:endParaRPr lang="ru-RU" dirty="0" smtClean="0"/>
          </a:p>
          <a:p>
            <a:r>
              <a:rPr lang="ru-RU" dirty="0" smtClean="0"/>
              <a:t>Основная причина в методе распределения чисел. </a:t>
            </a:r>
            <a:endParaRPr lang="en-US" dirty="0" smtClean="0"/>
          </a:p>
          <a:p>
            <a:pPr lvl="1"/>
            <a:r>
              <a:rPr lang="ru-RU" dirty="0" smtClean="0"/>
              <a:t>Все четные потоки получают четные числа. </a:t>
            </a:r>
            <a:endParaRPr lang="en-US" dirty="0" smtClean="0"/>
          </a:p>
          <a:p>
            <a:pPr lvl="1"/>
            <a:r>
              <a:rPr lang="ru-RU" dirty="0" smtClean="0"/>
              <a:t>Потоков четное число. </a:t>
            </a:r>
            <a:endParaRPr lang="en-US" dirty="0" smtClean="0"/>
          </a:p>
          <a:p>
            <a:r>
              <a:rPr lang="ru-RU" dirty="0" smtClean="0"/>
              <a:t>Взамен того, что бы сбалансировать вычисления мы добились большего дисбаланса. </a:t>
            </a:r>
            <a:endParaRPr lang="en-US" dirty="0" smtClean="0"/>
          </a:p>
          <a:p>
            <a:r>
              <a:rPr lang="ru-RU" dirty="0" smtClean="0"/>
              <a:t>Так как потоков много, дисбаланс при статическом планировании оказался менее ярко выраженным.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1032" y="1412776"/>
            <a:ext cx="46649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распределение нагрузки.</a:t>
            </a:r>
            <a:br>
              <a:rPr lang="ru-RU" dirty="0" smtClean="0"/>
            </a:br>
            <a:r>
              <a:rPr lang="ru-RU" dirty="0" smtClean="0"/>
              <a:t>Стратегия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Стратегия распределения нагрузки между потоками: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Для реализации используем расширенные возможности директив </a:t>
            </a:r>
            <a:r>
              <a:rPr lang="en-US" dirty="0" err="1" smtClean="0"/>
              <a:t>OpenMP</a:t>
            </a:r>
            <a:r>
              <a:rPr lang="ru-RU" dirty="0" smtClean="0"/>
              <a:t> (укажем размер порции)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parallel for 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schedule(dynamic, chunk)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 smtClean="0"/>
          </a:p>
          <a:p>
            <a:r>
              <a:rPr lang="ru-RU" i="1" dirty="0" smtClean="0"/>
              <a:t>Какой размер порции выбрать?</a:t>
            </a:r>
            <a:endParaRPr lang="en-US" i="1" dirty="0" smtClean="0"/>
          </a:p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81034" y="1916832"/>
            <a:ext cx="8569325" cy="1008063"/>
            <a:chOff x="2381" y="8731"/>
            <a:chExt cx="7541" cy="58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9348" y="8775"/>
              <a:ext cx="574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sz="1400" b="1">
                  <a:latin typeface="Calibri" pitchFamily="34" charset="0"/>
                </a:rPr>
                <a:t>…</a:t>
              </a: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381" y="8731"/>
              <a:ext cx="3696" cy="516"/>
              <a:chOff x="2381" y="8731"/>
              <a:chExt cx="3696" cy="516"/>
            </a:xfrm>
          </p:grpSpPr>
          <p:grpSp>
            <p:nvGrpSpPr>
              <p:cNvPr id="18" name="Group 5"/>
              <p:cNvGrpSpPr>
                <a:grpSpLocks/>
              </p:cNvGrpSpPr>
              <p:nvPr/>
            </p:nvGrpSpPr>
            <p:grpSpPr bwMode="auto">
              <a:xfrm>
                <a:off x="2381" y="8731"/>
                <a:ext cx="3494" cy="516"/>
                <a:chOff x="2381" y="8731"/>
                <a:chExt cx="3494" cy="516"/>
              </a:xfrm>
            </p:grpSpPr>
            <p:sp>
              <p:nvSpPr>
                <p:cNvPr id="24" name="Rectangle 6"/>
                <p:cNvSpPr>
                  <a:spLocks noChangeArrowheads="1"/>
                </p:cNvSpPr>
                <p:nvPr/>
              </p:nvSpPr>
              <p:spPr bwMode="auto">
                <a:xfrm>
                  <a:off x="2381" y="8731"/>
                  <a:ext cx="874" cy="516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Rectangle 7"/>
                <p:cNvSpPr>
                  <a:spLocks noChangeArrowheads="1"/>
                </p:cNvSpPr>
                <p:nvPr/>
              </p:nvSpPr>
              <p:spPr bwMode="auto">
                <a:xfrm>
                  <a:off x="3255" y="8731"/>
                  <a:ext cx="873" cy="516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Rectangle 8"/>
                <p:cNvSpPr>
                  <a:spLocks noChangeArrowheads="1"/>
                </p:cNvSpPr>
                <p:nvPr/>
              </p:nvSpPr>
              <p:spPr bwMode="auto">
                <a:xfrm>
                  <a:off x="4128" y="8731"/>
                  <a:ext cx="874" cy="516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Rectangle 9"/>
                <p:cNvSpPr>
                  <a:spLocks noChangeArrowheads="1"/>
                </p:cNvSpPr>
                <p:nvPr/>
              </p:nvSpPr>
              <p:spPr bwMode="auto">
                <a:xfrm>
                  <a:off x="5002" y="8731"/>
                  <a:ext cx="873" cy="516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10"/>
              <p:cNvGrpSpPr>
                <a:grpSpLocks/>
              </p:cNvGrpSpPr>
              <p:nvPr/>
            </p:nvGrpSpPr>
            <p:grpSpPr bwMode="auto">
              <a:xfrm>
                <a:off x="2441" y="8835"/>
                <a:ext cx="3636" cy="360"/>
                <a:chOff x="2441" y="8835"/>
                <a:chExt cx="3636" cy="360"/>
              </a:xfrm>
            </p:grpSpPr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981" y="8835"/>
                  <a:ext cx="1096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301-400</a:t>
                  </a:r>
                  <a:endParaRPr lang="ru-RU"/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441" y="8835"/>
                  <a:ext cx="900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1-100</a:t>
                  </a:r>
                  <a:endParaRPr lang="ru-RU"/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261" y="8835"/>
                  <a:ext cx="1260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101-200</a:t>
                  </a:r>
                  <a:endParaRPr lang="ru-RU"/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121" y="8835"/>
                  <a:ext cx="1260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201-300</a:t>
                  </a:r>
                  <a:endParaRPr lang="ru-RU"/>
                </a:p>
              </p:txBody>
            </p:sp>
          </p:grp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5865" y="8735"/>
              <a:ext cx="3696" cy="516"/>
              <a:chOff x="2381" y="8731"/>
              <a:chExt cx="3696" cy="516"/>
            </a:xfrm>
          </p:grpSpPr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2381" y="8731"/>
                <a:ext cx="3494" cy="516"/>
                <a:chOff x="2381" y="8731"/>
                <a:chExt cx="3494" cy="516"/>
              </a:xfrm>
            </p:grpSpPr>
            <p:sp>
              <p:nvSpPr>
                <p:cNvPr id="14" name="Rectangle 17"/>
                <p:cNvSpPr>
                  <a:spLocks noChangeArrowheads="1"/>
                </p:cNvSpPr>
                <p:nvPr/>
              </p:nvSpPr>
              <p:spPr bwMode="auto">
                <a:xfrm>
                  <a:off x="2381" y="8731"/>
                  <a:ext cx="874" cy="516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Rectangle 18"/>
                <p:cNvSpPr>
                  <a:spLocks noChangeArrowheads="1"/>
                </p:cNvSpPr>
                <p:nvPr/>
              </p:nvSpPr>
              <p:spPr bwMode="auto">
                <a:xfrm>
                  <a:off x="3255" y="8731"/>
                  <a:ext cx="873" cy="516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Rectangle 19"/>
                <p:cNvSpPr>
                  <a:spLocks noChangeArrowheads="1"/>
                </p:cNvSpPr>
                <p:nvPr/>
              </p:nvSpPr>
              <p:spPr bwMode="auto">
                <a:xfrm>
                  <a:off x="4128" y="8731"/>
                  <a:ext cx="874" cy="516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Rectangle 20"/>
                <p:cNvSpPr>
                  <a:spLocks noChangeArrowheads="1"/>
                </p:cNvSpPr>
                <p:nvPr/>
              </p:nvSpPr>
              <p:spPr bwMode="auto">
                <a:xfrm>
                  <a:off x="5002" y="8731"/>
                  <a:ext cx="873" cy="516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441" y="8835"/>
                <a:ext cx="3636" cy="360"/>
                <a:chOff x="2441" y="8835"/>
                <a:chExt cx="3636" cy="360"/>
              </a:xfrm>
            </p:grpSpPr>
            <p:sp>
              <p:nvSpPr>
                <p:cNvPr id="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981" y="8835"/>
                  <a:ext cx="1096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701-8</a:t>
                  </a:r>
                  <a:r>
                    <a:rPr lang="ru-RU" b="1">
                      <a:latin typeface="Times New Roman" pitchFamily="18" charset="0"/>
                    </a:rPr>
                    <a:t>00</a:t>
                  </a:r>
                  <a:endParaRPr lang="ru-RU"/>
                </a:p>
              </p:txBody>
            </p:sp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41" y="8835"/>
                  <a:ext cx="900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401-500</a:t>
                  </a:r>
                  <a:endParaRPr lang="ru-RU"/>
                </a:p>
              </p:txBody>
            </p:sp>
            <p:sp>
              <p:nvSpPr>
                <p:cNvPr id="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261" y="8835"/>
                  <a:ext cx="1260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501-6</a:t>
                  </a:r>
                  <a:r>
                    <a:rPr lang="ru-RU" b="1">
                      <a:latin typeface="Times New Roman" pitchFamily="18" charset="0"/>
                    </a:rPr>
                    <a:t>00</a:t>
                  </a:r>
                  <a:endParaRPr lang="ru-RU"/>
                </a:p>
              </p:txBody>
            </p:sp>
            <p:sp>
              <p:nvSpPr>
                <p:cNvPr id="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121" y="8835"/>
                  <a:ext cx="1260" cy="36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ru-RU" b="1">
                      <a:latin typeface="Calibri" pitchFamily="34" charset="0"/>
                    </a:rPr>
                    <a:t>601-7</a:t>
                  </a:r>
                  <a:r>
                    <a:rPr lang="ru-RU" b="1">
                      <a:latin typeface="Times New Roman" pitchFamily="18" charset="0"/>
                    </a:rPr>
                    <a:t>00</a:t>
                  </a:r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распределение нагрузки.</a:t>
            </a:r>
            <a:br>
              <a:rPr lang="ru-RU" dirty="0" smtClean="0"/>
            </a:br>
            <a:r>
              <a:rPr lang="ru-RU" dirty="0" smtClean="0"/>
              <a:t>Стратегия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Подбор размера порции: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Размер порции сильно влияет на время вычислений.</a:t>
            </a:r>
          </a:p>
          <a:p>
            <a:r>
              <a:rPr lang="ru-RU" dirty="0" smtClean="0"/>
              <a:t>Из графика видно, что оптимальный размер порции составляет 30.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660" y="1628800"/>
            <a:ext cx="61206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распределение нагрузки.</a:t>
            </a:r>
            <a:br>
              <a:rPr lang="ru-RU" dirty="0" smtClean="0"/>
            </a:br>
            <a:r>
              <a:rPr lang="ru-RU" dirty="0" smtClean="0"/>
              <a:t>Стратегия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Динамическое планирование при правильном подборе размера порции позволило получить большее ускорение вычислений!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672" y="1124744"/>
            <a:ext cx="5400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вычислительной функции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</a:t>
            </a:r>
            <a:r>
              <a:rPr lang="en-US" dirty="0" smtClean="0"/>
              <a:t>CPU </a:t>
            </a:r>
            <a:r>
              <a:rPr lang="ru-RU" dirty="0" smtClean="0"/>
              <a:t>и </a:t>
            </a:r>
            <a:r>
              <a:rPr lang="en-US" dirty="0" smtClean="0"/>
              <a:t>Intel Xeon Phi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предыдущих разделах лабораторной работы был рассмотрен </a:t>
            </a:r>
            <a:r>
              <a:rPr lang="ru-RU" i="1" dirty="0" smtClean="0"/>
              <a:t>наивный подход</a:t>
            </a:r>
            <a:r>
              <a:rPr lang="ru-RU" dirty="0" smtClean="0"/>
              <a:t> к переносу вычислений с центрального процессора на сопроцессор.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равним</a:t>
            </a:r>
            <a:r>
              <a:rPr lang="ru-RU" dirty="0" smtClean="0"/>
              <a:t> время работы параллельной версии алгоритма на центральном процессоре и сопроцессоре </a:t>
            </a:r>
            <a:r>
              <a:rPr lang="en-US" dirty="0" smtClean="0"/>
              <a:t>Intel Xeon Phi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968" y="3212976"/>
            <a:ext cx="43924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Лучшее время параллельного алгоритма на сопроцессоре в почти </a:t>
            </a:r>
            <a:r>
              <a:rPr lang="ru-RU" b="1" dirty="0" smtClean="0"/>
              <a:t>четыре раза хуже</a:t>
            </a:r>
            <a:r>
              <a:rPr lang="ru-RU" dirty="0" smtClean="0"/>
              <a:t>, чем время на центральном процессоре. </a:t>
            </a:r>
          </a:p>
          <a:p>
            <a:r>
              <a:rPr lang="ru-RU" dirty="0" smtClean="0"/>
              <a:t>Исходя из характеристик, сопроцессор </a:t>
            </a:r>
            <a:r>
              <a:rPr lang="en-US" b="1" dirty="0" smtClean="0"/>
              <a:t>Intel Xeon Phi </a:t>
            </a:r>
            <a:r>
              <a:rPr lang="ru-RU" b="1" dirty="0" smtClean="0"/>
              <a:t>обладает большей пиковой производительностью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Почему не удается достичь большей производительности?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достижения пиковой производительности ускорителя необходимо задействовать не только все ядра процессора, но и </a:t>
            </a:r>
            <a:r>
              <a:rPr lang="ru-RU" b="1" i="1" dirty="0" smtClean="0"/>
              <a:t>код должен быть векторизуем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Соберем отчет по векторизации кода.</a:t>
            </a:r>
          </a:p>
          <a:p>
            <a:pPr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icpc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-O2 -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openmp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-vec-report3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parMIC.cpp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/>
              <a:t>Посмотрим полученный отчет: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parMIC.cpp(174): (col. 5) remark: *MIC* loop was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vectorized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unsupported loop structure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parMIC.cpp(169): (col. 3) remark: *MIC* loop was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vectorized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nonstandard loop is not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vectorization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candidate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ru-RU" b="1" dirty="0" smtClean="0"/>
              <a:t>Строки 169 и 174 соответствуют циклам функции факторизации. Циклы не векторизовались.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кода.</a:t>
            </a:r>
            <a:br>
              <a:rPr lang="ru-RU" dirty="0" smtClean="0"/>
            </a:br>
            <a:r>
              <a:rPr lang="ru-RU" dirty="0" smtClean="0"/>
              <a:t>Предпосылки.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 Xeon Phi </a:t>
            </a:r>
            <a:r>
              <a:rPr lang="ru-RU" dirty="0" smtClean="0"/>
              <a:t>содержит регистры длиной 512 бит для векторных операций. </a:t>
            </a:r>
          </a:p>
          <a:p>
            <a:r>
              <a:rPr lang="ru-RU" dirty="0" smtClean="0"/>
              <a:t>В разрабатываемой программе используются целые числа типа </a:t>
            </a:r>
            <a:r>
              <a:rPr lang="en-US" dirty="0" err="1" smtClean="0"/>
              <a:t>int</a:t>
            </a:r>
            <a:r>
              <a:rPr lang="ru-RU" dirty="0" smtClean="0"/>
              <a:t>. Размер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ru-RU" dirty="0" smtClean="0"/>
              <a:t>4 байта. </a:t>
            </a:r>
          </a:p>
          <a:p>
            <a:r>
              <a:rPr lang="ru-RU" dirty="0" smtClean="0"/>
              <a:t>Как следствие, если бы код векторизовался, за раз можно было бы выполнить 16 операций.</a:t>
            </a:r>
          </a:p>
          <a:p>
            <a:r>
              <a:rPr lang="ru-RU" dirty="0" smtClean="0"/>
              <a:t>В рассматриваемой задаче основной операцией является поиск остатка от деления и сравнение с 0. </a:t>
            </a:r>
          </a:p>
          <a:p>
            <a:pPr lvl="1"/>
            <a:r>
              <a:rPr lang="ru-RU" dirty="0" smtClean="0"/>
              <a:t>Фактор имеет несравнимо малое число делителей по сравнению с количеством делений. </a:t>
            </a:r>
          </a:p>
          <a:p>
            <a:pPr lvl="1"/>
            <a:r>
              <a:rPr lang="ru-RU" b="1" dirty="0" smtClean="0"/>
              <a:t>Как правило, число не делится.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Разложение множества чисел на простые сомножители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Задача: разложить на простые множители (факторизовать) числа из диапазона от 1 до N. </a:t>
            </a:r>
          </a:p>
          <a:p>
            <a:r>
              <a:rPr lang="ru-RU" dirty="0" smtClean="0"/>
              <a:t>Используется алгоритм, который основан на попытке деления </a:t>
            </a:r>
            <a:r>
              <a:rPr lang="ru-RU" dirty="0" err="1" smtClean="0"/>
              <a:t>факторизуемого</a:t>
            </a:r>
            <a:r>
              <a:rPr lang="ru-RU" dirty="0" smtClean="0"/>
              <a:t> числа на каждое из меньших его чисел:</a:t>
            </a:r>
          </a:p>
          <a:p>
            <a:pPr lvl="1">
              <a:buSzPct val="70000"/>
              <a:buFont typeface="Arial" charset="0"/>
              <a:buChar char="—"/>
            </a:pPr>
            <a:r>
              <a:rPr lang="ru-RU" dirty="0" smtClean="0"/>
              <a:t>Если остаток от деления равен нулю, то очередной множитель запоминается, после чего производится повторная попытка деления на это же число. </a:t>
            </a:r>
          </a:p>
          <a:p>
            <a:pPr lvl="1">
              <a:buSzPct val="70000"/>
              <a:buFont typeface="Arial" charset="0"/>
              <a:buChar char="—"/>
            </a:pPr>
            <a:r>
              <a:rPr lang="ru-RU" dirty="0" smtClean="0"/>
              <a:t>При нахождении каждого множителя, </a:t>
            </a:r>
            <a:r>
              <a:rPr lang="ru-RU" dirty="0" err="1" smtClean="0"/>
              <a:t>факторизуемое</a:t>
            </a:r>
            <a:r>
              <a:rPr lang="ru-RU" dirty="0" smtClean="0"/>
              <a:t> число делится на него, и алгоритм завершает работу, когда частное от очередного деления становится равным единице. 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кода.</a:t>
            </a:r>
            <a:br>
              <a:rPr lang="ru-RU" dirty="0" smtClean="0"/>
            </a:br>
            <a:r>
              <a:rPr lang="ru-RU" dirty="0" smtClean="0"/>
              <a:t>Рассматриваемый подход.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Заведем массив из 16 чисел (размер регистра). </a:t>
            </a:r>
          </a:p>
          <a:p>
            <a:r>
              <a:rPr lang="ru-RU" dirty="0" smtClean="0"/>
              <a:t>В каждый элемент массива можно вычислить остаток от деления от текущего делителя плюс индекс элемента массива. </a:t>
            </a:r>
          </a:p>
          <a:p>
            <a:r>
              <a:rPr lang="ru-RU" dirty="0" smtClean="0"/>
              <a:t>Полученные делители можно перемножить. </a:t>
            </a:r>
          </a:p>
          <a:p>
            <a:r>
              <a:rPr lang="ru-RU" dirty="0" smtClean="0"/>
              <a:t>Если результат умножения не равен нулю, то 16 чисел можно уже не проверять на делимость. В противном случае необходимо выполнить исходную проверку на делимость и сместить «окно» проверяемых делителей.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кода.</a:t>
            </a:r>
            <a:br>
              <a:rPr lang="ru-RU" dirty="0" smtClean="0"/>
            </a:br>
            <a:r>
              <a:rPr lang="ru-RU" dirty="0" smtClean="0"/>
              <a:t>Программная реализация.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#define LOOP_SIZE 16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factorization(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chunk) 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parallel for schedule(dynamic, chunk)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NUM_NUMBERS;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[LOOP_SIZE];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r, p;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 =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</a:t>
            </a:r>
            <a:endParaRPr lang="ru-RU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кода.</a:t>
            </a:r>
            <a:br>
              <a:rPr lang="ru-RU" dirty="0" smtClean="0"/>
            </a:br>
            <a:r>
              <a:rPr lang="ru-RU" dirty="0" smtClean="0"/>
              <a:t>Программная реализация.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4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for (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2; j &lt;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j++) 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(number == 1) break; 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simd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 = 0; k &lt; LOOP_SIZE; k++)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[k] = number % (j + k);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 = 1;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simd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 = 0; k &lt; LOOP_SIZE; k++)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 *=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[k];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if(p != 0)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 += LOOP_SIZE - 1;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 else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r = number % j;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if (r == 0) 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 /= j;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divisors[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push_back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(j);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--;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  }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} 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865" y="1988840"/>
            <a:ext cx="5930270" cy="287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Особенностью оптимизации под </a:t>
            </a:r>
            <a:r>
              <a:rPr lang="en-US" dirty="0" smtClean="0"/>
              <a:t>Intel Xeon Phi </a:t>
            </a:r>
            <a:r>
              <a:rPr lang="ru-RU" dirty="0" smtClean="0"/>
              <a:t>является то, что оптимизация также положительно влияет и на время вычислений на центральном процессоре.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7888" y="2583030"/>
            <a:ext cx="4930224" cy="315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Ниже приведен график сравнение времени работы оптимизированных версий факторизации на </a:t>
            </a:r>
            <a:r>
              <a:rPr lang="en-US" dirty="0" smtClean="0"/>
              <a:t>CPU </a:t>
            </a:r>
            <a:r>
              <a:rPr lang="ru-RU" dirty="0" smtClean="0"/>
              <a:t>и сопроцессоры.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8704" y="2420888"/>
            <a:ext cx="5328592" cy="323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Гибридная параллельная схема реализации алгоритма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Последним шагом попробуем организовать схему вычислений одновременно на центральном процессоре и на сопроцессоре.</a:t>
            </a:r>
          </a:p>
          <a:p>
            <a:r>
              <a:rPr lang="ru-RU" dirty="0" smtClean="0"/>
              <a:t>Так как времена стали слишком маленькие, что бы была возможность сделать какие-то выводы, увеличим количество </a:t>
            </a:r>
            <a:r>
              <a:rPr lang="ru-RU" dirty="0" err="1" smtClean="0"/>
              <a:t>факторизуемых</a:t>
            </a:r>
            <a:r>
              <a:rPr lang="ru-RU" dirty="0" smtClean="0"/>
              <a:t> чисел в 10 раз.</a:t>
            </a:r>
          </a:p>
          <a:p>
            <a:endParaRPr lang="ru-RU" dirty="0" smtClean="0"/>
          </a:p>
          <a:p>
            <a:r>
              <a:rPr lang="ru-RU" i="1" dirty="0" smtClean="0"/>
              <a:t>Тенденции сохранились.</a:t>
            </a:r>
            <a:endParaRPr lang="ru-RU" i="1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5008" y="3501008"/>
            <a:ext cx="46805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рапараллеливания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Директива #</a:t>
            </a:r>
            <a:r>
              <a:rPr lang="ru-RU" dirty="0" err="1" smtClean="0"/>
              <a:t>pragma</a:t>
            </a:r>
            <a:r>
              <a:rPr lang="ru-RU" dirty="0" smtClean="0"/>
              <a:t> </a:t>
            </a:r>
            <a:r>
              <a:rPr lang="ru-RU" dirty="0" err="1" smtClean="0"/>
              <a:t>offload</a:t>
            </a:r>
            <a:r>
              <a:rPr lang="ru-RU" dirty="0" smtClean="0"/>
              <a:t> </a:t>
            </a:r>
            <a:r>
              <a:rPr lang="ru-RU" dirty="0" err="1" smtClean="0"/>
              <a:t>target</a:t>
            </a:r>
            <a:r>
              <a:rPr lang="ru-RU" dirty="0" smtClean="0"/>
              <a:t>(mic:0) по умолчанию является синхронной. </a:t>
            </a:r>
          </a:p>
          <a:p>
            <a:r>
              <a:rPr lang="ru-RU" dirty="0" smtClean="0"/>
              <a:t>В директиве есть дополнительная опция позволяющая выполнить вычисления асинхронно. </a:t>
            </a:r>
          </a:p>
          <a:p>
            <a:pPr lvl="1"/>
            <a:r>
              <a:rPr lang="ru-RU" i="1" dirty="0" smtClean="0"/>
              <a:t>Для этого в директиве объявляется сигнал. </a:t>
            </a:r>
          </a:p>
          <a:p>
            <a:pPr lvl="1"/>
            <a:r>
              <a:rPr lang="ru-RU" i="1" dirty="0" smtClean="0"/>
              <a:t>Для синхронизации сигнал можно проверять и ожидать. </a:t>
            </a:r>
          </a:p>
          <a:p>
            <a:endParaRPr lang="ru-RU" dirty="0" smtClean="0"/>
          </a:p>
          <a:p>
            <a:r>
              <a:rPr lang="ru-RU" dirty="0" smtClean="0"/>
              <a:t>Отправим часть вычислений на </a:t>
            </a:r>
            <a:r>
              <a:rPr lang="en-US" dirty="0" smtClean="0"/>
              <a:t>Intel Xeon Phi </a:t>
            </a:r>
            <a:r>
              <a:rPr lang="ru-RU" dirty="0" smtClean="0"/>
              <a:t>в асинхронном режиме. Оставшуюся часть чисел факторизуем на центральном процессоре.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Программная 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Изменения в вызове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*f1;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chunk = NUM_NUMBERS / 2;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time_s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offload target(mic:0)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signal(f1)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factorization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(chunk, 1);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factorization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(NUM_NUMBERS - chunk, chunk + 1);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offload target(mic:0)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wait(f1)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end();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ru-RU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time_f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  <a:endParaRPr lang="ru-RU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Разложение множества чисел на простые сомножители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Пример: 12 = ?*?*...*?</a:t>
            </a:r>
          </a:p>
          <a:p>
            <a:pPr lvl="1">
              <a:buNone/>
            </a:pPr>
            <a:r>
              <a:rPr lang="ru-RU" dirty="0" smtClean="0"/>
              <a:t>12 / 2 = 6;  // пробуем разделить на 2 раз</a:t>
            </a:r>
          </a:p>
          <a:p>
            <a:pPr lvl="1">
              <a:buNone/>
            </a:pPr>
            <a:r>
              <a:rPr lang="ru-RU" dirty="0" smtClean="0"/>
              <a:t>6 / 2 = 3;    // пробуем разделить на 2 еще раз</a:t>
            </a:r>
          </a:p>
          <a:p>
            <a:pPr lvl="1">
              <a:buNone/>
            </a:pPr>
            <a:r>
              <a:rPr lang="ru-RU" dirty="0" smtClean="0"/>
              <a:t>3 / 2 = 1</a:t>
            </a:r>
            <a:r>
              <a:rPr lang="en-US" dirty="0" smtClean="0"/>
              <a:t>.</a:t>
            </a:r>
            <a:r>
              <a:rPr lang="ru-RU" dirty="0" smtClean="0"/>
              <a:t>5; // берем следующий делитель</a:t>
            </a:r>
          </a:p>
          <a:p>
            <a:pPr lvl="1">
              <a:buNone/>
            </a:pPr>
            <a:r>
              <a:rPr lang="ru-RU" dirty="0" smtClean="0"/>
              <a:t>3 / 3 = 1;    // СТОП! – получили единицу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Программная 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в вычислительной функции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factorization(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chunk,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start) 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parallel for schedule(dynamic, 30)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start;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start + chunk;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ru-RU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5465812" cy="496887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Как видно из графика мы получили время вычислений среднее между временем сопроцессора и процессора.</a:t>
            </a:r>
          </a:p>
          <a:p>
            <a:r>
              <a:rPr lang="ru-RU" i="1" dirty="0" smtClean="0"/>
              <a:t>С чем это связано?</a:t>
            </a:r>
          </a:p>
          <a:p>
            <a:r>
              <a:rPr lang="ru-RU" i="1" dirty="0" smtClean="0"/>
              <a:t>Почему нет ускорения</a:t>
            </a:r>
            <a:r>
              <a:rPr lang="en-US" i="1" dirty="0" smtClean="0"/>
              <a:t>?</a:t>
            </a:r>
          </a:p>
          <a:p>
            <a:r>
              <a:rPr lang="ru-RU" b="1" dirty="0" smtClean="0"/>
              <a:t>Причина - некорректным распределением нагрузки. </a:t>
            </a:r>
          </a:p>
          <a:p>
            <a:pPr lvl="1"/>
            <a:r>
              <a:rPr lang="ru-RU" dirty="0" smtClean="0"/>
              <a:t>Во-первых, время факторизации маленьких и больших чисел не одинаково. </a:t>
            </a:r>
          </a:p>
          <a:p>
            <a:pPr lvl="1"/>
            <a:r>
              <a:rPr lang="ru-RU" dirty="0" smtClean="0"/>
              <a:t>Во-вторых, процессор и сопроцессор обладают разной вычислительной производительностью. </a:t>
            </a:r>
          </a:p>
          <a:p>
            <a:r>
              <a:rPr lang="ru-RU" dirty="0" smtClean="0"/>
              <a:t>Попробуем сдвинуть границу.  Первые 8/10 чисел отдадим сопроцессору, а оставшиеся вычислим на </a:t>
            </a:r>
            <a:r>
              <a:rPr lang="en-US" dirty="0" smtClean="0"/>
              <a:t>CPU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5088" y="1052736"/>
            <a:ext cx="410445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648" y="1556792"/>
            <a:ext cx="633670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задания и литература</a:t>
            </a:r>
          </a:p>
        </p:txBody>
      </p:sp>
      <p:sp>
        <p:nvSpPr>
          <p:cNvPr id="10547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самостоятельной работы</a:t>
            </a:r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>
          <a:xfrm>
            <a:off x="344488" y="1196975"/>
            <a:ext cx="9289032" cy="4968875"/>
          </a:xfrm>
        </p:spPr>
        <p:txBody>
          <a:bodyPr/>
          <a:lstStyle/>
          <a:p>
            <a:pPr lvl="0"/>
            <a:r>
              <a:rPr lang="ru-RU" dirty="0" smtClean="0"/>
              <a:t>Попробуйте путем изменения количества потоков </a:t>
            </a:r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ru-RU" dirty="0" smtClean="0"/>
              <a:t>увеличить производительность параллельного алгоритма факторизации чисел. Учтите, что особенностью сопроцессора </a:t>
            </a:r>
            <a:r>
              <a:rPr lang="en-US" dirty="0" smtClean="0"/>
              <a:t>Intel Xeon Phi </a:t>
            </a:r>
            <a:r>
              <a:rPr lang="ru-RU" dirty="0" smtClean="0"/>
              <a:t>является то, что большая производительность может проявиться при наличии нескольких потоков </a:t>
            </a:r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ru-RU" dirty="0" smtClean="0"/>
              <a:t>на ядро.</a:t>
            </a:r>
          </a:p>
          <a:p>
            <a:pPr lvl="0"/>
            <a:r>
              <a:rPr lang="ru-RU" dirty="0" smtClean="0"/>
              <a:t>Проверьте, можно ли повысить производительность алгоритма факторизации чисел при нечетном размере порции.</a:t>
            </a:r>
          </a:p>
          <a:p>
            <a:pPr lvl="0"/>
            <a:r>
              <a:rPr lang="ru-RU" dirty="0" smtClean="0"/>
              <a:t>Изучите, какие алгоритмические оптимизации можно выполнить, для повышения производительности кода.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16002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Рассмотрите, какие программные оптимизации можно выполнить еще с кодом для повышения производительности.</a:t>
            </a:r>
          </a:p>
          <a:p>
            <a:r>
              <a:rPr lang="ru-RU" dirty="0" smtClean="0"/>
              <a:t>Более точно подберите границу разделения порции вычислений для сопроцессора и процессора в гибридной схеме.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</a:p>
        </p:txBody>
      </p:sp>
      <p:sp>
        <p:nvSpPr>
          <p:cNvPr id="1280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Василенко О.Н. Теоретико-числовые алгоритмы в криптографии. 2003. – М.: МЦНМО, 2003.Стр. 78-83.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Кнут Д. Искусство программирования. – М.: Вильямс, 2007. Т.2, с. 465-468.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Черемушкин А.В. Лекции по арифметическим алгоритмам в криптографии. – М.: МЦНМО, 2002. Стр. 77-80.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Международный Вычислительный Центр Российской Академии Наук. – </a:t>
            </a:r>
            <a:r>
              <a:rPr lang="ru-RU" dirty="0" err="1" smtClean="0"/>
              <a:t>aURL</a:t>
            </a:r>
            <a:r>
              <a:rPr lang="ru-RU" dirty="0" smtClean="0"/>
              <a:t>: </a:t>
            </a:r>
            <a:r>
              <a:rPr lang="ru-RU" dirty="0" smtClean="0">
                <a:hlinkClick r:id="rId2"/>
              </a:rPr>
              <a:t>http://www.jscc.ru/</a:t>
            </a:r>
            <a:r>
              <a:rPr lang="ru-RU" dirty="0" smtClean="0"/>
              <a:t> (дата обращения: 10.09.2013)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Авторский коллектив</a:t>
            </a:r>
          </a:p>
        </p:txBody>
      </p:sp>
      <p:sp>
        <p:nvSpPr>
          <p:cNvPr id="78851" name="Содержимое 2"/>
          <p:cNvSpPr>
            <a:spLocks noGrp="1"/>
          </p:cNvSpPr>
          <p:nvPr>
            <p:ph idx="1"/>
          </p:nvPr>
        </p:nvSpPr>
        <p:spPr>
          <a:xfrm>
            <a:off x="272480" y="1196975"/>
            <a:ext cx="9361040" cy="4968875"/>
          </a:xfrm>
        </p:spPr>
        <p:txBody>
          <a:bodyPr/>
          <a:lstStyle/>
          <a:p>
            <a:pPr eaLnBrk="1" hangingPunct="1"/>
            <a:r>
              <a:rPr lang="ru-RU" dirty="0" err="1" smtClean="0"/>
              <a:t>Козинов</a:t>
            </a:r>
            <a:r>
              <a:rPr lang="ru-RU" dirty="0" smtClean="0"/>
              <a:t> </a:t>
            </a:r>
            <a:r>
              <a:rPr lang="ru-RU" dirty="0" smtClean="0"/>
              <a:t>Евгений Александрович,</a:t>
            </a:r>
          </a:p>
          <a:p>
            <a:pPr marL="361950" indent="0" eaLnBrk="1" hangingPunct="1">
              <a:buNone/>
            </a:pPr>
            <a:r>
              <a:rPr lang="ru-RU" dirty="0" smtClean="0"/>
              <a:t>ассистент </a:t>
            </a:r>
            <a:r>
              <a:rPr lang="ru-RU" dirty="0"/>
              <a:t>кафедры </a:t>
            </a:r>
            <a:br>
              <a:rPr lang="ru-RU" dirty="0"/>
            </a:br>
            <a:r>
              <a:rPr lang="ru-RU" dirty="0"/>
              <a:t>Математического обеспечения ЭВМ факультета ВМК ННГУ</a:t>
            </a:r>
          </a:p>
          <a:p>
            <a:pPr marL="361950" indent="-361950">
              <a:buNone/>
            </a:pPr>
            <a:r>
              <a:rPr lang="ru-RU" dirty="0"/>
              <a:t>	</a:t>
            </a:r>
            <a:r>
              <a:rPr lang="en-US" b="1" dirty="0" smtClean="0">
                <a:hlinkClick r:id="rId2"/>
              </a:rPr>
              <a:t>kozinov@vmk.unn.ru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538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Разложение множества чисел на простые сомножители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Пример: 12 = ?*?*...*?</a:t>
            </a:r>
          </a:p>
          <a:p>
            <a:pPr lvl="1">
              <a:buNone/>
            </a:pPr>
            <a:r>
              <a:rPr lang="ru-RU" dirty="0" smtClean="0"/>
              <a:t>12 /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= 6;  // пробуем разделить на 2 раз</a:t>
            </a:r>
          </a:p>
          <a:p>
            <a:pPr lvl="1">
              <a:buNone/>
            </a:pPr>
            <a:r>
              <a:rPr lang="ru-RU" dirty="0" smtClean="0"/>
              <a:t>6 / 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= 3;    // пробуем разделить на 2 еще раз</a:t>
            </a:r>
          </a:p>
          <a:p>
            <a:pPr lvl="1">
              <a:buNone/>
            </a:pPr>
            <a:r>
              <a:rPr lang="ru-RU" dirty="0" smtClean="0"/>
              <a:t>3 / 2 = 1</a:t>
            </a:r>
            <a:r>
              <a:rPr lang="en-US" dirty="0" smtClean="0"/>
              <a:t>.</a:t>
            </a:r>
            <a:r>
              <a:rPr lang="ru-RU" dirty="0" smtClean="0"/>
              <a:t>5; // берем следующий делитель</a:t>
            </a:r>
          </a:p>
          <a:p>
            <a:pPr lvl="1">
              <a:buNone/>
            </a:pPr>
            <a:r>
              <a:rPr lang="ru-RU" dirty="0" smtClean="0"/>
              <a:t>3 / 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 = 1;    // СТОП! – получили единицу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ru-RU" dirty="0" smtClean="0"/>
              <a:t>Результат:</a:t>
            </a:r>
            <a:r>
              <a:rPr lang="en-US" dirty="0" smtClean="0"/>
              <a:t> </a:t>
            </a:r>
            <a:r>
              <a:rPr lang="ru-RU" dirty="0" smtClean="0"/>
              <a:t>12 = </a:t>
            </a:r>
            <a:r>
              <a:rPr lang="en-US" dirty="0" smtClean="0"/>
              <a:t>2 * 2 * 3</a:t>
            </a:r>
          </a:p>
          <a:p>
            <a:r>
              <a:rPr lang="ru-RU" dirty="0" smtClean="0"/>
              <a:t>Замечание: данный алгоритм факторизации использован только для демонстрации возможностей пакета </a:t>
            </a:r>
            <a:r>
              <a:rPr lang="en-US" dirty="0" smtClean="0"/>
              <a:t>Intel Parallel Studio</a:t>
            </a:r>
            <a:endParaRPr lang="ru-RU" dirty="0" smtClean="0"/>
          </a:p>
          <a:p>
            <a:r>
              <a:rPr lang="ru-RU" dirty="0" smtClean="0"/>
              <a:t>На практике используют алгоритмы </a:t>
            </a:r>
            <a:r>
              <a:rPr lang="ru-RU" dirty="0" err="1" smtClean="0"/>
              <a:t>Полларда</a:t>
            </a:r>
            <a:r>
              <a:rPr lang="ru-RU" dirty="0" smtClean="0"/>
              <a:t>, Диксона и др.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Тестовая инфраструктура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0512" y="1628798"/>
          <a:ext cx="8640960" cy="3888433"/>
        </p:xfrm>
        <a:graphic>
          <a:graphicData uri="http://schemas.openxmlformats.org/drawingml/2006/table">
            <a:tbl>
              <a:tblPr/>
              <a:tblGrid>
                <a:gridCol w="3549706"/>
                <a:gridCol w="5091254"/>
              </a:tblGrid>
              <a:tr h="12067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Процессор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 процессора на узел Xeon E5-2690 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(2.9 GHz, 8 ядер)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41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Память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64 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Gb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41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Сопроцессор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Intel Xeon Phi 7110X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41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Операционная система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Linux CentOS 6.2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7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Компилятор, 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профилировщик, отладчик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Intel C/C++ Compiler 1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Последовательная реализация алгоритма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переменных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программе используются ряд объявлений и функций</a:t>
            </a:r>
          </a:p>
          <a:p>
            <a:pPr>
              <a:buNone/>
            </a:pP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ru-RU" b="1" dirty="0" smtClean="0">
              <a:solidFill>
                <a:srgbClr val="0969CD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ru-RU" b="1" dirty="0" smtClean="0">
              <a:solidFill>
                <a:srgbClr val="0969CD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  <a:endParaRPr lang="ru-RU" b="1" dirty="0" smtClean="0">
              <a:solidFill>
                <a:srgbClr val="0969CD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  <a:endParaRPr lang="ru-RU" b="1" dirty="0" smtClean="0">
              <a:solidFill>
                <a:srgbClr val="0969CD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Количество </a:t>
            </a:r>
            <a:r>
              <a:rPr lang="ru-RU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факторизуемых</a:t>
            </a:r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чисел</a:t>
            </a:r>
          </a:p>
          <a:p>
            <a:pPr>
              <a:buNone/>
            </a:pPr>
            <a:r>
              <a:rPr lang="ru-RU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b="1" dirty="0" err="1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define</a:t>
            </a:r>
            <a:r>
              <a:rPr lang="ru-RU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 NUM_NUMBERS 100000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Вектора используемые для хранения 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простых сомножителей чисел </a:t>
            </a:r>
          </a:p>
          <a:p>
            <a:pPr>
              <a:buNone/>
            </a:pP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b="1" dirty="0" err="1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969CD"/>
                </a:solidFill>
                <a:latin typeface="Courier New" pitchFamily="49" charset="0"/>
                <a:cs typeface="Courier New" pitchFamily="49" charset="0"/>
              </a:rPr>
              <a:t>&gt; divisors[NUM_NUMBERS+1];</a:t>
            </a:r>
            <a:endParaRPr lang="ru-RU" b="1" dirty="0" smtClean="0">
              <a:solidFill>
                <a:srgbClr val="0969CD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mplate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tamplate</Template>
  <TotalTime>161</TotalTime>
  <Words>2378</Words>
  <Application>Microsoft Office PowerPoint</Application>
  <PresentationFormat>Лист A4 (210x297 мм)</PresentationFormat>
  <Paragraphs>471</Paragraphs>
  <Slides>57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tamplate</vt:lpstr>
      <vt:lpstr>Лабораторная работа №3  Оптимизация вычислений в задаче  о разложении чисел на простые сомножители. Векторизация и балансировка нагрузки</vt:lpstr>
      <vt:lpstr>Содержание</vt:lpstr>
      <vt:lpstr>Цели</vt:lpstr>
      <vt:lpstr>Разложение множества чисел на простые сомножители</vt:lpstr>
      <vt:lpstr>Разложение множества чисел на простые сомножители</vt:lpstr>
      <vt:lpstr>Разложение множества чисел на простые сомножители</vt:lpstr>
      <vt:lpstr>Тестовая инфраструктура</vt:lpstr>
      <vt:lpstr>Последовательная реализация алгоритма</vt:lpstr>
      <vt:lpstr>Объявление переменных</vt:lpstr>
      <vt:lpstr>Основная вычислительная функция</vt:lpstr>
      <vt:lpstr>Вызов факторизации в основной программе </vt:lpstr>
      <vt:lpstr>Компиляция и запуск</vt:lpstr>
      <vt:lpstr>Результаты экспериментов</vt:lpstr>
      <vt:lpstr>Результаты экспериментов</vt:lpstr>
      <vt:lpstr>Перенос вычислений на сопроцессор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Перенос вычислений на Intel Xeon Phi</vt:lpstr>
      <vt:lpstr>Результаты экспериментов</vt:lpstr>
      <vt:lpstr>Перенос вычислений на Intel Xeon Phi</vt:lpstr>
      <vt:lpstr>Параллельная реализация алгоритма</vt:lpstr>
      <vt:lpstr>Статическое распределение нагрузки</vt:lpstr>
      <vt:lpstr>Результаты экспериментов</vt:lpstr>
      <vt:lpstr>Динамическое распределение нагрузки. Стратегия 1.</vt:lpstr>
      <vt:lpstr>Динамическое распределение нагрузки. Стратегия 1.</vt:lpstr>
      <vt:lpstr>Динамическое распределение нагрузки. Стратегия 2.</vt:lpstr>
      <vt:lpstr>Динамическое распределение нагрузки. Стратегия 2.</vt:lpstr>
      <vt:lpstr>Динамическое распределение нагрузки. Стратегия 2.</vt:lpstr>
      <vt:lpstr>Оптимизация вычислительной функции</vt:lpstr>
      <vt:lpstr>Сравнение CPU и Intel Xeon Phi</vt:lpstr>
      <vt:lpstr>Анализ результатов</vt:lpstr>
      <vt:lpstr>Анализ результатов</vt:lpstr>
      <vt:lpstr>Оптимизация кода. Предпосылки.</vt:lpstr>
      <vt:lpstr>Оптимизация кода. Рассматриваемый подход.</vt:lpstr>
      <vt:lpstr>Оптимизация кода. Программная реализация.</vt:lpstr>
      <vt:lpstr>Оптимизация кода. Программная реализация.</vt:lpstr>
      <vt:lpstr>Результаты экспериментов</vt:lpstr>
      <vt:lpstr>Результаты экспериментов</vt:lpstr>
      <vt:lpstr>Результаты экспериментов</vt:lpstr>
      <vt:lpstr>Гибридная параллельная схема реализации алгоритма</vt:lpstr>
      <vt:lpstr>Результаты экспериментов</vt:lpstr>
      <vt:lpstr>Метод рапараллеливания</vt:lpstr>
      <vt:lpstr>Программная реализация</vt:lpstr>
      <vt:lpstr>Программная реализация</vt:lpstr>
      <vt:lpstr>Результаты экспериментов</vt:lpstr>
      <vt:lpstr>Результаты экспериментов</vt:lpstr>
      <vt:lpstr>Дополнительные задания и литература</vt:lpstr>
      <vt:lpstr>Задания для самостоятельной работы</vt:lpstr>
      <vt:lpstr>Задания для самостоятельной работы</vt:lpstr>
      <vt:lpstr>Литература</vt:lpstr>
      <vt:lpstr>Авторский коллектив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работа: Сортировки</dc:title>
  <dc:creator>evgeniy</dc:creator>
  <cp:lastModifiedBy>Alexander V. Sysoyev</cp:lastModifiedBy>
  <cp:revision>43</cp:revision>
  <dcterms:created xsi:type="dcterms:W3CDTF">2013-11-04T17:43:21Z</dcterms:created>
  <dcterms:modified xsi:type="dcterms:W3CDTF">2013-12-30T14:26:51Z</dcterms:modified>
</cp:coreProperties>
</file>