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2" r:id="rId1"/>
  </p:sldMasterIdLst>
  <p:notesMasterIdLst>
    <p:notesMasterId r:id="rId15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285" r:id="rId12"/>
    <p:sldId id="297" r:id="rId13"/>
    <p:sldId id="31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12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15F72E-AD00-43A6-94E1-87C5D9C64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801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899BF9-B07C-490E-8B30-F673EE4198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DB6053-5C41-4610-8F08-192930F5B8F0}" type="datetime1">
              <a:rPr lang="ru-RU" smtClean="0"/>
              <a:t>24.06.2014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9E88D6-4A55-44F1-8D6E-CE98E48485CB}" type="datetime1">
              <a:rPr lang="ru-RU" smtClean="0"/>
              <a:t>24.06.2014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C04AE8-07E7-4F6F-9840-1C4308E440CB}" type="datetime1">
              <a:rPr lang="ru-RU" smtClean="0"/>
              <a:t>24.06.2014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F874E-5785-4D25-981B-DE85CA053ED2}" type="datetime1">
              <a:rPr lang="ru-RU" smtClean="0"/>
              <a:t>24.06.2014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E6F205-1975-49B3-B432-7D9B12C21578}" type="datetime1">
              <a:rPr lang="ru-RU" smtClean="0"/>
              <a:t>24.06.2014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C7615F-BBC2-4877-B83B-27BFCBD55D7E}" type="datetime1">
              <a:rPr lang="ru-RU" smtClean="0"/>
              <a:t>24.06.2014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139BCB-7F10-4516-BB40-411ED08C686D}" type="datetime1">
              <a:rPr lang="ru-RU" smtClean="0"/>
              <a:t>24.06.2014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8FD4C3-9749-44B5-8EC3-E9767A98C667}" type="datetime1">
              <a:rPr lang="ru-RU" smtClean="0"/>
              <a:t>24.06.2014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D73479-ECE2-4152-BD32-86CF16191586}" type="datetime1">
              <a:rPr lang="ru-RU" smtClean="0"/>
              <a:t>24.06.2014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1412C1-D871-43FC-9152-D79A2E49AC9A}" type="datetime1">
              <a:rPr lang="ru-RU" smtClean="0"/>
              <a:t>24.06.2014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4F76D2-EB3D-4683-94B6-8E36DA40884A}" type="datetime1">
              <a:rPr lang="ru-RU" smtClean="0"/>
              <a:t>24.06.2014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2F2B8A8-A637-40FB-9999-9E074B1D3C54}" type="datetime1">
              <a:rPr lang="ru-RU" smtClean="0"/>
              <a:t>24.06.2014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pectdotnet.org/" TargetMode="External"/><Relationship Id="rId2" Type="http://schemas.openxmlformats.org/officeDocument/2006/relationships/hyperlink" Target="http://www.visualstudio.com/en-us/integrate/default-vsi.asp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4290"/>
            <a:ext cx="8029604" cy="321471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dirty="0"/>
              <a:t>Возможности </a:t>
            </a:r>
            <a:r>
              <a:rPr lang="en-US" sz="3600" dirty="0"/>
              <a:t>Visual Studio</a:t>
            </a:r>
            <a:r>
              <a:rPr lang="ru-RU" sz="3600" dirty="0"/>
              <a:t> 2013 и их использование для облачных </a:t>
            </a:r>
            <a:r>
              <a:rPr lang="ru-RU" sz="3600" dirty="0" smtClean="0"/>
              <a:t>вычислений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ru-RU" sz="2800" i="1" dirty="0"/>
              <a:t>Лекция </a:t>
            </a:r>
            <a:r>
              <a:rPr lang="en-US" sz="2800" i="1" dirty="0" smtClean="0"/>
              <a:t>1</a:t>
            </a:r>
            <a:r>
              <a:rPr lang="ru-RU" sz="2800" i="1" dirty="0"/>
              <a:t>6</a:t>
            </a: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2800" u="sng" dirty="0" smtClean="0"/>
              <a:t>Перспективы </a:t>
            </a:r>
            <a:r>
              <a:rPr lang="en-US" sz="2800" u="sng" dirty="0" smtClean="0"/>
              <a:t>Visual Studio</a:t>
            </a:r>
            <a:r>
              <a:rPr lang="ru-RU" sz="2800" u="sng" dirty="0" smtClean="0"/>
              <a:t>. 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500438"/>
            <a:ext cx="7529264" cy="1872778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b="1" i="1" dirty="0" smtClean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b="1" i="1" dirty="0" smtClean="0"/>
              <a:t>Сафонов </a:t>
            </a:r>
            <a:r>
              <a:rPr lang="ru-RU" sz="2800" b="1" i="1" dirty="0"/>
              <a:t>Владимир </a:t>
            </a:r>
            <a:r>
              <a:rPr lang="ru-RU" sz="2800" b="1" i="1" dirty="0" smtClean="0"/>
              <a:t>Олегович</a:t>
            </a:r>
            <a:endParaRPr lang="ru-RU" sz="2800" dirty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/>
              <a:t>Профессор кафедры информатики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/>
              <a:t>Заведующий лабораторией </a:t>
            </a:r>
            <a:r>
              <a:rPr lang="en-US" sz="2400" dirty="0"/>
              <a:t>Java-</a:t>
            </a:r>
            <a:r>
              <a:rPr lang="ru-RU" sz="2400" dirty="0" smtClean="0"/>
              <a:t>технологии</a:t>
            </a:r>
            <a:endParaRPr lang="en-US" sz="2400" i="1" dirty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/>
              <a:t>Санкт-Петербургский государственный университет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400" i="1" dirty="0"/>
              <a:t>Email: </a:t>
            </a:r>
            <a:r>
              <a:rPr lang="en-US" sz="2400" dirty="0" smtClean="0"/>
              <a:t>vosafonov@gmail.com</a:t>
            </a:r>
            <a:endParaRPr lang="ru-RU" sz="2400" b="1" dirty="0">
              <a:latin typeface="Courier New" pitchFamily="49" charset="0"/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400" b="1" i="1" dirty="0">
                <a:latin typeface="Courier New" pitchFamily="49" charset="0"/>
              </a:rPr>
              <a:t>WWW: </a:t>
            </a:r>
            <a:r>
              <a:rPr lang="en-US" sz="2400" b="1" dirty="0">
                <a:latin typeface="Courier New" pitchFamily="49" charset="0"/>
              </a:rPr>
              <a:t>http</a:t>
            </a:r>
            <a:r>
              <a:rPr lang="en-US" sz="2400" b="1" dirty="0" smtClean="0">
                <a:latin typeface="Courier New" pitchFamily="49" charset="0"/>
              </a:rPr>
              <a:t>://www.vladimirsafonov.org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804389" cy="4713387"/>
          </a:xfrm>
        </p:spPr>
        <p:txBody>
          <a:bodyPr/>
          <a:lstStyle/>
          <a:p>
            <a:r>
              <a:rPr lang="ru-RU" dirty="0" smtClean="0"/>
              <a:t>Сопрограммы – процессы, передающие друг другу управление оператором </a:t>
            </a:r>
            <a:r>
              <a:rPr lang="en-US" i="1" dirty="0" smtClean="0"/>
              <a:t>resume</a:t>
            </a:r>
          </a:p>
          <a:p>
            <a:r>
              <a:rPr lang="ru-RU" dirty="0" smtClean="0"/>
              <a:t>Удобны для задач моделирования систем с дискретными событиями</a:t>
            </a:r>
          </a:p>
          <a:p>
            <a:r>
              <a:rPr lang="ru-RU" dirty="0" smtClean="0"/>
              <a:t>Впервые были реализованы в языке </a:t>
            </a:r>
            <a:r>
              <a:rPr lang="en-US" dirty="0" smtClean="0"/>
              <a:t>SIMULA 67</a:t>
            </a:r>
          </a:p>
          <a:p>
            <a:r>
              <a:rPr lang="ru-RU" dirty="0" smtClean="0"/>
              <a:t>В ограниченном виде появились в </a:t>
            </a:r>
            <a:r>
              <a:rPr lang="en-US" dirty="0" smtClean="0"/>
              <a:t>C# (</a:t>
            </a:r>
            <a:r>
              <a:rPr lang="ru-RU" dirty="0" smtClean="0"/>
              <a:t>оператор </a:t>
            </a:r>
            <a:r>
              <a:rPr lang="en-US" dirty="0" smtClean="0"/>
              <a:t>yield return)</a:t>
            </a:r>
          </a:p>
          <a:p>
            <a:r>
              <a:rPr lang="ru-RU" dirty="0" smtClean="0"/>
              <a:t>Заслуживает внимания идея реализации сопрограмм в </a:t>
            </a:r>
            <a:r>
              <a:rPr lang="en-US" dirty="0" smtClean="0"/>
              <a:t>.NET </a:t>
            </a:r>
            <a:r>
              <a:rPr lang="ru-RU" dirty="0" smtClean="0"/>
              <a:t>в общем виде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9304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Реализация сопрограмм в </a:t>
            </a:r>
            <a:r>
              <a:rPr lang="en-US" sz="3600" dirty="0" smtClean="0"/>
              <a:t>.NET CLR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91333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412776"/>
            <a:ext cx="8208912" cy="47133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Visual Studio </a:t>
            </a:r>
            <a:r>
              <a:rPr lang="ru-RU" dirty="0"/>
              <a:t>– выдающийся программный продукт, у которого замечательные </a:t>
            </a:r>
            <a:r>
              <a:rPr lang="ru-RU" dirty="0" smtClean="0"/>
              <a:t>перспективы</a:t>
            </a:r>
          </a:p>
          <a:p>
            <a:r>
              <a:rPr lang="ru-RU" dirty="0" smtClean="0"/>
              <a:t>Одно </a:t>
            </a:r>
            <a:r>
              <a:rPr lang="ru-RU" dirty="0"/>
              <a:t>из недавних его расширений – инструмент, который так и называется </a:t>
            </a:r>
            <a:r>
              <a:rPr lang="ru-RU" i="1" dirty="0"/>
              <a:t>Перспективы (</a:t>
            </a:r>
            <a:r>
              <a:rPr lang="en-US" i="1" dirty="0"/>
              <a:t>Perspectives</a:t>
            </a:r>
            <a:r>
              <a:rPr lang="ru-RU" i="1" dirty="0"/>
              <a:t>)</a:t>
            </a:r>
            <a:r>
              <a:rPr lang="ru-RU" dirty="0"/>
              <a:t>, монитор управления конфигурациями часто используемых </a:t>
            </a:r>
            <a:r>
              <a:rPr lang="ru-RU" dirty="0" smtClean="0"/>
              <a:t>окон</a:t>
            </a:r>
          </a:p>
          <a:p>
            <a:r>
              <a:rPr lang="ru-RU" dirty="0" smtClean="0"/>
              <a:t>Разработчики </a:t>
            </a:r>
            <a:r>
              <a:rPr lang="en-US" dirty="0"/>
              <a:t>Visual Studio </a:t>
            </a:r>
            <a:r>
              <a:rPr lang="ru-RU" dirty="0"/>
              <a:t>предлагают различные формы расширения </a:t>
            </a:r>
            <a:r>
              <a:rPr lang="en-US" dirty="0"/>
              <a:t>Visual Studio</a:t>
            </a:r>
            <a:r>
              <a:rPr lang="ru-RU" dirty="0"/>
              <a:t> – плагины, </a:t>
            </a:r>
            <a:r>
              <a:rPr lang="ru-RU" dirty="0" smtClean="0"/>
              <a:t>инструментальные </a:t>
            </a:r>
            <a:r>
              <a:rPr lang="ru-RU" dirty="0"/>
              <a:t>комплексы (</a:t>
            </a:r>
            <a:r>
              <a:rPr lang="en-US" dirty="0"/>
              <a:t>SDKs</a:t>
            </a:r>
            <a:r>
              <a:rPr lang="ru-RU" dirty="0"/>
              <a:t>) для расширения самой среды </a:t>
            </a:r>
            <a:r>
              <a:rPr lang="en-US" dirty="0"/>
              <a:t>Visual Studio</a:t>
            </a:r>
            <a:r>
              <a:rPr lang="ru-RU" dirty="0"/>
              <a:t>, </a:t>
            </a:r>
            <a:r>
              <a:rPr lang="en-US" dirty="0"/>
              <a:t>Team Foundation Server </a:t>
            </a:r>
            <a:r>
              <a:rPr lang="ru-RU" dirty="0"/>
              <a:t>и </a:t>
            </a:r>
            <a:r>
              <a:rPr lang="en-US" dirty="0"/>
              <a:t>Visual Studio Online</a:t>
            </a:r>
            <a:r>
              <a:rPr lang="ru-RU" dirty="0"/>
              <a:t>. Поддерживается программа </a:t>
            </a:r>
            <a:r>
              <a:rPr lang="en-US" dirty="0"/>
              <a:t>VSIP</a:t>
            </a:r>
            <a:r>
              <a:rPr lang="ru-RU" dirty="0"/>
              <a:t> – </a:t>
            </a:r>
            <a:r>
              <a:rPr lang="en-US" dirty="0"/>
              <a:t>Visual Studio Industrial Partner</a:t>
            </a:r>
            <a:r>
              <a:rPr lang="ru-RU" dirty="0"/>
              <a:t>.</a:t>
            </a:r>
          </a:p>
          <a:p>
            <a:r>
              <a:rPr lang="ru-RU" dirty="0"/>
              <a:t>Среди расширений функциональности, которые я предлагаю, - расширенная поддержка надежных и безопасных вычислений, а также ряд важных расширений языков .</a:t>
            </a:r>
            <a:r>
              <a:rPr lang="en-US" dirty="0"/>
              <a:t>NET </a:t>
            </a:r>
            <a:r>
              <a:rPr lang="ru-RU" dirty="0"/>
              <a:t>и виртуальной машины .</a:t>
            </a:r>
            <a:r>
              <a:rPr lang="en-US" dirty="0"/>
              <a:t>NET CLR</a:t>
            </a:r>
            <a:r>
              <a:rPr lang="ru-RU" dirty="0"/>
              <a:t>: параметры-константы в </a:t>
            </a:r>
            <a:r>
              <a:rPr lang="en-US" dirty="0"/>
              <a:t>generics</a:t>
            </a:r>
            <a:r>
              <a:rPr lang="ru-RU" dirty="0"/>
              <a:t>; сопрограммы.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9304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Резюме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55350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412776"/>
            <a:ext cx="8208912" cy="471338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Web</a:t>
            </a:r>
            <a:r>
              <a:rPr lang="ru-RU" dirty="0"/>
              <a:t>-страницы программы интеграции </a:t>
            </a:r>
            <a:r>
              <a:rPr lang="en-US" dirty="0"/>
              <a:t>VSIP</a:t>
            </a:r>
            <a:r>
              <a:rPr lang="ru-RU" dirty="0"/>
              <a:t>. </a:t>
            </a:r>
            <a:r>
              <a:rPr lang="ru-RU" u="sng" dirty="0">
                <a:hlinkClick r:id="rId2"/>
              </a:rPr>
              <a:t>http://www.visualstudio.com/en-us/integrate/default-vsi.aspx</a:t>
            </a:r>
            <a:r>
              <a:rPr lang="ru-RU" dirty="0"/>
              <a:t> . Проверено 24.06.2014.</a:t>
            </a:r>
          </a:p>
          <a:p>
            <a:pPr lvl="0"/>
            <a:r>
              <a:rPr lang="ru-RU" dirty="0"/>
              <a:t>Сайт проекта </a:t>
            </a:r>
            <a:r>
              <a:rPr lang="en-US" dirty="0"/>
              <a:t>Aspect</a:t>
            </a:r>
            <a:r>
              <a:rPr lang="ru-RU" dirty="0"/>
              <a:t>.</a:t>
            </a:r>
            <a:r>
              <a:rPr lang="en-US" dirty="0"/>
              <a:t>NET</a:t>
            </a:r>
            <a:r>
              <a:rPr lang="ru-RU" dirty="0"/>
              <a:t>. </a:t>
            </a:r>
            <a:r>
              <a:rPr lang="en-US" u="sng" dirty="0">
                <a:hlinkClick r:id="rId3"/>
              </a:rPr>
              <a:t>http</a:t>
            </a:r>
            <a:r>
              <a:rPr lang="ru-RU" u="sng" dirty="0">
                <a:hlinkClick r:id="rId3"/>
              </a:rPr>
              <a:t>://</a:t>
            </a:r>
            <a:r>
              <a:rPr lang="en-US" u="sng" dirty="0">
                <a:hlinkClick r:id="rId3"/>
              </a:rPr>
              <a:t>www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aspectdotnet</a:t>
            </a:r>
            <a:r>
              <a:rPr lang="ru-RU" u="sng" dirty="0">
                <a:hlinkClick r:id="rId3"/>
              </a:rPr>
              <a:t>.</a:t>
            </a:r>
            <a:r>
              <a:rPr lang="en-US" u="sng" dirty="0">
                <a:hlinkClick r:id="rId3"/>
              </a:rPr>
              <a:t>org</a:t>
            </a:r>
            <a:r>
              <a:rPr lang="ru-RU" dirty="0"/>
              <a:t> . Проверено 24.06.2014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9304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Литература к лекции </a:t>
            </a:r>
            <a:r>
              <a:rPr lang="ru-RU" sz="3600" dirty="0" smtClean="0"/>
              <a:t>16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55350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732381" cy="4713387"/>
          </a:xfrm>
        </p:spPr>
        <p:txBody>
          <a:bodyPr/>
          <a:lstStyle/>
          <a:p>
            <a:r>
              <a:rPr lang="ru-RU" dirty="0" smtClean="0"/>
              <a:t>Найдите в сети, инсталлируйте и попробуйте в действии расширение </a:t>
            </a:r>
            <a:r>
              <a:rPr lang="en-US" dirty="0" smtClean="0"/>
              <a:t>Visual Studio </a:t>
            </a:r>
            <a:r>
              <a:rPr lang="ru-RU" dirty="0" smtClean="0"/>
              <a:t>под названием </a:t>
            </a:r>
            <a:r>
              <a:rPr lang="en-US" i="1" dirty="0" smtClean="0"/>
              <a:t>Perspectives</a:t>
            </a:r>
            <a:endParaRPr lang="en-US" dirty="0" smtClean="0"/>
          </a:p>
          <a:p>
            <a:r>
              <a:rPr lang="ru-RU" dirty="0" smtClean="0"/>
              <a:t>Разработайте простой </a:t>
            </a:r>
            <a:r>
              <a:rPr lang="en-US" dirty="0" smtClean="0"/>
              <a:t>add-in </a:t>
            </a:r>
            <a:r>
              <a:rPr lang="ru-RU" dirty="0" smtClean="0"/>
              <a:t>к среде </a:t>
            </a:r>
            <a:r>
              <a:rPr lang="en-US" dirty="0" smtClean="0"/>
              <a:t>Visual Studio</a:t>
            </a:r>
          </a:p>
          <a:p>
            <a:r>
              <a:rPr lang="ru-RU" dirty="0" smtClean="0"/>
              <a:t>Сформулируйте свои предложения по развитию </a:t>
            </a:r>
            <a:r>
              <a:rPr lang="en-US" dirty="0" smtClean="0"/>
              <a:t>Visual Studio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85842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Домашнее задание </a:t>
            </a:r>
            <a:r>
              <a:rPr lang="ru-RU" sz="3600" smtClean="0"/>
              <a:t>к лекции 16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6022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804389" cy="4713387"/>
          </a:xfrm>
        </p:spPr>
        <p:txBody>
          <a:bodyPr/>
          <a:lstStyle/>
          <a:p>
            <a:r>
              <a:rPr lang="ru-RU" dirty="0" smtClean="0"/>
              <a:t>Аналог подобного расширения в среде </a:t>
            </a:r>
            <a:r>
              <a:rPr lang="en-US" dirty="0" smtClean="0"/>
              <a:t>Eclipse</a:t>
            </a:r>
          </a:p>
          <a:p>
            <a:r>
              <a:rPr lang="ru-RU" dirty="0"/>
              <a:t>П</a:t>
            </a:r>
            <a:r>
              <a:rPr lang="ru-RU" dirty="0" smtClean="0"/>
              <a:t>редназначено </a:t>
            </a:r>
            <a:r>
              <a:rPr lang="ru-RU" dirty="0"/>
              <a:t>для управления конфигурациями окон, используемыми при работе в </a:t>
            </a:r>
            <a:r>
              <a:rPr lang="ru-RU" dirty="0" smtClean="0"/>
              <a:t>среде</a:t>
            </a:r>
          </a:p>
          <a:p>
            <a:r>
              <a:rPr lang="ru-RU" dirty="0" smtClean="0"/>
              <a:t>С </a:t>
            </a:r>
            <a:r>
              <a:rPr lang="ru-RU" dirty="0"/>
              <a:t>его помощью можно создать удобную конфигурацию окон, соответствующую часто повторяемым </a:t>
            </a:r>
            <a:r>
              <a:rPr lang="ru-RU" dirty="0" smtClean="0"/>
              <a:t>действиям</a:t>
            </a:r>
          </a:p>
          <a:p>
            <a:r>
              <a:rPr lang="ru-RU" dirty="0" smtClean="0"/>
              <a:t>Расширение </a:t>
            </a:r>
            <a:r>
              <a:rPr lang="ru-RU" dirty="0"/>
              <a:t>содержит менеджер окон, позволяющий управлять их конфигурациями.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93043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Расширение </a:t>
            </a:r>
            <a:r>
              <a:rPr lang="en-US" sz="3600" dirty="0" smtClean="0"/>
              <a:t>Visual Studio </a:t>
            </a:r>
            <a:r>
              <a:rPr lang="ru-RU" sz="3600" dirty="0" smtClean="0"/>
              <a:t>под названием </a:t>
            </a:r>
            <a:r>
              <a:rPr lang="ru-RU" sz="3600" i="1" dirty="0" smtClean="0"/>
              <a:t>Перспективы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89568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804389" cy="47133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93043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Вызов расширения </a:t>
            </a:r>
            <a:r>
              <a:rPr lang="en-US" sz="3600" i="1" dirty="0" smtClean="0"/>
              <a:t>Perspectives</a:t>
            </a:r>
            <a:r>
              <a:rPr lang="en-US" sz="3600" dirty="0" smtClean="0"/>
              <a:t> </a:t>
            </a:r>
            <a:r>
              <a:rPr lang="ru-RU" sz="3600" dirty="0" smtClean="0"/>
              <a:t>в </a:t>
            </a:r>
            <a:r>
              <a:rPr lang="en-US" sz="3600" dirty="0" smtClean="0"/>
              <a:t>VS 2010</a:t>
            </a:r>
            <a:endParaRPr lang="ru-R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38" y="1171575"/>
            <a:ext cx="6484937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1333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804389" cy="47133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93043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Отказ инсталляции </a:t>
            </a:r>
            <a:r>
              <a:rPr lang="en-US" sz="3600" dirty="0" smtClean="0"/>
              <a:t>Perspectives </a:t>
            </a:r>
            <a:r>
              <a:rPr lang="ru-RU" sz="3600" dirty="0" smtClean="0"/>
              <a:t>в </a:t>
            </a:r>
            <a:r>
              <a:rPr lang="en-US" sz="3600" dirty="0" smtClean="0"/>
              <a:t>VS 2013, Update 2</a:t>
            </a:r>
            <a:endParaRPr lang="ru-RU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803698"/>
            <a:ext cx="5803964" cy="3425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1333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804389" cy="47133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93043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Страница </a:t>
            </a:r>
            <a:r>
              <a:rPr lang="en-US" sz="3600" dirty="0" smtClean="0"/>
              <a:t>MSDN </a:t>
            </a:r>
            <a:r>
              <a:rPr lang="ru-RU" sz="3600" dirty="0" smtClean="0"/>
              <a:t>об интеграции с </a:t>
            </a:r>
            <a:r>
              <a:rPr lang="en-US" sz="3600" dirty="0" smtClean="0"/>
              <a:t>Visual Studio </a:t>
            </a:r>
            <a:r>
              <a:rPr lang="ru-RU" sz="3600" dirty="0" smtClean="0"/>
              <a:t>и программе </a:t>
            </a:r>
            <a:r>
              <a:rPr lang="en-US" sz="3600" dirty="0" smtClean="0"/>
              <a:t>VSIP</a:t>
            </a:r>
            <a:endParaRPr lang="ru-RU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7878763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1333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804389" cy="4713387"/>
          </a:xfrm>
        </p:spPr>
        <p:txBody>
          <a:bodyPr/>
          <a:lstStyle/>
          <a:p>
            <a:pPr lvl="0"/>
            <a:r>
              <a:rPr lang="ru-RU" dirty="0"/>
              <a:t>Разработаны библиотеки (</a:t>
            </a:r>
            <a:r>
              <a:rPr lang="en-US" dirty="0"/>
              <a:t>REST API</a:t>
            </a:r>
            <a:r>
              <a:rPr lang="ru-RU" dirty="0"/>
              <a:t>) для интеграции </a:t>
            </a:r>
            <a:r>
              <a:rPr lang="ru-RU" dirty="0" smtClean="0"/>
              <a:t>пользовательских приложений </a:t>
            </a:r>
            <a:r>
              <a:rPr lang="ru-RU" dirty="0"/>
              <a:t>и сервисов с </a:t>
            </a:r>
            <a:r>
              <a:rPr lang="en-US" dirty="0"/>
              <a:t>Visual Studio Online</a:t>
            </a:r>
            <a:r>
              <a:rPr lang="ru-RU" dirty="0"/>
              <a:t>, облачным решением для командной разработки проектов;</a:t>
            </a:r>
          </a:p>
          <a:p>
            <a:pPr lvl="0"/>
            <a:r>
              <a:rPr lang="ru-RU" dirty="0"/>
              <a:t>Имеется возможность расширения среды </a:t>
            </a:r>
            <a:r>
              <a:rPr lang="en-US" dirty="0"/>
              <a:t>Visual Studio</a:t>
            </a:r>
            <a:r>
              <a:rPr lang="ru-RU" dirty="0"/>
              <a:t> (элементов управления, функциональности и т.д.), используя </a:t>
            </a:r>
            <a:r>
              <a:rPr lang="en-US" i="1" dirty="0"/>
              <a:t>Visual Studio SDK </a:t>
            </a:r>
            <a:r>
              <a:rPr lang="ru-RU" dirty="0"/>
              <a:t>и </a:t>
            </a:r>
            <a:r>
              <a:rPr lang="en-US" i="1" dirty="0"/>
              <a:t>Team Foundation Server SDK</a:t>
            </a:r>
            <a:r>
              <a:rPr lang="ru-RU" dirty="0"/>
              <a:t>  и, в результате, создания экспериментальной версии среды </a:t>
            </a:r>
            <a:r>
              <a:rPr lang="en-US" dirty="0"/>
              <a:t>Visual Studio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Имеется аналогичная возможность расширения </a:t>
            </a:r>
            <a:r>
              <a:rPr lang="en-US" dirty="0"/>
              <a:t>Team Foundation Server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Разработка </a:t>
            </a:r>
            <a:r>
              <a:rPr lang="en-US" dirty="0" smtClean="0"/>
              <a:t>add-ins (plug-ins) </a:t>
            </a:r>
            <a:r>
              <a:rPr lang="ru-RU" dirty="0" smtClean="0"/>
              <a:t>к </a:t>
            </a:r>
            <a:r>
              <a:rPr lang="en-US" dirty="0" smtClean="0"/>
              <a:t>Visual Studio</a:t>
            </a:r>
            <a:endParaRPr lang="ru-RU" dirty="0"/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9304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Интеграция с </a:t>
            </a:r>
            <a:r>
              <a:rPr lang="en-US" sz="3600" dirty="0" smtClean="0"/>
              <a:t>Visual Studio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91333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804389" cy="4713387"/>
          </a:xfrm>
        </p:spPr>
        <p:txBody>
          <a:bodyPr/>
          <a:lstStyle/>
          <a:p>
            <a:r>
              <a:rPr lang="ru-RU" dirty="0" smtClean="0"/>
              <a:t>Расширение поддержки </a:t>
            </a:r>
            <a:r>
              <a:rPr lang="en-US" dirty="0" smtClean="0"/>
              <a:t>trustworthy computing: Visual Studio </a:t>
            </a:r>
            <a:r>
              <a:rPr lang="ru-RU" dirty="0" smtClean="0"/>
              <a:t>должна обеспечивать разработку </a:t>
            </a:r>
            <a:r>
              <a:rPr lang="en-US" dirty="0" smtClean="0"/>
              <a:t>“</a:t>
            </a:r>
            <a:r>
              <a:rPr lang="ru-RU" dirty="0" smtClean="0"/>
              <a:t>только правильного</a:t>
            </a:r>
            <a:r>
              <a:rPr lang="en-US" dirty="0" smtClean="0"/>
              <a:t>” </a:t>
            </a:r>
            <a:r>
              <a:rPr lang="ru-RU" dirty="0" smtClean="0"/>
              <a:t>надежного и безопасного кода</a:t>
            </a:r>
            <a:endParaRPr lang="en-US" dirty="0" smtClean="0"/>
          </a:p>
          <a:p>
            <a:r>
              <a:rPr lang="ru-RU" dirty="0" smtClean="0"/>
              <a:t>Расширения языков и среды </a:t>
            </a:r>
            <a:r>
              <a:rPr lang="en-US" dirty="0" smtClean="0"/>
              <a:t>.NET</a:t>
            </a:r>
            <a:r>
              <a:rPr lang="ru-RU" dirty="0" smtClean="0"/>
              <a:t>, в частности, реализация параметров-констант в </a:t>
            </a:r>
            <a:r>
              <a:rPr lang="en-US" dirty="0" smtClean="0"/>
              <a:t>generics </a:t>
            </a:r>
            <a:r>
              <a:rPr lang="ru-RU" dirty="0" smtClean="0"/>
              <a:t>и реализации сопрограмм в </a:t>
            </a:r>
            <a:r>
              <a:rPr lang="en-US" dirty="0" smtClean="0"/>
              <a:t>.NET CLR </a:t>
            </a:r>
            <a:r>
              <a:rPr lang="ru-RU" dirty="0" smtClean="0"/>
              <a:t>и в языках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93043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Некоторые рекомендации по развитию </a:t>
            </a:r>
            <a:r>
              <a:rPr lang="en-US" sz="3600" dirty="0" smtClean="0"/>
              <a:t>Visual Studio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91333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804389" cy="4713387"/>
          </a:xfrm>
        </p:spPr>
        <p:txBody>
          <a:bodyPr/>
          <a:lstStyle/>
          <a:p>
            <a:r>
              <a:rPr lang="ru-RU" dirty="0" smtClean="0"/>
              <a:t>Расширение набора проверок, выполняемых анализатором кода, например</a:t>
            </a:r>
            <a:r>
              <a:rPr lang="en-US" dirty="0" smtClean="0"/>
              <a:t>: </a:t>
            </a:r>
          </a:p>
          <a:p>
            <a:pPr>
              <a:buFontTx/>
              <a:buChar char="-"/>
            </a:pPr>
            <a:r>
              <a:rPr lang="ru-RU" dirty="0" smtClean="0"/>
              <a:t>Проваливание в </a:t>
            </a:r>
            <a:r>
              <a:rPr lang="en-US" dirty="0" smtClean="0"/>
              <a:t>switch</a:t>
            </a:r>
          </a:p>
          <a:p>
            <a:pPr>
              <a:buFontTx/>
              <a:buChar char="-"/>
            </a:pPr>
            <a:r>
              <a:rPr lang="ru-RU" dirty="0" smtClean="0"/>
              <a:t>Проверки выполнимости условий (</a:t>
            </a:r>
            <a:r>
              <a:rPr lang="en-US" dirty="0" smtClean="0"/>
              <a:t>x == 1 &amp;&amp; x == 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Расширить набор проверок хотя бы до уровня </a:t>
            </a:r>
            <a:r>
              <a:rPr lang="en-US" i="1" dirty="0" smtClean="0"/>
              <a:t>lint</a:t>
            </a:r>
            <a:r>
              <a:rPr lang="en-US" dirty="0" smtClean="0"/>
              <a:t> (</a:t>
            </a:r>
            <a:r>
              <a:rPr lang="ru-RU" dirty="0" smtClean="0"/>
              <a:t>утилита </a:t>
            </a:r>
            <a:r>
              <a:rPr lang="en-US" dirty="0" smtClean="0"/>
              <a:t>lint </a:t>
            </a:r>
            <a:r>
              <a:rPr lang="ru-RU" dirty="0" smtClean="0"/>
              <a:t>разработана еще в 1970-х гг.)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93043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Расширение возможностей анализатора кода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91333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804389" cy="4713387"/>
          </a:xfrm>
        </p:spPr>
        <p:txBody>
          <a:bodyPr/>
          <a:lstStyle/>
          <a:p>
            <a:r>
              <a:rPr lang="ru-RU" dirty="0" smtClean="0"/>
              <a:t>Имелась в языке </a:t>
            </a:r>
            <a:r>
              <a:rPr lang="en-US" dirty="0" smtClean="0"/>
              <a:t>CLU </a:t>
            </a:r>
            <a:r>
              <a:rPr lang="ru-RU" dirty="0" smtClean="0"/>
              <a:t>в 1974 г. (например, стек с параметром – максимальной глубиной)</a:t>
            </a:r>
          </a:p>
          <a:p>
            <a:r>
              <a:rPr lang="ru-RU" dirty="0" smtClean="0"/>
              <a:t>В языке </a:t>
            </a:r>
            <a:r>
              <a:rPr lang="en-US" dirty="0" smtClean="0"/>
              <a:t>C# </a:t>
            </a:r>
            <a:r>
              <a:rPr lang="ru-RU" dirty="0" smtClean="0"/>
              <a:t>пока отсутствует, хотя была бы полезна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93043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Реализация параметров-констант в </a:t>
            </a:r>
            <a:r>
              <a:rPr lang="en-US" sz="3600" dirty="0" smtClean="0"/>
              <a:t>generics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913332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4457</TotalTime>
  <Words>626</Words>
  <Application>Microsoft Office PowerPoint</Application>
  <PresentationFormat>Экран (4:3)</PresentationFormat>
  <Paragraphs>63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Возможности Visual Studio 2013 и их использование для облачных вычислений Лекция 16 Перспективы Visual Studio. </vt:lpstr>
      <vt:lpstr>Расширение Visual Studio под названием Перспективы</vt:lpstr>
      <vt:lpstr>Вызов расширения Perspectives в VS 2010</vt:lpstr>
      <vt:lpstr>Отказ инсталляции Perspectives в VS 2013, Update 2</vt:lpstr>
      <vt:lpstr>Страница MSDN об интеграции с Visual Studio и программе VSIP</vt:lpstr>
      <vt:lpstr>Интеграция с Visual Studio</vt:lpstr>
      <vt:lpstr>Некоторые рекомендации по развитию Visual Studio</vt:lpstr>
      <vt:lpstr>Расширение возможностей анализатора кода</vt:lpstr>
      <vt:lpstr>Реализация параметров-констант в generics</vt:lpstr>
      <vt:lpstr>Реализация сопрограмм в .NET CLR</vt:lpstr>
      <vt:lpstr>Резюме</vt:lpstr>
      <vt:lpstr>Литература к лекции 16</vt:lpstr>
      <vt:lpstr>Домашнее задание к лекции 16</vt:lpstr>
    </vt:vector>
  </TitlesOfParts>
  <Company>St.Petersburg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Архитектуры и модели программ и знаний. Лекция 2</dc:title>
  <dc:creator>Vladimir O. Safonov</dc:creator>
  <cp:lastModifiedBy>saf</cp:lastModifiedBy>
  <cp:revision>232</cp:revision>
  <dcterms:created xsi:type="dcterms:W3CDTF">2001-09-03T03:38:43Z</dcterms:created>
  <dcterms:modified xsi:type="dcterms:W3CDTF">2014-06-24T18:16:08Z</dcterms:modified>
</cp:coreProperties>
</file>