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1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29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2DEC8-BF65-4663-ABB7-1E6D4B93267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21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2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/>
              <a:t>Прямой доступ к памяти </a:t>
            </a:r>
            <a:br>
              <a:rPr lang="ru-RU" sz="2800"/>
            </a:br>
            <a:r>
              <a:rPr lang="ru-RU" sz="2800"/>
              <a:t>(</a:t>
            </a:r>
            <a:r>
              <a:rPr lang="en-US" sz="2800"/>
              <a:t>Direct Memory Access</a:t>
            </a:r>
            <a:r>
              <a:rPr lang="ru-RU" sz="2800"/>
              <a:t>)</a:t>
            </a:r>
            <a:endParaRPr lang="en-US" sz="2800"/>
          </a:p>
        </p:txBody>
      </p:sp>
      <p:sp>
        <p:nvSpPr>
          <p:cNvPr id="562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773238"/>
            <a:ext cx="8007350" cy="4191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b="1" dirty="0"/>
              <a:t>Используется с целью избежать программируемого ввода-вывода для больших пересылок данных</a:t>
            </a:r>
            <a:r>
              <a:rPr lang="en-US" sz="2400" b="1" dirty="0"/>
              <a:t> 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Требует специальной аппаратуры –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/>
              <a:t>      </a:t>
            </a:r>
            <a:r>
              <a:rPr lang="en-US" sz="2400" b="1" dirty="0"/>
              <a:t>DMA</a:t>
            </a:r>
            <a:r>
              <a:rPr lang="ru-RU" sz="2400" b="1" dirty="0"/>
              <a:t>-контроллера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Позволяет избежать участия процессора в  пересылках больших объемов данных непосредственно между устройством ввода-вывода и памятью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3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242888"/>
            <a:ext cx="8929718" cy="614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Процесс выполнения </a:t>
            </a:r>
            <a:r>
              <a:rPr lang="en-US" sz="2800" dirty="0" smtClean="0"/>
              <a:t>DMA (</a:t>
            </a:r>
            <a:r>
              <a:rPr lang="en-US" sz="2800" dirty="0"/>
              <a:t>Direct Memory Access)</a:t>
            </a:r>
          </a:p>
        </p:txBody>
      </p:sp>
      <p:pic>
        <p:nvPicPr>
          <p:cNvPr id="6" name="Picture 5" descr="Fig_21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8075887" cy="54335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4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/>
              <a:t>Программный интерфейс ввода-вывода</a:t>
            </a:r>
            <a:endParaRPr lang="en-US" sz="3200"/>
          </a:p>
        </p:txBody>
      </p:sp>
      <p:sp>
        <p:nvSpPr>
          <p:cNvPr id="564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714488"/>
            <a:ext cx="8101042" cy="43783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Системные вызовы для ввода-вывода инкапсулируют поведение устройств ввода-вывода в общих </a:t>
            </a:r>
            <a:r>
              <a:rPr lang="en-US" sz="2000" b="1" dirty="0"/>
              <a:t>(generic) </a:t>
            </a:r>
            <a:r>
              <a:rPr lang="ru-RU" sz="2000" b="1" dirty="0"/>
              <a:t>классах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Уровень драйвера устройства скрывает различия между контроллерами ввода-вывода от ядра ОС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Устройства различаются по многим параметрам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Работа с потоками символов или с блоками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Последовательный или прямой доступ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Разделяемое или специализированное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По скорости выполнения операций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Чтение</a:t>
            </a:r>
            <a:r>
              <a:rPr lang="en-US" sz="2000" b="1" dirty="0"/>
              <a:t>/</a:t>
            </a:r>
            <a:r>
              <a:rPr lang="ru-RU" sz="2000" b="1" dirty="0"/>
              <a:t>запись, или только чтение, или только запись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5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142852"/>
            <a:ext cx="8324850" cy="387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Структура модулей ввода-вывода в ядре</a:t>
            </a:r>
            <a:endParaRPr lang="en-US" sz="2800" dirty="0"/>
          </a:p>
        </p:txBody>
      </p:sp>
      <p:pic>
        <p:nvPicPr>
          <p:cNvPr id="6" name="Picture 5" descr="Fig_21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642918"/>
            <a:ext cx="7669503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6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640763" cy="908050"/>
          </a:xfrm>
        </p:spPr>
        <p:txBody>
          <a:bodyPr/>
          <a:lstStyle/>
          <a:p>
            <a:pPr>
              <a:defRPr/>
            </a:pPr>
            <a:r>
              <a:rPr lang="ru-RU" sz="2800"/>
              <a:t>Характеристики устройств ввода-вывода</a:t>
            </a:r>
            <a:endParaRPr lang="en-US" sz="2800"/>
          </a:p>
        </p:txBody>
      </p:sp>
      <p:pic>
        <p:nvPicPr>
          <p:cNvPr id="6" name="Picture 5" descr="Fig_21.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45" y="1071546"/>
            <a:ext cx="8099366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7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304800"/>
            <a:ext cx="7848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Блочные и символьные устройства</a:t>
            </a:r>
            <a:endParaRPr lang="en-US" sz="3600"/>
          </a:p>
        </p:txBody>
      </p:sp>
      <p:sp>
        <p:nvSpPr>
          <p:cNvPr id="567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447800"/>
            <a:ext cx="79248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/>
              <a:t>Блочные устройства – устройства управления дисками</a:t>
            </a:r>
            <a:endParaRPr lang="en-US" sz="28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Команды</a:t>
            </a:r>
            <a:r>
              <a:rPr lang="en-US" sz="2400" b="1" dirty="0"/>
              <a:t>: read, write, seek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Чистый </a:t>
            </a:r>
            <a:r>
              <a:rPr lang="en-US" sz="2400" b="1" dirty="0"/>
              <a:t>(raw) </a:t>
            </a:r>
            <a:r>
              <a:rPr lang="ru-RU" sz="2400" b="1" dirty="0"/>
              <a:t>ввод-вывод или доступ к файловой системе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Возможен доступ к </a:t>
            </a:r>
            <a:r>
              <a:rPr lang="en-US" sz="2400" b="1" dirty="0"/>
              <a:t>memory-mapped - </a:t>
            </a:r>
            <a:r>
              <a:rPr lang="ru-RU" sz="2400" b="1" dirty="0"/>
              <a:t>файлу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Символьные устройства –</a:t>
            </a:r>
            <a:r>
              <a:rPr lang="en-US" sz="2800" b="1" dirty="0"/>
              <a:t> </a:t>
            </a:r>
            <a:r>
              <a:rPr lang="ru-RU" sz="2800" b="1" dirty="0"/>
              <a:t>клавиатуры, мыши, последовательные порты</a:t>
            </a:r>
            <a:endParaRPr lang="en-US" sz="28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Команды</a:t>
            </a:r>
            <a:r>
              <a:rPr lang="en-US" sz="2400" b="1" dirty="0"/>
              <a:t>:  </a:t>
            </a:r>
            <a:r>
              <a:rPr lang="en-US" sz="2400" b="1" dirty="0">
                <a:latin typeface="Courier New" pitchFamily="49" charset="0"/>
              </a:rPr>
              <a:t>get, put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Библиотеки верхнего уровня допускают построчное редактирование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8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Сетевые устройства</a:t>
            </a:r>
            <a:endParaRPr lang="en-US" sz="3600"/>
          </a:p>
        </p:txBody>
      </p:sp>
      <p:sp>
        <p:nvSpPr>
          <p:cNvPr id="568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700213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ru-RU" sz="2000" b="1" dirty="0"/>
              <a:t>Существенно отличаются от блочных и символьных</a:t>
            </a:r>
            <a:r>
              <a:rPr lang="en-US" sz="2000" b="1" dirty="0"/>
              <a:t>; </a:t>
            </a:r>
            <a:r>
              <a:rPr lang="ru-RU" sz="2000" b="1" dirty="0"/>
              <a:t>имеют свой собственный интерфейс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en-US" sz="2000" b="1" dirty="0"/>
              <a:t>Unix </a:t>
            </a:r>
            <a:r>
              <a:rPr lang="ru-RU" sz="2000" b="1" dirty="0"/>
              <a:t>и</a:t>
            </a:r>
            <a:r>
              <a:rPr lang="en-US" sz="2000" b="1" dirty="0"/>
              <a:t> Windows NT/9</a:t>
            </a:r>
            <a:r>
              <a:rPr lang="en-US" sz="2000" b="1" i="1" dirty="0"/>
              <a:t>i</a:t>
            </a:r>
            <a:r>
              <a:rPr lang="en-US" sz="2000" b="1" dirty="0"/>
              <a:t>/2000 </a:t>
            </a:r>
            <a:r>
              <a:rPr lang="ru-RU" sz="2000" b="1" dirty="0"/>
              <a:t>включают сокетный интерфейс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Отделяет сетевой протокол от сетевой операции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Включает функцию</a:t>
            </a:r>
            <a:r>
              <a:rPr lang="en-US" sz="2000" b="1" dirty="0"/>
              <a:t> </a:t>
            </a:r>
            <a:r>
              <a:rPr lang="en-US" sz="2000" b="1" dirty="0">
                <a:latin typeface="Courier New" pitchFamily="49" charset="0"/>
              </a:rPr>
              <a:t>select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ru-RU" sz="2000" b="1" dirty="0"/>
              <a:t>Различны по подходам к реализации</a:t>
            </a:r>
            <a:r>
              <a:rPr lang="en-US" sz="2000" b="1" dirty="0"/>
              <a:t> (</a:t>
            </a:r>
            <a:r>
              <a:rPr lang="ru-RU" sz="2000" b="1" dirty="0"/>
              <a:t>конвейеры - </a:t>
            </a:r>
            <a:r>
              <a:rPr lang="en-US" sz="2000" b="1" dirty="0"/>
              <a:t>pipes, FIFO, </a:t>
            </a:r>
            <a:r>
              <a:rPr lang="ru-RU" sz="2000" b="1" dirty="0"/>
              <a:t>потоки</a:t>
            </a:r>
            <a:r>
              <a:rPr lang="en-US" sz="2000" b="1" dirty="0"/>
              <a:t>, </a:t>
            </a:r>
            <a:r>
              <a:rPr lang="ru-RU" sz="2000" b="1" dirty="0"/>
              <a:t>очереди, почтовые ящики</a:t>
            </a:r>
            <a:r>
              <a:rPr lang="en-US" sz="2000" b="1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Часы и таймеры</a:t>
            </a:r>
            <a:endParaRPr lang="en-US" sz="3600"/>
          </a:p>
        </p:txBody>
      </p:sp>
      <p:sp>
        <p:nvSpPr>
          <p:cNvPr id="569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b="1" dirty="0"/>
              <a:t>Поддерживают информацию о текущем времени, прошедшем (</a:t>
            </a:r>
            <a:r>
              <a:rPr lang="en-US" sz="2400" b="1" dirty="0"/>
              <a:t>elapsed) </a:t>
            </a:r>
            <a:r>
              <a:rPr lang="ru-RU" sz="2400" b="1" dirty="0"/>
              <a:t>отрезке времени, таймере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Если программируемые интервалы времени используются для работы с таймером – периодические прерывания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en-US" sz="2400" b="1" dirty="0" err="1">
                <a:latin typeface="Courier New" pitchFamily="49" charset="0"/>
              </a:rPr>
              <a:t>ioctl</a:t>
            </a:r>
            <a:r>
              <a:rPr lang="en-US" sz="2400" b="1" dirty="0"/>
              <a:t> (UNIX) </a:t>
            </a:r>
            <a:r>
              <a:rPr lang="ru-RU" sz="2400" b="1" dirty="0"/>
              <a:t>– поддерживает работу с часами и таймером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0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188913"/>
            <a:ext cx="8208962" cy="1196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Блокируемый </a:t>
            </a:r>
            <a:r>
              <a:rPr lang="en-US" sz="3200"/>
              <a:t>(</a:t>
            </a:r>
            <a:r>
              <a:rPr lang="ru-RU" sz="3200"/>
              <a:t>синхронный) и </a:t>
            </a:r>
            <a:br>
              <a:rPr lang="ru-RU" sz="3200"/>
            </a:br>
            <a:r>
              <a:rPr lang="ru-RU" sz="3200"/>
              <a:t>не блокируемый (асинхронный) ввод-вывод</a:t>
            </a:r>
            <a:endParaRPr lang="en-US" sz="3200"/>
          </a:p>
        </p:txBody>
      </p:sp>
      <p:sp>
        <p:nvSpPr>
          <p:cNvPr id="570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773238"/>
            <a:ext cx="8062913" cy="48736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/>
              <a:t>Блокируемый – процесс задерживается, пока ввод-вывод не закончится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Прост для использования и понимания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Недостаточен для некоторых применений</a:t>
            </a:r>
            <a:endParaRPr lang="en-US" sz="1600" b="1" dirty="0"/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Не блокируемый – возврат из системного вызова для ввода-вывода происходит по мере доступности информации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Пользовательский интерфейс для копирования данных (буферизация)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Реализация с помощью многопоточности </a:t>
            </a:r>
            <a:r>
              <a:rPr lang="en-US" sz="1600" b="1" dirty="0"/>
              <a:t>(multi-threading): </a:t>
            </a:r>
            <a:r>
              <a:rPr lang="ru-RU" sz="1600" b="1" dirty="0"/>
              <a:t>ввод-вывод выделяется в отдельный поток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Быстрый возврат с числом байтов, фактически прочитанным или записанным</a:t>
            </a:r>
            <a:endParaRPr lang="en-US" sz="1600" b="1" dirty="0"/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Асинхронный – процесс исполняется одновременно с выполнением ввода-вывода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Сложен в использовании</a:t>
            </a:r>
            <a:endParaRPr lang="en-US" sz="1600" b="1" dirty="0"/>
          </a:p>
          <a:p>
            <a:pPr lvl="1">
              <a:lnSpc>
                <a:spcPct val="90000"/>
              </a:lnSpc>
              <a:defRPr/>
            </a:pPr>
            <a:r>
              <a:rPr lang="ru-RU" sz="1600" b="1" dirty="0"/>
              <a:t>Подсистема ввода-вывода генерирует сигнал в процессе после завершения ввода-вывода</a:t>
            </a:r>
            <a:endParaRPr lang="en-US" sz="1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1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8429684" cy="10001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/>
              <a:t>Подсистема ввода-вывода в ядре ОС</a:t>
            </a:r>
            <a:endParaRPr lang="en-US" sz="3600" dirty="0"/>
          </a:p>
        </p:txBody>
      </p:sp>
      <p:sp>
        <p:nvSpPr>
          <p:cNvPr id="571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400" b="1" dirty="0"/>
              <a:t>Планирование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Упорядочение запросов на ввод-вывод в очередях к каждому устройству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Буферизация – запись данных в память в процессе передачи между устройствами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Для балансировки устройств с разными скоростями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Чтобы справиться с несоответствием размера данных для работы с устройством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Для поддержки </a:t>
            </a:r>
            <a:r>
              <a:rPr lang="en-US" sz="2400" b="1" dirty="0"/>
              <a:t>“</a:t>
            </a:r>
            <a:r>
              <a:rPr lang="ru-RU" sz="2400" b="1" dirty="0"/>
              <a:t>семантики копирования</a:t>
            </a:r>
            <a:r>
              <a:rPr lang="en-US" sz="2400" b="1" dirty="0"/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53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/>
              <a:t>Системы ввода-вывода</a:t>
            </a:r>
            <a:endParaRPr lang="en-US" sz="4800"/>
          </a:p>
        </p:txBody>
      </p:sp>
      <p:sp>
        <p:nvSpPr>
          <p:cNvPr id="553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557338"/>
            <a:ext cx="8066087" cy="44640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dirty="0"/>
              <a:t>Аппаратура ввода-вывода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Интерфейс приложений для ввода-вывода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Подсистема ввода-вывода в ядре ОС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Преобразование запросов на ввод-вывод в аппаратные </a:t>
            </a:r>
            <a:r>
              <a:rPr lang="ru-RU" b="1" dirty="0" smtClean="0"/>
              <a:t>операции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Производительность</a:t>
            </a:r>
            <a:r>
              <a:rPr lang="en-US" b="1" dirty="0" smtClean="0"/>
              <a:t> </a:t>
            </a:r>
            <a:r>
              <a:rPr lang="ru-RU" b="1" dirty="0" smtClean="0"/>
              <a:t>систем ввода-вывода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8278813" cy="747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Подсистема ввода</a:t>
            </a:r>
            <a:r>
              <a:rPr lang="en-US" sz="3600"/>
              <a:t>/</a:t>
            </a:r>
            <a:r>
              <a:rPr lang="ru-RU" sz="3600"/>
              <a:t>вывода в ядре ОС</a:t>
            </a:r>
            <a:endParaRPr lang="en-US" sz="3600"/>
          </a:p>
        </p:txBody>
      </p:sp>
      <p:sp>
        <p:nvSpPr>
          <p:cNvPr id="572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Кэширование – быстрая память, в которой хранится копия данных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Всегда только копия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Ключ к повышению производительности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Буферизация ввода-вывода (</a:t>
            </a:r>
            <a:r>
              <a:rPr lang="en-US" sz="2400" b="1" dirty="0"/>
              <a:t>spooling) – </a:t>
            </a:r>
            <a:r>
              <a:rPr lang="ru-RU" sz="2400" b="1" dirty="0"/>
              <a:t>задержка вывода на устройство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Если устройство может обработать только одну операцию в каждый момент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Например, печать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Резервирование устройства – обеспечение монопольного доступа к устройству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Системные вызовы для размещения и освобождения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Контроль отсутствия тупиков </a:t>
            </a:r>
            <a:r>
              <a:rPr lang="en-US" sz="2000" b="1" dirty="0"/>
              <a:t>(deadlocks)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3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Обработка ошибок</a:t>
            </a:r>
            <a:endParaRPr lang="en-US" sz="3600"/>
          </a:p>
        </p:txBody>
      </p:sp>
      <p:sp>
        <p:nvSpPr>
          <p:cNvPr id="573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400" b="1" dirty="0"/>
              <a:t>ОС </a:t>
            </a:r>
            <a:r>
              <a:rPr lang="ru-RU" sz="2400" b="1" dirty="0" smtClean="0"/>
              <a:t>поддерживает восстанавление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информации </a:t>
            </a:r>
            <a:r>
              <a:rPr lang="ru-RU" sz="2400" b="1" dirty="0"/>
              <a:t>после </a:t>
            </a:r>
            <a:r>
              <a:rPr lang="ru-RU" sz="2400" b="1" dirty="0" smtClean="0"/>
              <a:t>чтения </a:t>
            </a:r>
            <a:r>
              <a:rPr lang="ru-RU" sz="2400" b="1" dirty="0"/>
              <a:t>с диска</a:t>
            </a:r>
            <a:r>
              <a:rPr lang="en-US" sz="2400" b="1" dirty="0"/>
              <a:t>, </a:t>
            </a:r>
            <a:r>
              <a:rPr lang="ru-RU" sz="2400" b="1" dirty="0"/>
              <a:t>недоступности устройства</a:t>
            </a:r>
            <a:r>
              <a:rPr lang="en-US" sz="2400" b="1" dirty="0"/>
              <a:t>, </a:t>
            </a:r>
            <a:r>
              <a:rPr lang="ru-RU" sz="2400" b="1" dirty="0"/>
              <a:t>временных сбоев при записи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В большинстве случаев возвращается номер (код) ошибки,</a:t>
            </a:r>
            <a:r>
              <a:rPr lang="en-US" sz="2400" b="1" dirty="0"/>
              <a:t> </a:t>
            </a:r>
            <a:r>
              <a:rPr lang="ru-RU" sz="2400" b="1" dirty="0"/>
              <a:t>в случае, если запрос на ввод-вывод завершается неудачно</a:t>
            </a:r>
            <a:r>
              <a:rPr lang="en-US" sz="2400" b="1" dirty="0"/>
              <a:t> 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В системных журналах хранится информация об обнаруженных проблемах</a:t>
            </a:r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4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Структуры данных в ядре ОС</a:t>
            </a:r>
            <a:endParaRPr lang="en-US" sz="3600"/>
          </a:p>
        </p:txBody>
      </p:sp>
      <p:sp>
        <p:nvSpPr>
          <p:cNvPr id="574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В ядре хранится информация о состоянии для компонент ввода-вывода</a:t>
            </a:r>
            <a:r>
              <a:rPr lang="en-US" sz="2400" b="1" dirty="0"/>
              <a:t>, </a:t>
            </a:r>
            <a:r>
              <a:rPr lang="ru-RU" sz="2400" b="1" dirty="0"/>
              <a:t>включая таблицы открытых файлов</a:t>
            </a:r>
            <a:r>
              <a:rPr lang="en-US" sz="2400" b="1" dirty="0"/>
              <a:t>, </a:t>
            </a:r>
            <a:r>
              <a:rPr lang="ru-RU" sz="2400" b="1" dirty="0"/>
              <a:t>сетевых соединений</a:t>
            </a:r>
            <a:r>
              <a:rPr lang="en-US" sz="2400" b="1" dirty="0"/>
              <a:t>, </a:t>
            </a:r>
            <a:r>
              <a:rPr lang="ru-RU" sz="2400" b="1" dirty="0"/>
              <a:t>состояние символьных устройств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Очень большое число сложных структур данных для контроля буферов</a:t>
            </a:r>
            <a:r>
              <a:rPr lang="en-US" sz="2400" b="1" dirty="0"/>
              <a:t>, </a:t>
            </a:r>
            <a:r>
              <a:rPr lang="ru-RU" sz="2400" b="1" dirty="0"/>
              <a:t>распределения памяти и др.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Многие из них используют объектно-ориентированные методы и передачу сообщений для реализации ввода-вывода</a:t>
            </a:r>
            <a:endParaRPr 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5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214290"/>
            <a:ext cx="8543956" cy="62387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Структура модулей ввода-вывода в ядре </a:t>
            </a:r>
            <a:r>
              <a:rPr lang="en-US" sz="2800" dirty="0"/>
              <a:t>UNIX</a:t>
            </a:r>
          </a:p>
        </p:txBody>
      </p:sp>
      <p:pic>
        <p:nvPicPr>
          <p:cNvPr id="6" name="Picture 5" descr="Fig_21.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7827263" cy="53249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6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Запросы ввода-вывода на аппаратные операции</a:t>
            </a:r>
            <a:endParaRPr lang="en-US" sz="3600"/>
          </a:p>
        </p:txBody>
      </p:sp>
      <p:sp>
        <p:nvSpPr>
          <p:cNvPr id="576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Рассмотрим процесс чтения из дискового файла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Определение устройства, на котором хранится файл</a:t>
            </a:r>
            <a:r>
              <a:rPr 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Трансляция имени в представление устройства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Физически считанные данные с диска в буфере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Данные становятся доступными для запросившего их процесса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Управление возвращается процессу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77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9" y="0"/>
            <a:ext cx="8501122" cy="3571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Жизненный цикл запроса на ввод-вывод</a:t>
            </a:r>
            <a:endParaRPr lang="en-US" sz="2800" dirty="0"/>
          </a:p>
        </p:txBody>
      </p:sp>
      <p:pic>
        <p:nvPicPr>
          <p:cNvPr id="6" name="Picture 5" descr="Fig_21.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572032" cy="59694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80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Производительность</a:t>
            </a:r>
            <a:endParaRPr lang="en-US" sz="3600"/>
          </a:p>
        </p:txBody>
      </p:sp>
      <p:sp>
        <p:nvSpPr>
          <p:cNvPr id="580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65250" y="1571612"/>
            <a:ext cx="6778650" cy="455455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b="1" dirty="0"/>
              <a:t>Ввод-вывод – важный фактор в производительности системы</a:t>
            </a:r>
            <a:r>
              <a:rPr lang="en-US" sz="2400" b="1" dirty="0"/>
              <a:t>:</a:t>
            </a:r>
          </a:p>
          <a:p>
            <a:pPr lvl="1">
              <a:defRPr/>
            </a:pPr>
            <a:r>
              <a:rPr lang="ru-RU" sz="2400" b="1" dirty="0"/>
              <a:t>Требует от процессора исполнения драйвера устройства  - кода уровня ядра ОС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Контекстные переключения, связанные с прерываниями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Копирование данных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Особенно напряженным является сетевой трафик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142852"/>
            <a:ext cx="8001056" cy="428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Взаимодействие между компьютерами</a:t>
            </a:r>
            <a:endParaRPr lang="en-US" sz="3200" dirty="0"/>
          </a:p>
        </p:txBody>
      </p:sp>
      <p:pic>
        <p:nvPicPr>
          <p:cNvPr id="6" name="Picture 5" descr="Fig_21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642918"/>
            <a:ext cx="5584521" cy="56823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82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Улучшение производительности</a:t>
            </a:r>
            <a:endParaRPr lang="en-US" sz="3600"/>
          </a:p>
        </p:txBody>
      </p:sp>
      <p:sp>
        <p:nvSpPr>
          <p:cNvPr id="582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400" b="1"/>
              <a:t>Сократить число контекстных переключений</a:t>
            </a:r>
            <a:endParaRPr lang="en-US" sz="2400" b="1"/>
          </a:p>
          <a:p>
            <a:pPr>
              <a:defRPr/>
            </a:pPr>
            <a:r>
              <a:rPr lang="ru-RU" sz="2400" b="1"/>
              <a:t>Сократить объем копирования данных</a:t>
            </a:r>
            <a:r>
              <a:rPr lang="en-US" sz="2400" b="1"/>
              <a:t> </a:t>
            </a:r>
          </a:p>
          <a:p>
            <a:pPr>
              <a:defRPr/>
            </a:pPr>
            <a:r>
              <a:rPr lang="ru-RU" sz="2400" b="1"/>
              <a:t>Сократить число прерываний,</a:t>
            </a:r>
            <a:r>
              <a:rPr lang="en-US" sz="2400" b="1"/>
              <a:t> </a:t>
            </a:r>
            <a:r>
              <a:rPr lang="ru-RU" sz="2400" b="1"/>
              <a:t>используя большие переходы</a:t>
            </a:r>
            <a:r>
              <a:rPr lang="en-US" sz="2400" b="1"/>
              <a:t>, </a:t>
            </a:r>
            <a:r>
              <a:rPr lang="ru-RU" sz="2400" b="1"/>
              <a:t>интеллектуальные контроллеры</a:t>
            </a:r>
            <a:r>
              <a:rPr lang="en-US" sz="2400" b="1"/>
              <a:t>, </a:t>
            </a:r>
            <a:r>
              <a:rPr lang="ru-RU" sz="2400" b="1"/>
              <a:t>опрос устройств</a:t>
            </a:r>
            <a:r>
              <a:rPr lang="en-US" sz="2400" b="1"/>
              <a:t> </a:t>
            </a:r>
          </a:p>
          <a:p>
            <a:pPr>
              <a:defRPr/>
            </a:pPr>
            <a:r>
              <a:rPr lang="ru-RU" sz="2400" b="1"/>
              <a:t>Использовать </a:t>
            </a:r>
            <a:r>
              <a:rPr lang="en-US" sz="2400" b="1"/>
              <a:t>DMA</a:t>
            </a:r>
            <a:r>
              <a:rPr lang="ru-RU" sz="2400" b="1"/>
              <a:t> (</a:t>
            </a:r>
            <a:r>
              <a:rPr lang="en-US" sz="2400" b="1"/>
              <a:t>Direct Memory Access)</a:t>
            </a:r>
          </a:p>
          <a:p>
            <a:pPr>
              <a:defRPr/>
            </a:pPr>
            <a:r>
              <a:rPr lang="ru-RU" sz="2400" b="1"/>
              <a:t>Сбалансировать нагрузку на процессор, память и шину и производительность ввода-вывода с целью повышения суммарной производительности</a:t>
            </a:r>
            <a:endParaRPr lang="en-US" sz="24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7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 &amp; A</a:t>
            </a:r>
            <a:endParaRPr lang="ru-RU"/>
          </a:p>
        </p:txBody>
      </p:sp>
      <p:sp>
        <p:nvSpPr>
          <p:cNvPr id="547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Вопросы и ответы</a:t>
            </a:r>
            <a:r>
              <a:rPr lang="ru-RU"/>
              <a:t> 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55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51837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Аппаратура для ввода-вывода</a:t>
            </a:r>
            <a:endParaRPr lang="en-US"/>
          </a:p>
        </p:txBody>
      </p:sp>
      <p:sp>
        <p:nvSpPr>
          <p:cNvPr id="555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557338"/>
            <a:ext cx="8062912" cy="4081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Многообразие устройств ввода-вывода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/>
              <a:t>   (</a:t>
            </a:r>
            <a:r>
              <a:rPr lang="en-US" sz="2000" b="1" dirty="0"/>
              <a:t>HDD, streamers, flash, ZIP drives, JAZ drives, optical drives, DVD, </a:t>
            </a:r>
            <a:r>
              <a:rPr lang="en-US" sz="2000" b="1" dirty="0" err="1" smtClean="0"/>
              <a:t>Blu</a:t>
            </a:r>
            <a:r>
              <a:rPr lang="en-US" sz="2000" b="1" dirty="0" smtClean="0"/>
              <a:t>-Ray, etc</a:t>
            </a:r>
            <a:r>
              <a:rPr lang="en-US" sz="2000" b="1" dirty="0"/>
              <a:t>.)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Общие концепции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Порт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Шина </a:t>
            </a:r>
            <a:r>
              <a:rPr lang="en-US" sz="2000" b="1" dirty="0"/>
              <a:t>(bus) -  </a:t>
            </a:r>
            <a:r>
              <a:rPr lang="ru-RU" sz="2000" b="1" dirty="0"/>
              <a:t>цепочка устройств прямого доступа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Контроллер</a:t>
            </a:r>
            <a:r>
              <a:rPr lang="en-US" sz="2000" b="1" dirty="0"/>
              <a:t> (host adapter)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Устройства управления командами ввода-вывода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Устройства имеют адреса, используемые</a:t>
            </a:r>
            <a:r>
              <a:rPr lang="en-US" sz="2000" b="1" dirty="0"/>
              <a:t>: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Командами непосредственного ввода-вывода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 smtClean="0"/>
              <a:t>Командами</a:t>
            </a:r>
            <a:r>
              <a:rPr lang="en-US" sz="2000" b="1" dirty="0" smtClean="0"/>
              <a:t> </a:t>
            </a:r>
            <a:r>
              <a:rPr lang="ru-RU" sz="2000" b="1" smtClean="0"/>
              <a:t>ввода-вывода, отображаемого в память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56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188913"/>
            <a:ext cx="79248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Типовая структура шины ПК</a:t>
            </a:r>
            <a:endParaRPr lang="en-US" sz="3200"/>
          </a:p>
        </p:txBody>
      </p:sp>
      <p:pic>
        <p:nvPicPr>
          <p:cNvPr id="6" name="Picture 5" descr="Fig_21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7292308" cy="56384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57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8077200" cy="1066800"/>
          </a:xfrm>
        </p:spPr>
        <p:txBody>
          <a:bodyPr/>
          <a:lstStyle/>
          <a:p>
            <a:pPr>
              <a:defRPr/>
            </a:pPr>
            <a:r>
              <a:rPr lang="ru-RU" sz="3200"/>
              <a:t>Расположение портов для устройств на ПК (частично)</a:t>
            </a:r>
            <a:endParaRPr lang="en-US" sz="3200"/>
          </a:p>
        </p:txBody>
      </p:sp>
      <p:pic>
        <p:nvPicPr>
          <p:cNvPr id="6" name="Picture 5" descr="Fig_21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7929618" cy="5110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58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Опрос устройств (</a:t>
            </a:r>
            <a:r>
              <a:rPr lang="en-US"/>
              <a:t>polling</a:t>
            </a:r>
            <a:r>
              <a:rPr lang="ru-RU"/>
              <a:t>)</a:t>
            </a:r>
            <a:endParaRPr lang="en-US"/>
          </a:p>
        </p:txBody>
      </p:sp>
      <p:sp>
        <p:nvSpPr>
          <p:cNvPr id="558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Определяет состояние устройства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b="1" dirty="0">
                <a:latin typeface="Courier New" pitchFamily="49" charset="0"/>
              </a:rPr>
              <a:t>command-ready</a:t>
            </a:r>
          </a:p>
          <a:p>
            <a:pPr lvl="1">
              <a:defRPr/>
            </a:pPr>
            <a:r>
              <a:rPr lang="en-US" b="1" dirty="0">
                <a:latin typeface="Courier New" pitchFamily="49" charset="0"/>
              </a:rPr>
              <a:t>busy</a:t>
            </a:r>
          </a:p>
          <a:p>
            <a:pPr lvl="1">
              <a:defRPr/>
            </a:pPr>
            <a:r>
              <a:rPr lang="en-US" b="1" dirty="0">
                <a:latin typeface="Courier New" pitchFamily="49" charset="0"/>
              </a:rPr>
              <a:t>error</a:t>
            </a:r>
            <a:r>
              <a:rPr lang="en-US" dirty="0">
                <a:latin typeface="Courier New" pitchFamily="49" charset="0"/>
              </a:rPr>
              <a:t/>
            </a:r>
            <a:br>
              <a:rPr lang="en-US" dirty="0">
                <a:latin typeface="Courier New" pitchFamily="49" charset="0"/>
              </a:rPr>
            </a:br>
            <a:endParaRPr lang="en-US" dirty="0">
              <a:latin typeface="Courier New" pitchFamily="49" charset="0"/>
            </a:endParaRPr>
          </a:p>
          <a:p>
            <a:pPr>
              <a:defRPr/>
            </a:pPr>
            <a:r>
              <a:rPr lang="ru-RU" b="1" dirty="0"/>
              <a:t>Цикл </a:t>
            </a:r>
            <a:r>
              <a:rPr lang="en-US" b="1" dirty="0"/>
              <a:t>busy-wait </a:t>
            </a:r>
            <a:r>
              <a:rPr lang="ru-RU" b="1" dirty="0"/>
              <a:t>ожидания ввода-вывода с устройством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59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8077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Прерывания</a:t>
            </a:r>
            <a:endParaRPr lang="en-US"/>
          </a:p>
        </p:txBody>
      </p:sp>
      <p:sp>
        <p:nvSpPr>
          <p:cNvPr id="559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341438"/>
            <a:ext cx="7989887" cy="40814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Линия запросов на прерывания переключается устройством ввода-вывода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Обработчик прерываний получает сигнал о прерывании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Сигнал может быть замаскирован </a:t>
            </a:r>
            <a:r>
              <a:rPr lang="en-US" sz="2000" b="1" dirty="0"/>
              <a:t>(</a:t>
            </a:r>
            <a:r>
              <a:rPr lang="en-US" sz="2000" b="1" dirty="0" err="1"/>
              <a:t>maskable</a:t>
            </a:r>
            <a:r>
              <a:rPr lang="en-US" sz="2000" b="1" dirty="0"/>
              <a:t>), </a:t>
            </a:r>
            <a:r>
              <a:rPr lang="ru-RU" sz="2000" b="1" dirty="0"/>
              <a:t>чтобы игнорировать или задержать прерывание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Вектор прерываний – используется с целью переадресовки прерывания для обработки соответствующим обработчиком </a:t>
            </a:r>
            <a:r>
              <a:rPr lang="en-US" sz="2000" b="1" dirty="0"/>
              <a:t>(handler)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Основан на приоритетах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Не маскируемый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0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142852"/>
            <a:ext cx="8763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Цикл ввода-вывода, управляемого прерываниями</a:t>
            </a:r>
            <a:endParaRPr lang="en-US" sz="2800" dirty="0"/>
          </a:p>
        </p:txBody>
      </p:sp>
      <p:pic>
        <p:nvPicPr>
          <p:cNvPr id="6" name="Picture 5" descr="Fig_21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14356"/>
            <a:ext cx="6215106" cy="5681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61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65100"/>
            <a:ext cx="8315325" cy="1206500"/>
          </a:xfrm>
        </p:spPr>
        <p:txBody>
          <a:bodyPr/>
          <a:lstStyle/>
          <a:p>
            <a:pPr>
              <a:defRPr/>
            </a:pPr>
            <a:r>
              <a:rPr lang="ru-RU" sz="3200"/>
              <a:t>Вектор прерываний (событий) в процессоре </a:t>
            </a:r>
            <a:r>
              <a:rPr lang="en-US" sz="3200"/>
              <a:t>Intel Pentium</a:t>
            </a:r>
          </a:p>
        </p:txBody>
      </p:sp>
      <p:pic>
        <p:nvPicPr>
          <p:cNvPr id="6" name="Picture 5" descr="Fig_21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7286644" cy="5037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1076</TotalTime>
  <Words>992</Words>
  <Application>Microsoft Office PowerPoint</Application>
  <PresentationFormat>On-screen Show (4:3)</PresentationFormat>
  <Paragraphs>166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1_Wildflowers</vt:lpstr>
      <vt:lpstr>         Основы современных                  операционных систем                           Лекция 21</vt:lpstr>
      <vt:lpstr>Системы ввода-вывода</vt:lpstr>
      <vt:lpstr>Аппаратура для ввода-вывода</vt:lpstr>
      <vt:lpstr>Типовая структура шины ПК</vt:lpstr>
      <vt:lpstr>Расположение портов для устройств на ПК (частично)</vt:lpstr>
      <vt:lpstr>Опрос устройств (polling)</vt:lpstr>
      <vt:lpstr>Прерывания</vt:lpstr>
      <vt:lpstr>Цикл ввода-вывода, управляемого прерываниями</vt:lpstr>
      <vt:lpstr>Вектор прерываний (событий) в процессоре Intel Pentium</vt:lpstr>
      <vt:lpstr>Прямой доступ к памяти  (Direct Memory Access)</vt:lpstr>
      <vt:lpstr>Процесс выполнения DMA (Direct Memory Access)</vt:lpstr>
      <vt:lpstr>Программный интерфейс ввода-вывода</vt:lpstr>
      <vt:lpstr>Структура модулей ввода-вывода в ядре</vt:lpstr>
      <vt:lpstr>Характеристики устройств ввода-вывода</vt:lpstr>
      <vt:lpstr>Блочные и символьные устройства</vt:lpstr>
      <vt:lpstr>Сетевые устройства</vt:lpstr>
      <vt:lpstr>Часы и таймеры</vt:lpstr>
      <vt:lpstr>Блокируемый (синхронный) и  не блокируемый (асинхронный) ввод-вывод</vt:lpstr>
      <vt:lpstr>Подсистема ввода-вывода в ядре ОС</vt:lpstr>
      <vt:lpstr>Подсистема ввода/вывода в ядре ОС</vt:lpstr>
      <vt:lpstr>Обработка ошибок</vt:lpstr>
      <vt:lpstr>Структуры данных в ядре ОС</vt:lpstr>
      <vt:lpstr>Структура модулей ввода-вывода в ядре UNIX</vt:lpstr>
      <vt:lpstr>Запросы ввода-вывода на аппаратные операции</vt:lpstr>
      <vt:lpstr>Жизненный цикл запроса на ввод-вывод</vt:lpstr>
      <vt:lpstr>Производительность</vt:lpstr>
      <vt:lpstr>Взаимодействие между компьютерами</vt:lpstr>
      <vt:lpstr>Улучшение производительности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109</cp:revision>
  <dcterms:created xsi:type="dcterms:W3CDTF">2001-09-03T03:38:43Z</dcterms:created>
  <dcterms:modified xsi:type="dcterms:W3CDTF">2010-08-06T16:02:36Z</dcterms:modified>
</cp:coreProperties>
</file>