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557" r:id="rId3"/>
    <p:sldId id="541" r:id="rId4"/>
    <p:sldId id="608" r:id="rId5"/>
    <p:sldId id="605" r:id="rId6"/>
    <p:sldId id="603" r:id="rId7"/>
    <p:sldId id="604" r:id="rId8"/>
    <p:sldId id="602" r:id="rId9"/>
    <p:sldId id="591" r:id="rId10"/>
    <p:sldId id="615" r:id="rId11"/>
    <p:sldId id="588" r:id="rId12"/>
    <p:sldId id="586" r:id="rId13"/>
    <p:sldId id="589" r:id="rId14"/>
    <p:sldId id="590" r:id="rId15"/>
    <p:sldId id="618" r:id="rId16"/>
    <p:sldId id="593" r:id="rId17"/>
    <p:sldId id="601" r:id="rId18"/>
    <p:sldId id="616" r:id="rId19"/>
    <p:sldId id="617" r:id="rId20"/>
    <p:sldId id="619" r:id="rId21"/>
    <p:sldId id="620" r:id="rId22"/>
    <p:sldId id="592" r:id="rId23"/>
    <p:sldId id="594" r:id="rId24"/>
    <p:sldId id="595" r:id="rId25"/>
    <p:sldId id="596" r:id="rId26"/>
    <p:sldId id="597" r:id="rId27"/>
    <p:sldId id="598" r:id="rId28"/>
    <p:sldId id="587" r:id="rId29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CC"/>
    <a:srgbClr val="33CC33"/>
    <a:srgbClr val="FF0000"/>
    <a:srgbClr val="660066"/>
    <a:srgbClr val="000066"/>
    <a:srgbClr val="DDDDDD"/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09" autoAdjust="0"/>
    <p:restoredTop sz="96780" autoAdjust="0"/>
  </p:normalViewPr>
  <p:slideViewPr>
    <p:cSldViewPr>
      <p:cViewPr>
        <p:scale>
          <a:sx n="90" d="100"/>
          <a:sy n="90" d="100"/>
        </p:scale>
        <p:origin x="-65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9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ru-RU"/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ru-RU"/>
          </a:p>
        </p:txBody>
      </p:sp>
      <p:sp>
        <p:nvSpPr>
          <p:cNvPr id="3717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ru-RU"/>
          </a:p>
        </p:txBody>
      </p:sp>
      <p:sp>
        <p:nvSpPr>
          <p:cNvPr id="3717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CBB35051-64FC-4169-A365-9C409291937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7989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ru-RU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ru-RU"/>
          </a:p>
        </p:txBody>
      </p:sp>
      <p:sp>
        <p:nvSpPr>
          <p:cNvPr id="160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0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0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endParaRPr lang="ru-RU"/>
          </a:p>
        </p:txBody>
      </p:sp>
      <p:sp>
        <p:nvSpPr>
          <p:cNvPr id="160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C6451C84-389D-42A6-A131-935E48A9403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169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CDFD46-A82E-46EF-8DD6-4DEFF0C09C5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1344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FA38B-B5EE-4B05-8737-64E56395B82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0253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1BDDE5-C8A2-447D-B13B-4B6C297511F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5682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06FD9-CF1F-4587-A04E-2CF6F31002F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2575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F23BC5-0B3A-4DD4-B5A6-F31ACBE7045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31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D819D8-EEB8-4AD4-B18A-428F2B31522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28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9EFF4-B107-4947-B503-B6B621A1B64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090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C873B7-8D57-4E06-9B59-F59772934FD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079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054EC-5EC5-40DF-83B6-E5B59795D8E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6409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F9F291-A08A-4CE8-AF12-6E62568977B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672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31893A-B3C7-44AF-AC5B-55F7C25FE73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652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E5BB98DE-4EBA-4A34-AACE-37E1AE61FAB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AutoShape 1"/>
          <p:cNvSpPr>
            <a:spLocks noChangeArrowheads="1"/>
          </p:cNvSpPr>
          <p:nvPr/>
        </p:nvSpPr>
        <p:spPr bwMode="auto">
          <a:xfrm>
            <a:off x="0" y="990600"/>
            <a:ext cx="9144000" cy="39624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0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38880" rIns="0" bIns="0" anchor="ctr" anchorCtr="1"/>
          <a:lstStyle/>
          <a:p>
            <a:pPr defTabSz="449263" hangingPunct="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5400" dirty="0">
                <a:solidFill>
                  <a:srgbClr val="000066"/>
                </a:solidFill>
                <a:latin typeface="Verdana" pitchFamily="34" charset="0"/>
              </a:rPr>
              <a:t>Лекция </a:t>
            </a:r>
            <a:r>
              <a:rPr lang="en-US" sz="5400" dirty="0">
                <a:solidFill>
                  <a:srgbClr val="000066"/>
                </a:solidFill>
                <a:latin typeface="Verdana" pitchFamily="34" charset="0"/>
              </a:rPr>
              <a:t>10</a:t>
            </a:r>
            <a:endParaRPr lang="ru-RU" sz="5400" dirty="0">
              <a:solidFill>
                <a:srgbClr val="000066"/>
              </a:solidFill>
              <a:latin typeface="Verdana" pitchFamily="34" charset="0"/>
            </a:endParaRPr>
          </a:p>
          <a:p>
            <a:pPr defTabSz="449263" hangingPunct="0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5400" dirty="0">
              <a:solidFill>
                <a:srgbClr val="000099"/>
              </a:solidFill>
              <a:latin typeface="Verdana" pitchFamily="34" charset="0"/>
            </a:endParaRPr>
          </a:p>
          <a:p>
            <a:pPr defTabSz="449263" hangingPunct="0">
              <a:spcAft>
                <a:spcPct val="55000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5400" dirty="0">
                <a:solidFill>
                  <a:srgbClr val="000066"/>
                </a:solidFill>
                <a:latin typeface="Verdana" pitchFamily="34" charset="0"/>
              </a:rPr>
              <a:t>СОЗДАНИЕ ПАРАЛЛЕЛЬНЫХ ПРОГРАММ</a:t>
            </a:r>
            <a:endParaRPr lang="ru-RU" dirty="0">
              <a:solidFill>
                <a:srgbClr val="0860A8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Text Box 2"/>
          <p:cNvSpPr txBox="1">
            <a:spLocks noChangeArrowheads="1"/>
          </p:cNvSpPr>
          <p:nvPr/>
        </p:nvSpPr>
        <p:spPr bwMode="auto">
          <a:xfrm>
            <a:off x="0" y="838200"/>
            <a:ext cx="9144000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1" algn="l"/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  <a:sym typeface="Wingdings" pitchFamily="2" charset="2"/>
            </a:endParaRPr>
          </a:p>
          <a:p>
            <a:pPr lvl="1" algn="l"/>
            <a:r>
              <a:rPr lang="ru-RU" sz="3200" dirty="0">
                <a:solidFill>
                  <a:srgbClr val="333399">
                    <a:lumMod val="50000"/>
                  </a:srgb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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sym typeface="Wingdings" pitchFamily="2" charset="2"/>
              </a:rPr>
              <a:t>Простое расширение </a:t>
            </a:r>
            <a:r>
              <a:rPr lang="ru-RU" sz="2600" dirty="0" err="1">
                <a:solidFill>
                  <a:srgbClr val="0070C0"/>
                </a:solidFill>
                <a:latin typeface="Courier New" pitchFamily="49" charset="0"/>
                <a:sym typeface="Wingdings" pitchFamily="2" charset="2"/>
              </a:rPr>
              <a:t>Fortran</a:t>
            </a:r>
            <a:r>
              <a:rPr lang="ru-RU" sz="2400" b="0" dirty="0">
                <a:solidFill>
                  <a:srgbClr val="0070C0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sym typeface="Wingdings" pitchFamily="2" charset="2"/>
              </a:rPr>
              <a:t>и чувствовать, </a:t>
            </a:r>
          </a:p>
          <a:p>
            <a:pPr lvl="1" algn="l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sym typeface="Wingdings" pitchFamily="2" charset="2"/>
              </a:rPr>
              <a:t>    как </a:t>
            </a:r>
            <a:r>
              <a:rPr lang="ru-RU" sz="2600" dirty="0" err="1">
                <a:solidFill>
                  <a:srgbClr val="0070C0"/>
                </a:solidFill>
                <a:latin typeface="Courier New" pitchFamily="49" charset="0"/>
                <a:sym typeface="Wingdings" pitchFamily="2" charset="2"/>
              </a:rPr>
              <a:t>Fortran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sym typeface="Wingdings" pitchFamily="2" charset="2"/>
              </a:rPr>
              <a:t>, а не как что-то другое.</a:t>
            </a:r>
          </a:p>
          <a:p>
            <a:pPr lvl="1" algn="l"/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  <a:sym typeface="Wingdings" pitchFamily="2" charset="2"/>
            </a:endParaRPr>
          </a:p>
          <a:p>
            <a:pPr lvl="1" algn="l"/>
            <a:r>
              <a:rPr lang="ru-RU" sz="3200" dirty="0" smtClean="0">
                <a:solidFill>
                  <a:srgbClr val="333399">
                    <a:lumMod val="50000"/>
                  </a:srgbClr>
                </a:solidFill>
                <a:latin typeface="Arial" pitchFamily="34" charset="0"/>
                <a:cs typeface="Arial" pitchFamily="34" charset="0"/>
                <a:sym typeface="Wingdings"/>
              </a:rPr>
              <a:t>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sym typeface="Wingdings" pitchFamily="2" charset="2"/>
              </a:rPr>
              <a:t>Небольшие требования к разработчикам. </a:t>
            </a:r>
          </a:p>
          <a:p>
            <a:pPr lvl="1" algn="l"/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  <a:sym typeface="Wingdings" pitchFamily="2" charset="2"/>
            </a:endParaRPr>
          </a:p>
          <a:p>
            <a:pPr lvl="1" algn="l"/>
            <a:r>
              <a:rPr lang="ru-RU" sz="3200" dirty="0" smtClean="0">
                <a:solidFill>
                  <a:srgbClr val="333399">
                    <a:lumMod val="50000"/>
                  </a:srgbClr>
                </a:solidFill>
                <a:latin typeface="Arial" pitchFamily="34" charset="0"/>
                <a:cs typeface="Arial" pitchFamily="34" charset="0"/>
                <a:sym typeface="Wingdings"/>
              </a:rPr>
              <a:t>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sym typeface="Wingdings" pitchFamily="2" charset="2"/>
              </a:rPr>
              <a:t>Очевидность локальности или удаленности </a:t>
            </a:r>
          </a:p>
          <a:p>
            <a:pPr lvl="1" algn="l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sym typeface="Wingdings" pitchFamily="2" charset="2"/>
              </a:rPr>
              <a:t>    ссылки.</a:t>
            </a:r>
          </a:p>
          <a:p>
            <a:pPr lvl="1" algn="l"/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  <a:sym typeface="Wingdings" pitchFamily="2" charset="2"/>
            </a:endParaRPr>
          </a:p>
          <a:p>
            <a:pPr lvl="1" algn="l"/>
            <a:r>
              <a:rPr lang="ru-RU" sz="3200" dirty="0" smtClean="0">
                <a:solidFill>
                  <a:srgbClr val="333399">
                    <a:lumMod val="50000"/>
                  </a:srgbClr>
                </a:solidFill>
                <a:latin typeface="Arial" pitchFamily="34" charset="0"/>
                <a:cs typeface="Arial" pitchFamily="34" charset="0"/>
                <a:sym typeface="Wingdings"/>
              </a:rPr>
              <a:t>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sym typeface="Wingdings" pitchFamily="2" charset="2"/>
              </a:rPr>
              <a:t>Обеспечение возможности для оптимизации</a:t>
            </a:r>
          </a:p>
          <a:p>
            <a:pPr lvl="1" algn="l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sym typeface="Wingdings" pitchFamily="2" charset="2"/>
              </a:rPr>
              <a:t>    связей.</a:t>
            </a:r>
          </a:p>
          <a:p>
            <a:pPr lvl="1" algn="l"/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  <a:sym typeface="Wingdings" pitchFamily="2" charset="2"/>
            </a:endParaRPr>
          </a:p>
          <a:p>
            <a:pPr lvl="1" algn="l"/>
            <a:r>
              <a:rPr lang="ru-RU" sz="3200" dirty="0" smtClean="0">
                <a:solidFill>
                  <a:srgbClr val="333399">
                    <a:lumMod val="50000"/>
                  </a:srgbClr>
                </a:solidFill>
                <a:latin typeface="Arial" pitchFamily="34" charset="0"/>
                <a:cs typeface="Arial" pitchFamily="34" charset="0"/>
                <a:sym typeface="Wingdings"/>
              </a:rPr>
              <a:t>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sym typeface="Wingdings" pitchFamily="2" charset="2"/>
              </a:rPr>
              <a:t>Легкая читаемость кода.</a:t>
            </a:r>
          </a:p>
        </p:txBody>
      </p:sp>
      <p:sp>
        <p:nvSpPr>
          <p:cNvPr id="594947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Цели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9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Модель программирования</a:t>
            </a:r>
            <a:endParaRPr lang="ru-RU" b="0" dirty="0">
              <a:solidFill>
                <a:schemeClr val="accent6"/>
              </a:solidFill>
              <a:latin typeface="Verdana" pitchFamily="34" charset="0"/>
            </a:endParaRPr>
          </a:p>
        </p:txBody>
      </p:sp>
      <p:sp>
        <p:nvSpPr>
          <p:cNvPr id="567306" name="Text Box 10"/>
          <p:cNvSpPr txBox="1">
            <a:spLocks noChangeArrowheads="1"/>
          </p:cNvSpPr>
          <p:nvPr/>
        </p:nvSpPr>
        <p:spPr bwMode="auto">
          <a:xfrm>
            <a:off x="0" y="996950"/>
            <a:ext cx="9144000" cy="141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Архитектура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SPMD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"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Single program multiple data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"</a:t>
            </a:r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"Одна программа ― много данных"</a:t>
            </a:r>
          </a:p>
        </p:txBody>
      </p:sp>
      <p:sp>
        <p:nvSpPr>
          <p:cNvPr id="567307" name="Text Box 11"/>
          <p:cNvSpPr txBox="1">
            <a:spLocks noChangeArrowheads="1"/>
          </p:cNvSpPr>
          <p:nvPr/>
        </p:nvSpPr>
        <p:spPr bwMode="auto">
          <a:xfrm>
            <a:off x="0" y="2559050"/>
            <a:ext cx="9144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Создаётся один экземпляр программы, </a:t>
            </a:r>
          </a:p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который затем копируется несколько раз. </a:t>
            </a:r>
          </a:p>
          <a:p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Каждая копия выполняется параллельно, обрабатывает свои локальные данные.</a:t>
            </a:r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567308" name="Text Box 12"/>
          <p:cNvSpPr txBox="1">
            <a:spLocks noChangeArrowheads="1"/>
          </p:cNvSpPr>
          <p:nvPr/>
        </p:nvSpPr>
        <p:spPr bwMode="auto">
          <a:xfrm>
            <a:off x="0" y="4800600"/>
            <a:ext cx="91440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Данные распределенные между копиями программы объявляются как </a:t>
            </a:r>
            <a:r>
              <a:rPr lang="en-US" sz="2600" dirty="0" err="1">
                <a:solidFill>
                  <a:srgbClr val="0070C0"/>
                </a:solidFill>
                <a:latin typeface="Courier New" pitchFamily="49" charset="0"/>
              </a:rPr>
              <a:t>coarray</a:t>
            </a:r>
            <a:r>
              <a:rPr lang="en-US" sz="2400" b="0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переменные.</a:t>
            </a:r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6"/>
                </a:solidFill>
                <a:latin typeface="Verdana" pitchFamily="34" charset="0"/>
              </a:rPr>
              <a:t>Подключение</a:t>
            </a:r>
            <a:endParaRPr lang="ru-RU" b="0">
              <a:solidFill>
                <a:schemeClr val="accent6"/>
              </a:solidFill>
              <a:latin typeface="Verdana" pitchFamily="34" charset="0"/>
            </a:endParaRPr>
          </a:p>
        </p:txBody>
      </p:sp>
      <p:sp>
        <p:nvSpPr>
          <p:cNvPr id="565253" name="Text Box 5"/>
          <p:cNvSpPr txBox="1">
            <a:spLocks noChangeArrowheads="1"/>
          </p:cNvSpPr>
          <p:nvPr/>
        </p:nvSpPr>
        <p:spPr bwMode="auto">
          <a:xfrm>
            <a:off x="0" y="762000"/>
            <a:ext cx="9144000" cy="1421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В свойствах проекта указать </a:t>
            </a:r>
            <a:endParaRPr lang="en-US" sz="2400" b="0" dirty="0" smtClean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использование </a:t>
            </a:r>
            <a:r>
              <a:rPr lang="en-US" sz="2600" dirty="0" err="1">
                <a:solidFill>
                  <a:srgbClr val="0070C0"/>
                </a:solidFill>
                <a:latin typeface="Courier New" pitchFamily="49" charset="0"/>
              </a:rPr>
              <a:t>Coarrays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,</a:t>
            </a:r>
          </a:p>
          <a:p>
            <a:pPr>
              <a:spcBef>
                <a:spcPct val="20000"/>
              </a:spcBef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при необходимости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600" dirty="0" err="1">
                <a:solidFill>
                  <a:srgbClr val="0070C0"/>
                </a:solidFill>
                <a:latin typeface="Courier New" pitchFamily="49" charset="0"/>
              </a:rPr>
              <a:t>Coarray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 Images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.</a:t>
            </a:r>
            <a:endParaRPr lang="en-US" sz="24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</p:txBody>
      </p:sp>
      <p:pic>
        <p:nvPicPr>
          <p:cNvPr id="5652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286000"/>
            <a:ext cx="6819900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5257" name="Line 9"/>
          <p:cNvSpPr>
            <a:spLocks noChangeShapeType="1"/>
          </p:cNvSpPr>
          <p:nvPr/>
        </p:nvSpPr>
        <p:spPr bwMode="auto">
          <a:xfrm>
            <a:off x="3429000" y="4386263"/>
            <a:ext cx="449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5258" name="Line 10"/>
          <p:cNvSpPr>
            <a:spLocks noChangeShapeType="1"/>
          </p:cNvSpPr>
          <p:nvPr/>
        </p:nvSpPr>
        <p:spPr bwMode="auto">
          <a:xfrm flipV="1">
            <a:off x="1992313" y="446405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65259" name="Line 11"/>
          <p:cNvSpPr>
            <a:spLocks noChangeShapeType="1"/>
          </p:cNvSpPr>
          <p:nvPr/>
        </p:nvSpPr>
        <p:spPr bwMode="auto">
          <a:xfrm>
            <a:off x="3429000" y="4724400"/>
            <a:ext cx="21336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/>
                </a:solidFill>
                <a:latin typeface="Verdana" pitchFamily="34" charset="0"/>
              </a:rPr>
              <a:t>Images</a:t>
            </a:r>
            <a:endParaRPr lang="ru-RU" b="0" dirty="0">
              <a:solidFill>
                <a:schemeClr val="accent6"/>
              </a:solidFill>
              <a:latin typeface="Verdana" pitchFamily="34" charset="0"/>
            </a:endParaRPr>
          </a:p>
        </p:txBody>
      </p:sp>
      <p:sp>
        <p:nvSpPr>
          <p:cNvPr id="568325" name="Text Box 5"/>
          <p:cNvSpPr txBox="1">
            <a:spLocks noChangeArrowheads="1"/>
          </p:cNvSpPr>
          <p:nvPr/>
        </p:nvSpPr>
        <p:spPr bwMode="auto">
          <a:xfrm>
            <a:off x="0" y="1066800"/>
            <a:ext cx="9144000" cy="4955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Image</a:t>
            </a:r>
            <a:r>
              <a:rPr lang="ru-RU" sz="2600" b="0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-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копия </a:t>
            </a:r>
            <a:r>
              <a:rPr lang="en-US" sz="2600" dirty="0" smtClean="0">
                <a:solidFill>
                  <a:srgbClr val="0070C0"/>
                </a:solidFill>
                <a:latin typeface="Courier New" pitchFamily="49" charset="0"/>
              </a:rPr>
              <a:t>CAF </a:t>
            </a:r>
            <a:r>
              <a:rPr lang="en-US" sz="26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-</a:t>
            </a:r>
            <a:r>
              <a:rPr lang="en-US" sz="2600" b="0" dirty="0" smtClean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программы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.</a:t>
            </a:r>
          </a:p>
          <a:p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Функция </a:t>
            </a:r>
            <a:r>
              <a:rPr lang="en-US" sz="2600" dirty="0" err="1">
                <a:solidFill>
                  <a:srgbClr val="0070C0"/>
                </a:solidFill>
                <a:latin typeface="Courier New" pitchFamily="49" charset="0"/>
              </a:rPr>
              <a:t>num_images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()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возвращает количество созданных копий программы. </a:t>
            </a:r>
          </a:p>
          <a:p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Количество копий программы как правило соответствует количеству имеющихся процессоров.</a:t>
            </a:r>
          </a:p>
          <a:p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В общем случае устанавливается</a:t>
            </a:r>
          </a:p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в настройках проекта.</a:t>
            </a:r>
          </a:p>
          <a:p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Каждая копия имеет свой уникальный номер, возвращаемый функцией </a:t>
            </a:r>
            <a:r>
              <a:rPr lang="en-US" sz="2600" dirty="0" err="1">
                <a:solidFill>
                  <a:srgbClr val="0070C0"/>
                </a:solidFill>
                <a:latin typeface="Courier New" pitchFamily="49" charset="0"/>
              </a:rPr>
              <a:t>this_image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()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6"/>
                </a:solidFill>
                <a:latin typeface="Verdana" pitchFamily="34" charset="0"/>
              </a:rPr>
              <a:t>COARRAY </a:t>
            </a:r>
            <a:r>
              <a:rPr lang="ru-RU">
                <a:solidFill>
                  <a:schemeClr val="accent6"/>
                </a:solidFill>
                <a:latin typeface="Verdana" pitchFamily="34" charset="0"/>
              </a:rPr>
              <a:t>- переменные</a:t>
            </a:r>
            <a:endParaRPr lang="ru-RU" b="0">
              <a:solidFill>
                <a:schemeClr val="accent6"/>
              </a:solidFill>
              <a:latin typeface="Verdana" pitchFamily="34" charset="0"/>
            </a:endParaRPr>
          </a:p>
        </p:txBody>
      </p:sp>
      <p:sp>
        <p:nvSpPr>
          <p:cNvPr id="569347" name="Text Box 3"/>
          <p:cNvSpPr txBox="1">
            <a:spLocks noChangeArrowheads="1"/>
          </p:cNvSpPr>
          <p:nvPr/>
        </p:nvSpPr>
        <p:spPr bwMode="auto">
          <a:xfrm>
            <a:off x="0" y="762000"/>
            <a:ext cx="9144000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Данные распределенные между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images</a:t>
            </a:r>
            <a:r>
              <a:rPr lang="ru-RU" sz="2400" b="0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объявляются как </a:t>
            </a:r>
            <a:r>
              <a:rPr lang="en-US" sz="2600" dirty="0" err="1">
                <a:solidFill>
                  <a:srgbClr val="0070C0"/>
                </a:solidFill>
                <a:latin typeface="Courier New" pitchFamily="49" charset="0"/>
              </a:rPr>
              <a:t>coarray</a:t>
            </a:r>
            <a:r>
              <a:rPr lang="en-US" sz="2400" b="0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переменные.</a:t>
            </a:r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569349" name="Text Box 5"/>
          <p:cNvSpPr txBox="1">
            <a:spLocks noChangeArrowheads="1"/>
          </p:cNvSpPr>
          <p:nvPr/>
        </p:nvSpPr>
        <p:spPr bwMode="auto">
          <a:xfrm>
            <a:off x="0" y="1600200"/>
            <a:ext cx="91440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тип имя 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[*]</a:t>
            </a:r>
          </a:p>
        </p:txBody>
      </p:sp>
      <p:sp>
        <p:nvSpPr>
          <p:cNvPr id="569350" name="Text Box 6"/>
          <p:cNvSpPr txBox="1">
            <a:spLocks noChangeArrowheads="1"/>
          </p:cNvSpPr>
          <p:nvPr/>
        </p:nvSpPr>
        <p:spPr bwMode="auto">
          <a:xfrm>
            <a:off x="0" y="2133600"/>
            <a:ext cx="9144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 sz="2400" dirty="0">
                <a:solidFill>
                  <a:srgbClr val="0070C0"/>
                </a:solidFill>
                <a:latin typeface="Courier New" pitchFamily="49" charset="0"/>
              </a:rPr>
              <a:t>integer</a:t>
            </a:r>
            <a:r>
              <a:rPr lang="ru-RU" sz="240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A[*] </a:t>
            </a:r>
            <a:r>
              <a:rPr lang="en-US" sz="2400" dirty="0">
                <a:solidFill>
                  <a:srgbClr val="00B050"/>
                </a:solidFill>
                <a:latin typeface="Courier New" pitchFamily="49" charset="0"/>
              </a:rPr>
              <a:t>! A[1] – </a:t>
            </a:r>
            <a:r>
              <a:rPr lang="ru-RU" sz="2400" dirty="0">
                <a:solidFill>
                  <a:srgbClr val="00B050"/>
                </a:solidFill>
                <a:latin typeface="Courier New" pitchFamily="49" charset="0"/>
              </a:rPr>
              <a:t>переменная </a:t>
            </a:r>
            <a:r>
              <a:rPr lang="en-US" sz="2400" dirty="0">
                <a:solidFill>
                  <a:srgbClr val="00B050"/>
                </a:solidFill>
                <a:latin typeface="Courier New" pitchFamily="49" charset="0"/>
              </a:rPr>
              <a:t>A </a:t>
            </a:r>
            <a:endParaRPr lang="ru-RU" sz="2400" dirty="0">
              <a:solidFill>
                <a:srgbClr val="00B050"/>
              </a:solidFill>
              <a:latin typeface="Courier New" pitchFamily="49" charset="0"/>
            </a:endParaRPr>
          </a:p>
          <a:p>
            <a:pPr algn="l"/>
            <a:r>
              <a:rPr lang="ru-RU" sz="2400" dirty="0">
                <a:solidFill>
                  <a:srgbClr val="00B050"/>
                </a:solidFill>
                <a:latin typeface="Courier New" pitchFamily="49" charset="0"/>
              </a:rPr>
              <a:t>             !        в копии № 1</a:t>
            </a:r>
          </a:p>
          <a:p>
            <a:pPr algn="l"/>
            <a:r>
              <a:rPr lang="ru-RU" sz="2400" dirty="0">
                <a:solidFill>
                  <a:srgbClr val="00B050"/>
                </a:solidFill>
                <a:latin typeface="Courier New" pitchFamily="49" charset="0"/>
              </a:rPr>
              <a:t>             ! </a:t>
            </a:r>
            <a:r>
              <a:rPr lang="en-US" sz="2400" dirty="0">
                <a:solidFill>
                  <a:srgbClr val="00B050"/>
                </a:solidFill>
                <a:latin typeface="Courier New" pitchFamily="49" charset="0"/>
              </a:rPr>
              <a:t>A[2] – </a:t>
            </a:r>
            <a:r>
              <a:rPr lang="ru-RU" sz="2400" dirty="0">
                <a:solidFill>
                  <a:srgbClr val="00B050"/>
                </a:solidFill>
                <a:latin typeface="Courier New" pitchFamily="49" charset="0"/>
              </a:rPr>
              <a:t>переменная </a:t>
            </a:r>
            <a:r>
              <a:rPr lang="en-US" sz="2400" dirty="0">
                <a:solidFill>
                  <a:srgbClr val="00B050"/>
                </a:solidFill>
                <a:latin typeface="Courier New" pitchFamily="49" charset="0"/>
              </a:rPr>
              <a:t>A </a:t>
            </a:r>
            <a:endParaRPr lang="ru-RU" sz="2400" dirty="0">
              <a:solidFill>
                <a:srgbClr val="00B050"/>
              </a:solidFill>
              <a:latin typeface="Courier New" pitchFamily="49" charset="0"/>
            </a:endParaRPr>
          </a:p>
          <a:p>
            <a:pPr algn="l"/>
            <a:r>
              <a:rPr lang="ru-RU" sz="2400" dirty="0">
                <a:solidFill>
                  <a:srgbClr val="00B050"/>
                </a:solidFill>
                <a:latin typeface="Courier New" pitchFamily="49" charset="0"/>
              </a:rPr>
              <a:t>                      в копии № 2</a:t>
            </a:r>
          </a:p>
        </p:txBody>
      </p:sp>
      <p:sp>
        <p:nvSpPr>
          <p:cNvPr id="569351" name="Text Box 7"/>
          <p:cNvSpPr txBox="1">
            <a:spLocks noChangeArrowheads="1"/>
          </p:cNvSpPr>
          <p:nvPr/>
        </p:nvSpPr>
        <p:spPr bwMode="auto">
          <a:xfrm>
            <a:off x="0" y="3657600"/>
            <a:ext cx="91440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 sz="2400" dirty="0">
                <a:solidFill>
                  <a:srgbClr val="0070C0"/>
                </a:solidFill>
                <a:latin typeface="Courier New" pitchFamily="49" charset="0"/>
              </a:rPr>
              <a:t>real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С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(N)[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-1: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*] </a:t>
            </a:r>
            <a:r>
              <a:rPr lang="en-US" sz="2400" dirty="0">
                <a:solidFill>
                  <a:srgbClr val="00B050"/>
                </a:solidFill>
                <a:latin typeface="Courier New" pitchFamily="49" charset="0"/>
              </a:rPr>
              <a:t>! </a:t>
            </a:r>
            <a:r>
              <a:rPr lang="ru-RU" sz="2400" dirty="0">
                <a:solidFill>
                  <a:srgbClr val="00B050"/>
                </a:solidFill>
                <a:latin typeface="Courier New" pitchFamily="49" charset="0"/>
              </a:rPr>
              <a:t>С</a:t>
            </a:r>
            <a:r>
              <a:rPr lang="en-US" sz="2400" dirty="0">
                <a:solidFill>
                  <a:srgbClr val="00B050"/>
                </a:solidFill>
                <a:latin typeface="Courier New" pitchFamily="49" charset="0"/>
              </a:rPr>
              <a:t>(N)[</a:t>
            </a:r>
            <a:r>
              <a:rPr lang="ru-RU" sz="2400" dirty="0">
                <a:solidFill>
                  <a:srgbClr val="00B050"/>
                </a:solidFill>
                <a:latin typeface="Courier New" pitchFamily="49" charset="0"/>
              </a:rPr>
              <a:t>-1</a:t>
            </a:r>
            <a:r>
              <a:rPr lang="en-US" sz="2400" dirty="0">
                <a:solidFill>
                  <a:srgbClr val="00B050"/>
                </a:solidFill>
                <a:latin typeface="Courier New" pitchFamily="49" charset="0"/>
              </a:rPr>
              <a:t>] – </a:t>
            </a:r>
            <a:r>
              <a:rPr lang="ru-RU" sz="2400" dirty="0">
                <a:solidFill>
                  <a:srgbClr val="00B050"/>
                </a:solidFill>
                <a:latin typeface="Courier New" pitchFamily="49" charset="0"/>
              </a:rPr>
              <a:t>массив С</a:t>
            </a:r>
            <a:endParaRPr lang="en-US" sz="2400" dirty="0">
              <a:solidFill>
                <a:srgbClr val="00B050"/>
              </a:solidFill>
              <a:latin typeface="Courier New" pitchFamily="49" charset="0"/>
            </a:endParaRPr>
          </a:p>
          <a:p>
            <a:pPr algn="l"/>
            <a:r>
              <a:rPr lang="en-US" sz="2400" dirty="0">
                <a:solidFill>
                  <a:srgbClr val="00B050"/>
                </a:solidFill>
                <a:latin typeface="Courier New" pitchFamily="49" charset="0"/>
              </a:rPr>
              <a:t>             </a:t>
            </a:r>
            <a:r>
              <a:rPr lang="ru-RU" sz="2400" dirty="0">
                <a:solidFill>
                  <a:srgbClr val="00B050"/>
                </a:solidFill>
                <a:latin typeface="Courier New" pitchFamily="49" charset="0"/>
              </a:rPr>
              <a:t>   </a:t>
            </a:r>
            <a:r>
              <a:rPr lang="en-US" sz="2400" dirty="0">
                <a:solidFill>
                  <a:srgbClr val="00B050"/>
                </a:solidFill>
                <a:latin typeface="Courier New" pitchFamily="49" charset="0"/>
              </a:rPr>
              <a:t>!    </a:t>
            </a:r>
            <a:r>
              <a:rPr lang="ru-RU" sz="2400" dirty="0">
                <a:solidFill>
                  <a:srgbClr val="00B050"/>
                </a:solidFill>
                <a:latin typeface="Courier New" pitchFamily="49" charset="0"/>
              </a:rPr>
              <a:t> </a:t>
            </a:r>
            <a:r>
              <a:rPr lang="en-US" sz="2400" dirty="0">
                <a:solidFill>
                  <a:srgbClr val="00B050"/>
                </a:solidFill>
                <a:latin typeface="Courier New" pitchFamily="49" charset="0"/>
              </a:rPr>
              <a:t>    </a:t>
            </a:r>
            <a:r>
              <a:rPr lang="ru-RU" sz="2400" dirty="0">
                <a:solidFill>
                  <a:srgbClr val="00B050"/>
                </a:solidFill>
                <a:latin typeface="Courier New" pitchFamily="49" charset="0"/>
              </a:rPr>
              <a:t>в копии № 1</a:t>
            </a:r>
          </a:p>
          <a:p>
            <a:pPr algn="l"/>
            <a:r>
              <a:rPr lang="ru-RU" sz="2400" dirty="0">
                <a:solidFill>
                  <a:srgbClr val="00B050"/>
                </a:solidFill>
                <a:latin typeface="Courier New" pitchFamily="49" charset="0"/>
              </a:rPr>
              <a:t>                ! С</a:t>
            </a:r>
            <a:r>
              <a:rPr lang="en-US" sz="2400" dirty="0">
                <a:solidFill>
                  <a:srgbClr val="00B050"/>
                </a:solidFill>
                <a:latin typeface="Courier New" pitchFamily="49" charset="0"/>
              </a:rPr>
              <a:t>(N)[</a:t>
            </a:r>
            <a:r>
              <a:rPr lang="ru-RU" sz="2400" dirty="0">
                <a:solidFill>
                  <a:srgbClr val="00B050"/>
                </a:solidFill>
                <a:latin typeface="Courier New" pitchFamily="49" charset="0"/>
              </a:rPr>
              <a:t>0</a:t>
            </a:r>
            <a:r>
              <a:rPr lang="en-US" sz="2400" dirty="0">
                <a:solidFill>
                  <a:srgbClr val="00B050"/>
                </a:solidFill>
                <a:latin typeface="Courier New" pitchFamily="49" charset="0"/>
              </a:rPr>
              <a:t>] </a:t>
            </a:r>
            <a:r>
              <a:rPr lang="ru-RU" sz="2400" dirty="0">
                <a:solidFill>
                  <a:srgbClr val="00B050"/>
                </a:solidFill>
                <a:latin typeface="Courier New" pitchFamily="49" charset="0"/>
              </a:rPr>
              <a:t> </a:t>
            </a:r>
            <a:r>
              <a:rPr lang="en-US" sz="2400" dirty="0">
                <a:solidFill>
                  <a:srgbClr val="00B050"/>
                </a:solidFill>
                <a:latin typeface="Courier New" pitchFamily="49" charset="0"/>
              </a:rPr>
              <a:t>– </a:t>
            </a:r>
            <a:r>
              <a:rPr lang="ru-RU" sz="2400" dirty="0">
                <a:solidFill>
                  <a:srgbClr val="00B050"/>
                </a:solidFill>
                <a:latin typeface="Courier New" pitchFamily="49" charset="0"/>
              </a:rPr>
              <a:t>массив С</a:t>
            </a:r>
          </a:p>
          <a:p>
            <a:pPr algn="l"/>
            <a:r>
              <a:rPr lang="ru-RU" sz="2400" dirty="0">
                <a:solidFill>
                  <a:srgbClr val="00B050"/>
                </a:solidFill>
                <a:latin typeface="Courier New" pitchFamily="49" charset="0"/>
              </a:rPr>
              <a:t>                !         в копии № 2</a:t>
            </a:r>
            <a:endParaRPr lang="en-US" sz="2400" dirty="0">
              <a:solidFill>
                <a:srgbClr val="00B050"/>
              </a:solidFill>
              <a:latin typeface="Courier New" pitchFamily="49" charset="0"/>
            </a:endParaRPr>
          </a:p>
        </p:txBody>
      </p:sp>
      <p:sp>
        <p:nvSpPr>
          <p:cNvPr id="569353" name="Text Box 9"/>
          <p:cNvSpPr txBox="1">
            <a:spLocks noChangeArrowheads="1"/>
          </p:cNvSpPr>
          <p:nvPr/>
        </p:nvSpPr>
        <p:spPr bwMode="auto">
          <a:xfrm>
            <a:off x="0" y="533400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r>
              <a:rPr lang="en-US" sz="2400" dirty="0">
                <a:solidFill>
                  <a:srgbClr val="0070C0"/>
                </a:solidFill>
                <a:latin typeface="Courier New" pitchFamily="49" charset="0"/>
              </a:rPr>
              <a:t>complex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    Y(50)[1:10,1:*]</a:t>
            </a:r>
          </a:p>
          <a:p>
            <a:pPr algn="l"/>
            <a:r>
              <a:rPr lang="en-US" sz="2400" dirty="0">
                <a:solidFill>
                  <a:srgbClr val="0070C0"/>
                </a:solidFill>
                <a:latin typeface="Courier New" pitchFamily="49" charset="0"/>
              </a:rPr>
              <a:t>type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(matrix)   MS[*] </a:t>
            </a:r>
          </a:p>
          <a:p>
            <a:pPr algn="l"/>
            <a:r>
              <a:rPr lang="en-US" sz="2400" dirty="0">
                <a:solidFill>
                  <a:srgbClr val="0070C0"/>
                </a:solidFill>
                <a:latin typeface="Courier New" pitchFamily="49" charset="0"/>
              </a:rPr>
              <a:t>real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, </a:t>
            </a:r>
            <a:r>
              <a:rPr lang="en-US" sz="2400" dirty="0" err="1">
                <a:solidFill>
                  <a:srgbClr val="0070C0"/>
                </a:solidFill>
                <a:latin typeface="Courier New" pitchFamily="49" charset="0"/>
              </a:rPr>
              <a:t>allocatable</a:t>
            </a:r>
            <a:r>
              <a:rPr lang="en-US" sz="240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:: W(:)[:]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/>
                </a:solidFill>
                <a:latin typeface="Verdana" pitchFamily="34" charset="0"/>
              </a:rPr>
              <a:t>COARRAY </a:t>
            </a:r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- переменные</a:t>
            </a:r>
            <a:endParaRPr lang="ru-RU" b="0" dirty="0">
              <a:solidFill>
                <a:schemeClr val="accent6"/>
              </a:solidFill>
              <a:latin typeface="Verdana" pitchFamily="34" charset="0"/>
            </a:endParaRPr>
          </a:p>
        </p:txBody>
      </p:sp>
      <p:sp>
        <p:nvSpPr>
          <p:cNvPr id="598019" name="Text Box 3"/>
          <p:cNvSpPr txBox="1">
            <a:spLocks noChangeArrowheads="1"/>
          </p:cNvSpPr>
          <p:nvPr/>
        </p:nvSpPr>
        <p:spPr bwMode="auto">
          <a:xfrm>
            <a:off x="0" y="762000"/>
            <a:ext cx="9144000" cy="5767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Пересылка данных – обращение к элементам </a:t>
            </a:r>
            <a:r>
              <a:rPr lang="en-US" sz="26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coarrays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.</a:t>
            </a:r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endParaRPr lang="en-US" sz="18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complex C(100,100)[*]</a:t>
            </a:r>
          </a:p>
          <a:p>
            <a:pPr>
              <a:spcBef>
                <a:spcPct val="20000"/>
              </a:spcBef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Объявление копии массива для всех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images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.</a:t>
            </a:r>
          </a:p>
          <a:p>
            <a:pPr>
              <a:spcBef>
                <a:spcPct val="20000"/>
              </a:spcBef>
            </a:pPr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C(1:10,30:50)[2]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C(21:30,90:100)[3]</a:t>
            </a:r>
          </a:p>
          <a:p>
            <a:pPr>
              <a:spcBef>
                <a:spcPct val="20000"/>
              </a:spcBef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Пересылка сечения массива из 3-й копии во 2-ю.</a:t>
            </a:r>
          </a:p>
          <a:p>
            <a:pPr>
              <a:spcBef>
                <a:spcPct val="20000"/>
              </a:spcBef>
            </a:pPr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Если без скобок то обращение к локальному,</a:t>
            </a:r>
          </a:p>
          <a:p>
            <a:pPr>
              <a:spcBef>
                <a:spcPct val="20000"/>
              </a:spcBef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т.е. в первой копии программы </a:t>
            </a:r>
            <a:endParaRPr lang="en-US" sz="2400" b="0" dirty="0" smtClean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пересылка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массива 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А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в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k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-ю копию</a:t>
            </a:r>
          </a:p>
          <a:p>
            <a:pPr>
              <a:spcBef>
                <a:spcPct val="20000"/>
              </a:spcBef>
            </a:pP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A[k]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равносильно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A[k]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A[1]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/>
                </a:solidFill>
                <a:latin typeface="Verdana" pitchFamily="34" charset="0"/>
              </a:rPr>
              <a:t>COARRAY </a:t>
            </a:r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- переменные</a:t>
            </a:r>
            <a:endParaRPr lang="ru-RU" b="0" dirty="0">
              <a:solidFill>
                <a:schemeClr val="accent6"/>
              </a:solidFill>
              <a:latin typeface="Verdana" pitchFamily="34" charset="0"/>
            </a:endParaRPr>
          </a:p>
        </p:txBody>
      </p:sp>
      <p:sp>
        <p:nvSpPr>
          <p:cNvPr id="572423" name="Text Box 7"/>
          <p:cNvSpPr txBox="1">
            <a:spLocks noChangeArrowheads="1"/>
          </p:cNvSpPr>
          <p:nvPr/>
        </p:nvSpPr>
        <p:spPr bwMode="auto">
          <a:xfrm>
            <a:off x="0" y="609600"/>
            <a:ext cx="91440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Для определения </a:t>
            </a:r>
            <a:endParaRPr lang="en-US" sz="2400" b="0" dirty="0" smtClean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номера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копии программы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по индексам </a:t>
            </a:r>
            <a:r>
              <a:rPr lang="en-US" sz="2600" dirty="0" err="1">
                <a:solidFill>
                  <a:srgbClr val="0070C0"/>
                </a:solidFill>
                <a:latin typeface="Courier New" pitchFamily="49" charset="0"/>
              </a:rPr>
              <a:t>coarray</a:t>
            </a:r>
            <a:r>
              <a:rPr lang="ru-RU" sz="2600" b="0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используется функция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image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</a:rPr>
              <a:t>_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index()</a:t>
            </a:r>
            <a:r>
              <a:rPr lang="en-US" sz="2600" b="0" dirty="0">
                <a:solidFill>
                  <a:srgbClr val="0070C0"/>
                </a:solidFill>
                <a:latin typeface="Verdana" pitchFamily="34" charset="0"/>
              </a:rPr>
              <a:t>.</a:t>
            </a:r>
          </a:p>
        </p:txBody>
      </p:sp>
      <p:sp>
        <p:nvSpPr>
          <p:cNvPr id="572424" name="Text Box 8"/>
          <p:cNvSpPr txBox="1">
            <a:spLocks noChangeArrowheads="1"/>
          </p:cNvSpPr>
          <p:nvPr/>
        </p:nvSpPr>
        <p:spPr bwMode="auto">
          <a:xfrm>
            <a:off x="0" y="1828800"/>
            <a:ext cx="9144000" cy="369331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CAF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complex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Y(50)[1,1:*]</a:t>
            </a: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this_image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 == 1)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then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== 2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write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(*,*) </a:t>
            </a:r>
            <a:r>
              <a:rPr lang="en-US" sz="18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"This is "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this_image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(),  &amp;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8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" copy of program "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write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(*,*) </a:t>
            </a:r>
            <a:r>
              <a:rPr lang="en-US" sz="18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"Image index = "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&amp; 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image_index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(Y, [1,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this_image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()])</a:t>
            </a: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write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(*,*) </a:t>
            </a:r>
            <a:r>
              <a:rPr lang="en-US" sz="18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"Coordinates = "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this_image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(Y)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write</a:t>
            </a: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(*,*)</a:t>
            </a:r>
          </a:p>
          <a:p>
            <a:pPr algn="just"/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 if</a:t>
            </a:r>
          </a:p>
        </p:txBody>
      </p:sp>
      <p:sp>
        <p:nvSpPr>
          <p:cNvPr id="572426" name="Text Box 10"/>
          <p:cNvSpPr txBox="1">
            <a:spLocks noChangeArrowheads="1"/>
          </p:cNvSpPr>
          <p:nvPr/>
        </p:nvSpPr>
        <p:spPr bwMode="auto">
          <a:xfrm>
            <a:off x="0" y="5715000"/>
            <a:ext cx="9144000" cy="92551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 This is            1  copy of program</a:t>
            </a:r>
          </a:p>
          <a:p>
            <a:pPr algn="l"/>
            <a:r>
              <a:rPr lang="en-US" sz="1800">
                <a:latin typeface="Courier New" pitchFamily="49" charset="0"/>
              </a:rPr>
              <a:t> Image index =            1</a:t>
            </a:r>
          </a:p>
          <a:p>
            <a:pPr algn="l"/>
            <a:r>
              <a:rPr lang="en-US" sz="1800">
                <a:latin typeface="Courier New" pitchFamily="49" charset="0"/>
              </a:rPr>
              <a:t> Coordinates =            1           1</a:t>
            </a:r>
            <a:endParaRPr lang="ru-RU" sz="180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1" name="Text Box 3"/>
          <p:cNvSpPr txBox="1">
            <a:spLocks noChangeArrowheads="1"/>
          </p:cNvSpPr>
          <p:nvPr/>
        </p:nvSpPr>
        <p:spPr bwMode="auto">
          <a:xfrm>
            <a:off x="0" y="898525"/>
            <a:ext cx="9144000" cy="581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Функция </a:t>
            </a:r>
            <a:r>
              <a:rPr lang="en-US" sz="2600" dirty="0" err="1">
                <a:solidFill>
                  <a:srgbClr val="0070C0"/>
                </a:solidFill>
                <a:latin typeface="Courier New" pitchFamily="49" charset="0"/>
              </a:rPr>
              <a:t>lcobound</a:t>
            </a:r>
            <a:r>
              <a:rPr lang="en-US" sz="2400" b="0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возвращает нижнюю границу </a:t>
            </a:r>
            <a:r>
              <a:rPr lang="en-US" sz="2600" dirty="0" err="1" smtClean="0">
                <a:solidFill>
                  <a:srgbClr val="0070C0"/>
                </a:solidFill>
                <a:latin typeface="Courier New" pitchFamily="49" charset="0"/>
              </a:rPr>
              <a:t>coarray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- 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переменной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.</a:t>
            </a:r>
          </a:p>
          <a:p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Функция </a:t>
            </a:r>
            <a:r>
              <a:rPr lang="en-US" sz="2600" dirty="0" err="1">
                <a:solidFill>
                  <a:srgbClr val="0070C0"/>
                </a:solidFill>
                <a:latin typeface="Courier New" pitchFamily="49" charset="0"/>
              </a:rPr>
              <a:t>ucobound</a:t>
            </a:r>
            <a:r>
              <a:rPr lang="en-US" sz="2400" b="0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возвращает верхнюю границу </a:t>
            </a:r>
            <a:r>
              <a:rPr lang="en-US" sz="2600" dirty="0" err="1" smtClean="0">
                <a:solidFill>
                  <a:srgbClr val="0070C0"/>
                </a:solidFill>
                <a:latin typeface="Courier New" pitchFamily="49" charset="0"/>
              </a:rPr>
              <a:t>coarray</a:t>
            </a:r>
            <a:r>
              <a:rPr lang="en-US" sz="2400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- 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переменной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.</a:t>
            </a:r>
          </a:p>
          <a:p>
            <a:endParaRPr lang="ru-RU" sz="1000" b="0" dirty="0">
              <a:solidFill>
                <a:srgbClr val="0033CC"/>
              </a:solidFill>
              <a:latin typeface="Verdana" pitchFamily="34" charset="0"/>
            </a:endParaRPr>
          </a:p>
          <a:p>
            <a:pPr algn="l"/>
            <a:r>
              <a:rPr lang="en-US" sz="2600" dirty="0">
                <a:solidFill>
                  <a:srgbClr val="0000FF"/>
                </a:solidFill>
                <a:latin typeface="Courier New" pitchFamily="49" charset="0"/>
              </a:rPr>
              <a:t>type</a:t>
            </a:r>
            <a:r>
              <a:rPr lang="en-US" sz="2600" dirty="0">
                <a:latin typeface="Courier New" pitchFamily="49" charset="0"/>
              </a:rPr>
              <a:t> point</a:t>
            </a:r>
          </a:p>
          <a:p>
            <a:pPr algn="l"/>
            <a:r>
              <a:rPr lang="en-US" sz="2600" dirty="0">
                <a:latin typeface="Courier New" pitchFamily="49" charset="0"/>
              </a:rPr>
              <a:t>  </a:t>
            </a:r>
            <a:r>
              <a:rPr lang="en-US" sz="2600" dirty="0">
                <a:solidFill>
                  <a:srgbClr val="0000FF"/>
                </a:solidFill>
                <a:latin typeface="Courier New" pitchFamily="49" charset="0"/>
              </a:rPr>
              <a:t>integer</a:t>
            </a:r>
            <a:r>
              <a:rPr lang="en-US" sz="2600" dirty="0">
                <a:latin typeface="Courier New" pitchFamily="49" charset="0"/>
              </a:rPr>
              <a:t> x</a:t>
            </a:r>
          </a:p>
          <a:p>
            <a:pPr algn="l"/>
            <a:r>
              <a:rPr lang="en-US" sz="2600" dirty="0">
                <a:latin typeface="Courier New" pitchFamily="49" charset="0"/>
              </a:rPr>
              <a:t>  </a:t>
            </a:r>
            <a:r>
              <a:rPr lang="en-US" sz="2600" dirty="0">
                <a:solidFill>
                  <a:srgbClr val="0000FF"/>
                </a:solidFill>
                <a:latin typeface="Courier New" pitchFamily="49" charset="0"/>
              </a:rPr>
              <a:t>integer</a:t>
            </a:r>
            <a:r>
              <a:rPr lang="en-US" sz="2600" dirty="0">
                <a:latin typeface="Courier New" pitchFamily="49" charset="0"/>
              </a:rPr>
              <a:t> y</a:t>
            </a:r>
          </a:p>
          <a:p>
            <a:pPr algn="l"/>
            <a:r>
              <a:rPr lang="en-US" sz="2600" dirty="0">
                <a:solidFill>
                  <a:srgbClr val="0000FF"/>
                </a:solidFill>
                <a:latin typeface="Courier New" pitchFamily="49" charset="0"/>
              </a:rPr>
              <a:t>end</a:t>
            </a:r>
            <a:r>
              <a:rPr lang="en-US" sz="2600" dirty="0">
                <a:latin typeface="Courier New" pitchFamily="49" charset="0"/>
              </a:rPr>
              <a:t> </a:t>
            </a:r>
            <a:r>
              <a:rPr lang="en-US" sz="2600" dirty="0">
                <a:solidFill>
                  <a:srgbClr val="0000FF"/>
                </a:solidFill>
                <a:latin typeface="Courier New" pitchFamily="49" charset="0"/>
              </a:rPr>
              <a:t>type</a:t>
            </a:r>
            <a:r>
              <a:rPr lang="en-US" sz="2600" dirty="0">
                <a:latin typeface="Courier New" pitchFamily="49" charset="0"/>
              </a:rPr>
              <a:t> point</a:t>
            </a:r>
          </a:p>
          <a:p>
            <a:pPr algn="l"/>
            <a:r>
              <a:rPr lang="en-US" sz="2600" dirty="0" smtClean="0">
                <a:solidFill>
                  <a:srgbClr val="0000FF"/>
                </a:solidFill>
                <a:latin typeface="Courier New" pitchFamily="49" charset="0"/>
              </a:rPr>
              <a:t>type</a:t>
            </a:r>
            <a:r>
              <a:rPr lang="en-US" sz="2600" dirty="0" smtClean="0">
                <a:latin typeface="Courier New" pitchFamily="49" charset="0"/>
              </a:rPr>
              <a:t> </a:t>
            </a:r>
            <a:r>
              <a:rPr lang="en-US" sz="2600" dirty="0">
                <a:latin typeface="Courier New" pitchFamily="49" charset="0"/>
              </a:rPr>
              <a:t>(point) PS(10)[1,-2:*]</a:t>
            </a:r>
          </a:p>
          <a:p>
            <a:pPr algn="l"/>
            <a:r>
              <a:rPr lang="ru-RU" sz="2600" dirty="0" smtClean="0">
                <a:latin typeface="Courier New" pitchFamily="49" charset="0"/>
              </a:rPr>
              <a:t>  </a:t>
            </a:r>
            <a:r>
              <a:rPr lang="ru-RU" sz="2600" dirty="0">
                <a:solidFill>
                  <a:srgbClr val="008000"/>
                </a:solidFill>
                <a:latin typeface="Courier New" pitchFamily="49" charset="0"/>
              </a:rPr>
              <a:t>! </a:t>
            </a:r>
            <a:r>
              <a:rPr lang="en-US" sz="2600" dirty="0" err="1">
                <a:solidFill>
                  <a:srgbClr val="008000"/>
                </a:solidFill>
                <a:latin typeface="Courier New" pitchFamily="49" charset="0"/>
              </a:rPr>
              <a:t>num_images</a:t>
            </a:r>
            <a:r>
              <a:rPr lang="en-US" sz="2600" dirty="0">
                <a:solidFill>
                  <a:srgbClr val="008000"/>
                </a:solidFill>
                <a:latin typeface="Courier New" pitchFamily="49" charset="0"/>
              </a:rPr>
              <a:t>() = </a:t>
            </a:r>
            <a:r>
              <a:rPr lang="en-US" sz="2600" dirty="0" smtClean="0">
                <a:solidFill>
                  <a:srgbClr val="008000"/>
                </a:solidFill>
                <a:latin typeface="Courier New" pitchFamily="49" charset="0"/>
              </a:rPr>
              <a:t>4   ! </a:t>
            </a:r>
            <a:r>
              <a:rPr lang="en-US" sz="2600" dirty="0">
                <a:solidFill>
                  <a:srgbClr val="008000"/>
                </a:solidFill>
                <a:latin typeface="Courier New" pitchFamily="49" charset="0"/>
              </a:rPr>
              <a:t>1   -2</a:t>
            </a:r>
          </a:p>
          <a:p>
            <a:pPr algn="l"/>
            <a:r>
              <a:rPr lang="ru-RU" sz="2600" dirty="0" smtClean="0">
                <a:solidFill>
                  <a:srgbClr val="0000FF"/>
                </a:solidFill>
                <a:latin typeface="Courier New" pitchFamily="49" charset="0"/>
              </a:rPr>
              <a:t>  </a:t>
            </a:r>
            <a:r>
              <a:rPr lang="en-US" sz="2600" dirty="0">
                <a:solidFill>
                  <a:srgbClr val="0000FF"/>
                </a:solidFill>
                <a:latin typeface="Courier New" pitchFamily="49" charset="0"/>
              </a:rPr>
              <a:t>write</a:t>
            </a:r>
            <a:r>
              <a:rPr lang="en-US" sz="2600" dirty="0">
                <a:latin typeface="Courier New" pitchFamily="49" charset="0"/>
              </a:rPr>
              <a:t>(*,*) </a:t>
            </a:r>
            <a:r>
              <a:rPr lang="en-US" sz="2600" dirty="0">
                <a:solidFill>
                  <a:srgbClr val="800000"/>
                </a:solidFill>
                <a:latin typeface="Courier New" pitchFamily="49" charset="0"/>
              </a:rPr>
              <a:t>"LCOBOUND = "</a:t>
            </a:r>
            <a:r>
              <a:rPr lang="en-US" sz="2600" dirty="0">
                <a:latin typeface="Courier New" pitchFamily="49" charset="0"/>
              </a:rPr>
              <a:t>, </a:t>
            </a:r>
            <a:r>
              <a:rPr lang="en-US" sz="2600" dirty="0">
                <a:solidFill>
                  <a:srgbClr val="0000FF"/>
                </a:solidFill>
                <a:latin typeface="Courier New" pitchFamily="49" charset="0"/>
              </a:rPr>
              <a:t>LCOBOUND</a:t>
            </a:r>
            <a:r>
              <a:rPr lang="en-US" sz="2600" dirty="0">
                <a:latin typeface="Courier New" pitchFamily="49" charset="0"/>
              </a:rPr>
              <a:t> (PS) </a:t>
            </a:r>
            <a:r>
              <a:rPr lang="en-US" sz="2600" dirty="0" smtClean="0">
                <a:latin typeface="Courier New" pitchFamily="49" charset="0"/>
              </a:rPr>
              <a:t>  </a:t>
            </a:r>
          </a:p>
          <a:p>
            <a:pPr algn="l"/>
            <a:r>
              <a:rPr lang="en-US" sz="2600" dirty="0" smtClean="0">
                <a:solidFill>
                  <a:srgbClr val="0000FF"/>
                </a:solidFill>
                <a:latin typeface="Courier New" pitchFamily="49" charset="0"/>
              </a:rPr>
              <a:t>  write</a:t>
            </a:r>
            <a:r>
              <a:rPr lang="en-US" sz="2600" dirty="0">
                <a:latin typeface="Courier New" pitchFamily="49" charset="0"/>
              </a:rPr>
              <a:t>(*,*) </a:t>
            </a:r>
            <a:r>
              <a:rPr lang="en-US" sz="2600" dirty="0">
                <a:solidFill>
                  <a:srgbClr val="800000"/>
                </a:solidFill>
                <a:latin typeface="Courier New" pitchFamily="49" charset="0"/>
              </a:rPr>
              <a:t>"UCOBOUND = "</a:t>
            </a:r>
            <a:r>
              <a:rPr lang="en-US" sz="2600" dirty="0">
                <a:latin typeface="Courier New" pitchFamily="49" charset="0"/>
              </a:rPr>
              <a:t>, </a:t>
            </a:r>
            <a:r>
              <a:rPr lang="en-US" sz="2600" dirty="0">
                <a:solidFill>
                  <a:srgbClr val="0000FF"/>
                </a:solidFill>
                <a:latin typeface="Courier New" pitchFamily="49" charset="0"/>
              </a:rPr>
              <a:t>UCOBOUND</a:t>
            </a:r>
            <a:r>
              <a:rPr lang="en-US" sz="2600" dirty="0">
                <a:latin typeface="Courier New" pitchFamily="49" charset="0"/>
              </a:rPr>
              <a:t> (PS)    </a:t>
            </a:r>
            <a:endParaRPr lang="en-US" sz="2600" dirty="0" smtClean="0">
              <a:latin typeface="Courier New" pitchFamily="49" charset="0"/>
            </a:endParaRPr>
          </a:p>
          <a:p>
            <a:pPr algn="l"/>
            <a:r>
              <a:rPr lang="en-US" sz="2600" dirty="0">
                <a:solidFill>
                  <a:srgbClr val="008000"/>
                </a:solidFill>
                <a:latin typeface="Courier New" pitchFamily="49" charset="0"/>
              </a:rPr>
              <a:t> </a:t>
            </a:r>
            <a:r>
              <a:rPr lang="en-US" sz="2600" dirty="0" smtClean="0">
                <a:solidFill>
                  <a:srgbClr val="008000"/>
                </a:solidFill>
                <a:latin typeface="Courier New" pitchFamily="49" charset="0"/>
              </a:rPr>
              <a:t>                      ! </a:t>
            </a:r>
            <a:r>
              <a:rPr lang="en-US" sz="2600" dirty="0">
                <a:solidFill>
                  <a:srgbClr val="008000"/>
                </a:solidFill>
                <a:latin typeface="Courier New" pitchFamily="49" charset="0"/>
              </a:rPr>
              <a:t>1    1</a:t>
            </a:r>
          </a:p>
        </p:txBody>
      </p:sp>
      <p:sp>
        <p:nvSpPr>
          <p:cNvPr id="580614" name="Text Box 6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6"/>
                </a:solidFill>
                <a:latin typeface="Verdana" pitchFamily="34" charset="0"/>
              </a:rPr>
              <a:t>COARRAY </a:t>
            </a:r>
            <a:r>
              <a:rPr lang="ru-RU">
                <a:solidFill>
                  <a:schemeClr val="accent6"/>
                </a:solidFill>
                <a:latin typeface="Verdana" pitchFamily="34" charset="0"/>
              </a:rPr>
              <a:t>- переменные</a:t>
            </a:r>
            <a:endParaRPr lang="ru-RU" b="0">
              <a:solidFill>
                <a:schemeClr val="accent6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Пример</a:t>
            </a:r>
            <a:r>
              <a:rPr lang="en-US" dirty="0">
                <a:solidFill>
                  <a:schemeClr val="accent6"/>
                </a:solidFill>
                <a:latin typeface="Verdana" pitchFamily="34" charset="0"/>
              </a:rPr>
              <a:t> </a:t>
            </a:r>
            <a:r>
              <a:rPr lang="en-US" b="0" dirty="0">
                <a:solidFill>
                  <a:schemeClr val="accent6"/>
                </a:solidFill>
                <a:latin typeface="Verdana" pitchFamily="34" charset="0"/>
              </a:rPr>
              <a:t>(1)</a:t>
            </a:r>
            <a:endParaRPr lang="ru-RU" b="0" dirty="0">
              <a:solidFill>
                <a:schemeClr val="accent6"/>
              </a:solidFill>
              <a:latin typeface="Verdana" pitchFamily="34" charset="0"/>
            </a:endParaRPr>
          </a:p>
        </p:txBody>
      </p:sp>
      <p:sp>
        <p:nvSpPr>
          <p:cNvPr id="595972" name="Text Box 4"/>
          <p:cNvSpPr txBox="1">
            <a:spLocks noChangeArrowheads="1"/>
          </p:cNvSpPr>
          <p:nvPr/>
        </p:nvSpPr>
        <p:spPr bwMode="auto">
          <a:xfrm>
            <a:off x="0" y="60960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/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Всем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images</a:t>
            </a:r>
            <a:r>
              <a:rPr lang="ru-RU" sz="2400" b="0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установить значения переменных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.</a:t>
            </a:r>
          </a:p>
        </p:txBody>
      </p:sp>
      <p:grpSp>
        <p:nvGrpSpPr>
          <p:cNvPr id="595985" name="Group 17"/>
          <p:cNvGrpSpPr>
            <a:grpSpLocks/>
          </p:cNvGrpSpPr>
          <p:nvPr/>
        </p:nvGrpSpPr>
        <p:grpSpPr bwMode="auto">
          <a:xfrm>
            <a:off x="152400" y="4225925"/>
            <a:ext cx="2057400" cy="2403475"/>
            <a:chOff x="-96" y="2400"/>
            <a:chExt cx="1296" cy="1514"/>
          </a:xfrm>
        </p:grpSpPr>
        <p:sp>
          <p:nvSpPr>
            <p:cNvPr id="595975" name="Text Box 7"/>
            <p:cNvSpPr txBox="1">
              <a:spLocks noChangeArrowheads="1"/>
            </p:cNvSpPr>
            <p:nvPr/>
          </p:nvSpPr>
          <p:spPr bwMode="auto">
            <a:xfrm>
              <a:off x="-96" y="2618"/>
              <a:ext cx="1296" cy="12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rIns="3600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FF"/>
                  </a:solidFill>
                  <a:latin typeface="Courier New" pitchFamily="49" charset="0"/>
                </a:rPr>
                <a:t>case</a:t>
              </a:r>
              <a:r>
                <a:rPr lang="en-US" sz="1600" dirty="0">
                  <a:latin typeface="Courier New" pitchFamily="49" charset="0"/>
                </a:rPr>
                <a:t>(1) </a:t>
              </a:r>
            </a:p>
            <a:p>
              <a:pPr algn="l"/>
              <a:r>
                <a:rPr lang="en-US" sz="1600" dirty="0">
                  <a:latin typeface="Courier New" pitchFamily="49" charset="0"/>
                </a:rPr>
                <a:t>  s1=10; s2=20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ourier New" pitchFamily="49" charset="0"/>
                </a:rPr>
                <a:t>case</a:t>
              </a:r>
              <a:r>
                <a:rPr lang="en-US" sz="1600" dirty="0">
                  <a:latin typeface="Courier New" pitchFamily="49" charset="0"/>
                </a:rPr>
                <a:t>(2)</a:t>
              </a:r>
            </a:p>
            <a:p>
              <a:pPr algn="l"/>
              <a:r>
                <a:rPr lang="en-US" sz="1600" dirty="0">
                  <a:latin typeface="Courier New" pitchFamily="49" charset="0"/>
                </a:rPr>
                <a:t>  s1=40; s2=50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ourier New" pitchFamily="49" charset="0"/>
                </a:rPr>
                <a:t>case</a:t>
              </a:r>
              <a:r>
                <a:rPr lang="en-US" sz="1600" dirty="0">
                  <a:latin typeface="Courier New" pitchFamily="49" charset="0"/>
                </a:rPr>
                <a:t>(3)</a:t>
              </a:r>
            </a:p>
            <a:p>
              <a:pPr algn="l"/>
              <a:r>
                <a:rPr lang="en-US" sz="1600" dirty="0">
                  <a:latin typeface="Courier New" pitchFamily="49" charset="0"/>
                </a:rPr>
                <a:t>  s1=-34; s2=-99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ourier New" pitchFamily="49" charset="0"/>
                </a:rPr>
                <a:t>case</a:t>
              </a:r>
              <a:r>
                <a:rPr lang="en-US" sz="1600" dirty="0">
                  <a:latin typeface="Courier New" pitchFamily="49" charset="0"/>
                </a:rPr>
                <a:t>(4)</a:t>
              </a:r>
            </a:p>
            <a:p>
              <a:pPr algn="l"/>
              <a:r>
                <a:rPr lang="en-US" sz="1600" dirty="0">
                  <a:latin typeface="Courier New" pitchFamily="49" charset="0"/>
                </a:rPr>
                <a:t>  s1=0;   s2=55</a:t>
              </a:r>
            </a:p>
          </p:txBody>
        </p:sp>
        <p:sp>
          <p:nvSpPr>
            <p:cNvPr id="595980" name="Text Box 12"/>
            <p:cNvSpPr txBox="1">
              <a:spLocks noChangeArrowheads="1"/>
            </p:cNvSpPr>
            <p:nvPr/>
          </p:nvSpPr>
          <p:spPr bwMode="auto">
            <a:xfrm>
              <a:off x="-96" y="2400"/>
              <a:ext cx="1296" cy="21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</a:rPr>
                <a:t>Image = 1</a:t>
              </a:r>
            </a:p>
          </p:txBody>
        </p:sp>
      </p:grpSp>
      <p:grpSp>
        <p:nvGrpSpPr>
          <p:cNvPr id="595986" name="Group 18"/>
          <p:cNvGrpSpPr>
            <a:grpSpLocks/>
          </p:cNvGrpSpPr>
          <p:nvPr/>
        </p:nvGrpSpPr>
        <p:grpSpPr bwMode="auto">
          <a:xfrm>
            <a:off x="2413000" y="4225925"/>
            <a:ext cx="2057400" cy="2403475"/>
            <a:chOff x="1440" y="2400"/>
            <a:chExt cx="1296" cy="1514"/>
          </a:xfrm>
        </p:grpSpPr>
        <p:sp>
          <p:nvSpPr>
            <p:cNvPr id="595977" name="Text Box 9"/>
            <p:cNvSpPr txBox="1">
              <a:spLocks noChangeArrowheads="1"/>
            </p:cNvSpPr>
            <p:nvPr/>
          </p:nvSpPr>
          <p:spPr bwMode="auto">
            <a:xfrm>
              <a:off x="1440" y="2618"/>
              <a:ext cx="1296" cy="12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rIns="36000">
              <a:spAutoFit/>
            </a:bodyPr>
            <a:lstStyle/>
            <a:p>
              <a:pPr algn="l"/>
              <a:r>
                <a:rPr lang="en-US" sz="1600">
                  <a:solidFill>
                    <a:srgbClr val="0000FF"/>
                  </a:solidFill>
                  <a:latin typeface="Courier New" pitchFamily="49" charset="0"/>
                </a:rPr>
                <a:t>case</a:t>
              </a:r>
              <a:r>
                <a:rPr lang="en-US" sz="1600">
                  <a:latin typeface="Courier New" pitchFamily="49" charset="0"/>
                </a:rPr>
                <a:t>(1) </a:t>
              </a:r>
            </a:p>
            <a:p>
              <a:pPr algn="l"/>
              <a:r>
                <a:rPr lang="en-US" sz="1600">
                  <a:latin typeface="Courier New" pitchFamily="49" charset="0"/>
                </a:rPr>
                <a:t>  s1=10; s2=20</a:t>
              </a:r>
            </a:p>
            <a:p>
              <a:pPr algn="l"/>
              <a:r>
                <a:rPr lang="en-US" sz="1600">
                  <a:solidFill>
                    <a:srgbClr val="0000FF"/>
                  </a:solidFill>
                  <a:latin typeface="Courier New" pitchFamily="49" charset="0"/>
                </a:rPr>
                <a:t>case</a:t>
              </a:r>
              <a:r>
                <a:rPr lang="en-US" sz="1600">
                  <a:latin typeface="Courier New" pitchFamily="49" charset="0"/>
                </a:rPr>
                <a:t>(2)</a:t>
              </a:r>
            </a:p>
            <a:p>
              <a:pPr algn="l"/>
              <a:r>
                <a:rPr lang="en-US" sz="1600">
                  <a:latin typeface="Courier New" pitchFamily="49" charset="0"/>
                </a:rPr>
                <a:t>  s1=40; s2=50</a:t>
              </a:r>
            </a:p>
            <a:p>
              <a:pPr algn="l"/>
              <a:r>
                <a:rPr lang="en-US" sz="1600">
                  <a:solidFill>
                    <a:srgbClr val="0000FF"/>
                  </a:solidFill>
                  <a:latin typeface="Courier New" pitchFamily="49" charset="0"/>
                </a:rPr>
                <a:t>case</a:t>
              </a:r>
              <a:r>
                <a:rPr lang="en-US" sz="1600">
                  <a:latin typeface="Courier New" pitchFamily="49" charset="0"/>
                </a:rPr>
                <a:t>(3)</a:t>
              </a:r>
            </a:p>
            <a:p>
              <a:pPr algn="l"/>
              <a:r>
                <a:rPr lang="en-US" sz="1600">
                  <a:latin typeface="Courier New" pitchFamily="49" charset="0"/>
                </a:rPr>
                <a:t>  s1=-34; s2=-99</a:t>
              </a:r>
            </a:p>
            <a:p>
              <a:pPr algn="l"/>
              <a:r>
                <a:rPr lang="en-US" sz="1600">
                  <a:solidFill>
                    <a:srgbClr val="0000FF"/>
                  </a:solidFill>
                  <a:latin typeface="Courier New" pitchFamily="49" charset="0"/>
                </a:rPr>
                <a:t>case</a:t>
              </a:r>
              <a:r>
                <a:rPr lang="en-US" sz="1600">
                  <a:latin typeface="Courier New" pitchFamily="49" charset="0"/>
                </a:rPr>
                <a:t>(4)</a:t>
              </a:r>
            </a:p>
            <a:p>
              <a:pPr algn="l"/>
              <a:r>
                <a:rPr lang="en-US" sz="1600">
                  <a:latin typeface="Courier New" pitchFamily="49" charset="0"/>
                </a:rPr>
                <a:t>  s1=0;   s2=55</a:t>
              </a:r>
            </a:p>
          </p:txBody>
        </p:sp>
        <p:sp>
          <p:nvSpPr>
            <p:cNvPr id="595981" name="Text Box 13"/>
            <p:cNvSpPr txBox="1">
              <a:spLocks noChangeArrowheads="1"/>
            </p:cNvSpPr>
            <p:nvPr/>
          </p:nvSpPr>
          <p:spPr bwMode="auto">
            <a:xfrm>
              <a:off x="1440" y="2400"/>
              <a:ext cx="1296" cy="21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</a:rPr>
                <a:t>Image = 2</a:t>
              </a:r>
            </a:p>
          </p:txBody>
        </p:sp>
      </p:grpSp>
      <p:grpSp>
        <p:nvGrpSpPr>
          <p:cNvPr id="595987" name="Group 19"/>
          <p:cNvGrpSpPr>
            <a:grpSpLocks/>
          </p:cNvGrpSpPr>
          <p:nvPr/>
        </p:nvGrpSpPr>
        <p:grpSpPr bwMode="auto">
          <a:xfrm>
            <a:off x="4673600" y="4225925"/>
            <a:ext cx="2057400" cy="2403475"/>
            <a:chOff x="2832" y="2400"/>
            <a:chExt cx="1296" cy="1514"/>
          </a:xfrm>
        </p:grpSpPr>
        <p:sp>
          <p:nvSpPr>
            <p:cNvPr id="595978" name="Text Box 10"/>
            <p:cNvSpPr txBox="1">
              <a:spLocks noChangeArrowheads="1"/>
            </p:cNvSpPr>
            <p:nvPr/>
          </p:nvSpPr>
          <p:spPr bwMode="auto">
            <a:xfrm>
              <a:off x="2832" y="2618"/>
              <a:ext cx="1296" cy="12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rIns="36000">
              <a:spAutoFit/>
            </a:bodyPr>
            <a:lstStyle/>
            <a:p>
              <a:pPr algn="l"/>
              <a:r>
                <a:rPr lang="en-US" sz="1600" dirty="0">
                  <a:solidFill>
                    <a:srgbClr val="0000FF"/>
                  </a:solidFill>
                  <a:latin typeface="Courier New" pitchFamily="49" charset="0"/>
                </a:rPr>
                <a:t>case</a:t>
              </a:r>
              <a:r>
                <a:rPr lang="en-US" sz="1600" dirty="0">
                  <a:latin typeface="Courier New" pitchFamily="49" charset="0"/>
                </a:rPr>
                <a:t>(1) </a:t>
              </a:r>
            </a:p>
            <a:p>
              <a:pPr algn="l"/>
              <a:r>
                <a:rPr lang="en-US" sz="1600" dirty="0">
                  <a:latin typeface="Courier New" pitchFamily="49" charset="0"/>
                </a:rPr>
                <a:t>  s1=10; s2=20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ourier New" pitchFamily="49" charset="0"/>
                </a:rPr>
                <a:t>case</a:t>
              </a:r>
              <a:r>
                <a:rPr lang="en-US" sz="1600" dirty="0">
                  <a:latin typeface="Courier New" pitchFamily="49" charset="0"/>
                </a:rPr>
                <a:t>(2)</a:t>
              </a:r>
            </a:p>
            <a:p>
              <a:pPr algn="l"/>
              <a:r>
                <a:rPr lang="en-US" sz="1600" dirty="0">
                  <a:latin typeface="Courier New" pitchFamily="49" charset="0"/>
                </a:rPr>
                <a:t>  s1=40; s2=50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ourier New" pitchFamily="49" charset="0"/>
                </a:rPr>
                <a:t>case</a:t>
              </a:r>
              <a:r>
                <a:rPr lang="en-US" sz="1600" dirty="0">
                  <a:latin typeface="Courier New" pitchFamily="49" charset="0"/>
                </a:rPr>
                <a:t>(3)</a:t>
              </a:r>
            </a:p>
            <a:p>
              <a:pPr algn="l"/>
              <a:r>
                <a:rPr lang="en-US" sz="1600" dirty="0">
                  <a:latin typeface="Courier New" pitchFamily="49" charset="0"/>
                </a:rPr>
                <a:t>  s1=-34; s2=-99</a:t>
              </a:r>
            </a:p>
            <a:p>
              <a:pPr algn="l"/>
              <a:r>
                <a:rPr lang="en-US" sz="1600" dirty="0">
                  <a:solidFill>
                    <a:srgbClr val="0000FF"/>
                  </a:solidFill>
                  <a:latin typeface="Courier New" pitchFamily="49" charset="0"/>
                </a:rPr>
                <a:t>case</a:t>
              </a:r>
              <a:r>
                <a:rPr lang="en-US" sz="1600" dirty="0">
                  <a:latin typeface="Courier New" pitchFamily="49" charset="0"/>
                </a:rPr>
                <a:t>(4)</a:t>
              </a:r>
            </a:p>
            <a:p>
              <a:pPr algn="l"/>
              <a:r>
                <a:rPr lang="en-US" sz="1600" dirty="0">
                  <a:latin typeface="Courier New" pitchFamily="49" charset="0"/>
                </a:rPr>
                <a:t>  s1=0;   s2=55</a:t>
              </a:r>
            </a:p>
          </p:txBody>
        </p:sp>
        <p:sp>
          <p:nvSpPr>
            <p:cNvPr id="595982" name="Text Box 14"/>
            <p:cNvSpPr txBox="1">
              <a:spLocks noChangeArrowheads="1"/>
            </p:cNvSpPr>
            <p:nvPr/>
          </p:nvSpPr>
          <p:spPr bwMode="auto">
            <a:xfrm>
              <a:off x="2832" y="2400"/>
              <a:ext cx="1296" cy="21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</a:rPr>
                <a:t>Image = 3</a:t>
              </a:r>
            </a:p>
          </p:txBody>
        </p:sp>
      </p:grpSp>
      <p:grpSp>
        <p:nvGrpSpPr>
          <p:cNvPr id="595988" name="Group 20"/>
          <p:cNvGrpSpPr>
            <a:grpSpLocks/>
          </p:cNvGrpSpPr>
          <p:nvPr/>
        </p:nvGrpSpPr>
        <p:grpSpPr bwMode="auto">
          <a:xfrm>
            <a:off x="6934200" y="4225925"/>
            <a:ext cx="2057400" cy="2403475"/>
            <a:chOff x="4368" y="2400"/>
            <a:chExt cx="1296" cy="1514"/>
          </a:xfrm>
        </p:grpSpPr>
        <p:sp>
          <p:nvSpPr>
            <p:cNvPr id="595979" name="Text Box 11"/>
            <p:cNvSpPr txBox="1">
              <a:spLocks noChangeArrowheads="1"/>
            </p:cNvSpPr>
            <p:nvPr/>
          </p:nvSpPr>
          <p:spPr bwMode="auto">
            <a:xfrm>
              <a:off x="4368" y="2618"/>
              <a:ext cx="1296" cy="129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rIns="36000">
              <a:spAutoFit/>
            </a:bodyPr>
            <a:lstStyle/>
            <a:p>
              <a:pPr algn="l"/>
              <a:r>
                <a:rPr lang="en-US" sz="1600">
                  <a:solidFill>
                    <a:srgbClr val="0000FF"/>
                  </a:solidFill>
                  <a:latin typeface="Courier New" pitchFamily="49" charset="0"/>
                </a:rPr>
                <a:t>case</a:t>
              </a:r>
              <a:r>
                <a:rPr lang="en-US" sz="1600">
                  <a:latin typeface="Courier New" pitchFamily="49" charset="0"/>
                </a:rPr>
                <a:t>(1) </a:t>
              </a:r>
            </a:p>
            <a:p>
              <a:pPr algn="l"/>
              <a:r>
                <a:rPr lang="en-US" sz="1600">
                  <a:latin typeface="Courier New" pitchFamily="49" charset="0"/>
                </a:rPr>
                <a:t>  s1=10; s2=20</a:t>
              </a:r>
            </a:p>
            <a:p>
              <a:pPr algn="l"/>
              <a:r>
                <a:rPr lang="en-US" sz="1600">
                  <a:solidFill>
                    <a:srgbClr val="0000FF"/>
                  </a:solidFill>
                  <a:latin typeface="Courier New" pitchFamily="49" charset="0"/>
                </a:rPr>
                <a:t>case</a:t>
              </a:r>
              <a:r>
                <a:rPr lang="en-US" sz="1600">
                  <a:latin typeface="Courier New" pitchFamily="49" charset="0"/>
                </a:rPr>
                <a:t>(2)</a:t>
              </a:r>
            </a:p>
            <a:p>
              <a:pPr algn="l"/>
              <a:r>
                <a:rPr lang="en-US" sz="1600">
                  <a:latin typeface="Courier New" pitchFamily="49" charset="0"/>
                </a:rPr>
                <a:t>  s1=40; s2=50</a:t>
              </a:r>
            </a:p>
            <a:p>
              <a:pPr algn="l"/>
              <a:r>
                <a:rPr lang="en-US" sz="1600">
                  <a:solidFill>
                    <a:srgbClr val="0000FF"/>
                  </a:solidFill>
                  <a:latin typeface="Courier New" pitchFamily="49" charset="0"/>
                </a:rPr>
                <a:t>case</a:t>
              </a:r>
              <a:r>
                <a:rPr lang="en-US" sz="1600">
                  <a:latin typeface="Courier New" pitchFamily="49" charset="0"/>
                </a:rPr>
                <a:t>(3)</a:t>
              </a:r>
            </a:p>
            <a:p>
              <a:pPr algn="l"/>
              <a:r>
                <a:rPr lang="en-US" sz="1600">
                  <a:latin typeface="Courier New" pitchFamily="49" charset="0"/>
                </a:rPr>
                <a:t>  s1=-34; s2=-99</a:t>
              </a:r>
            </a:p>
            <a:p>
              <a:pPr algn="l"/>
              <a:r>
                <a:rPr lang="en-US" sz="1600">
                  <a:solidFill>
                    <a:srgbClr val="0000FF"/>
                  </a:solidFill>
                  <a:latin typeface="Courier New" pitchFamily="49" charset="0"/>
                </a:rPr>
                <a:t>case</a:t>
              </a:r>
              <a:r>
                <a:rPr lang="en-US" sz="1600">
                  <a:latin typeface="Courier New" pitchFamily="49" charset="0"/>
                </a:rPr>
                <a:t>(4)</a:t>
              </a:r>
            </a:p>
            <a:p>
              <a:pPr algn="l"/>
              <a:r>
                <a:rPr lang="en-US" sz="1600">
                  <a:latin typeface="Courier New" pitchFamily="49" charset="0"/>
                </a:rPr>
                <a:t>  s1=0;   s2=55</a:t>
              </a:r>
            </a:p>
          </p:txBody>
        </p:sp>
        <p:sp>
          <p:nvSpPr>
            <p:cNvPr id="595983" name="Text Box 15"/>
            <p:cNvSpPr txBox="1">
              <a:spLocks noChangeArrowheads="1"/>
            </p:cNvSpPr>
            <p:nvPr/>
          </p:nvSpPr>
          <p:spPr bwMode="auto">
            <a:xfrm>
              <a:off x="4368" y="2400"/>
              <a:ext cx="1296" cy="21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</a:rPr>
                <a:t>Image = 4</a:t>
              </a:r>
            </a:p>
          </p:txBody>
        </p:sp>
      </p:grpSp>
      <p:sp>
        <p:nvSpPr>
          <p:cNvPr id="595989" name="Line 21"/>
          <p:cNvSpPr>
            <a:spLocks noChangeShapeType="1"/>
          </p:cNvSpPr>
          <p:nvPr/>
        </p:nvSpPr>
        <p:spPr bwMode="auto">
          <a:xfrm flipH="1">
            <a:off x="2057400" y="3505200"/>
            <a:ext cx="2514600" cy="5334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5990" name="Line 22"/>
          <p:cNvSpPr>
            <a:spLocks noChangeShapeType="1"/>
          </p:cNvSpPr>
          <p:nvPr/>
        </p:nvSpPr>
        <p:spPr bwMode="auto">
          <a:xfrm flipH="1">
            <a:off x="3581400" y="3505200"/>
            <a:ext cx="990600" cy="6096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595991" name="Line 23"/>
          <p:cNvSpPr>
            <a:spLocks noChangeShapeType="1"/>
          </p:cNvSpPr>
          <p:nvPr/>
        </p:nvSpPr>
        <p:spPr bwMode="auto">
          <a:xfrm>
            <a:off x="4572000" y="3505200"/>
            <a:ext cx="2514600" cy="5334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5992" name="Line 24"/>
          <p:cNvSpPr>
            <a:spLocks noChangeShapeType="1"/>
          </p:cNvSpPr>
          <p:nvPr/>
        </p:nvSpPr>
        <p:spPr bwMode="auto">
          <a:xfrm>
            <a:off x="4572000" y="3505200"/>
            <a:ext cx="914400" cy="6096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5994" name="AutoShape 26"/>
          <p:cNvSpPr>
            <a:spLocks noChangeArrowheads="1"/>
          </p:cNvSpPr>
          <p:nvPr/>
        </p:nvSpPr>
        <p:spPr bwMode="auto">
          <a:xfrm>
            <a:off x="152400" y="4572000"/>
            <a:ext cx="2057400" cy="533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95995" name="AutoShape 27"/>
          <p:cNvSpPr>
            <a:spLocks noChangeArrowheads="1"/>
          </p:cNvSpPr>
          <p:nvPr/>
        </p:nvSpPr>
        <p:spPr bwMode="auto">
          <a:xfrm>
            <a:off x="2416175" y="5105400"/>
            <a:ext cx="2057400" cy="533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95996" name="AutoShape 28"/>
          <p:cNvSpPr>
            <a:spLocks noChangeArrowheads="1"/>
          </p:cNvSpPr>
          <p:nvPr/>
        </p:nvSpPr>
        <p:spPr bwMode="auto">
          <a:xfrm>
            <a:off x="4679950" y="5605463"/>
            <a:ext cx="2057400" cy="533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95997" name="AutoShape 29"/>
          <p:cNvSpPr>
            <a:spLocks noChangeArrowheads="1"/>
          </p:cNvSpPr>
          <p:nvPr/>
        </p:nvSpPr>
        <p:spPr bwMode="auto">
          <a:xfrm>
            <a:off x="6943725" y="6083300"/>
            <a:ext cx="2057400" cy="533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95974" name="Text Box 6"/>
          <p:cNvSpPr txBox="1">
            <a:spLocks noChangeArrowheads="1"/>
          </p:cNvSpPr>
          <p:nvPr/>
        </p:nvSpPr>
        <p:spPr bwMode="auto">
          <a:xfrm>
            <a:off x="2438400" y="1219200"/>
            <a:ext cx="4267200" cy="2298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integer</a:t>
            </a:r>
            <a:r>
              <a:rPr lang="en-US" sz="1800" dirty="0">
                <a:latin typeface="Courier New" pitchFamily="49" charset="0"/>
              </a:rPr>
              <a:t> s1, s2</a:t>
            </a:r>
          </a:p>
          <a:p>
            <a:pPr algn="l"/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select case</a:t>
            </a:r>
            <a:r>
              <a:rPr lang="en-US" sz="1800" dirty="0">
                <a:latin typeface="Courier New" pitchFamily="49" charset="0"/>
              </a:rPr>
              <a:t>(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</a:rPr>
              <a:t>this_image</a:t>
            </a:r>
            <a:r>
              <a:rPr lang="en-US" sz="1800" dirty="0">
                <a:latin typeface="Courier New" pitchFamily="49" charset="0"/>
              </a:rPr>
              <a:t>())</a:t>
            </a:r>
          </a:p>
          <a:p>
            <a:pPr algn="l"/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case</a:t>
            </a:r>
            <a:r>
              <a:rPr lang="en-US" sz="1800" dirty="0">
                <a:latin typeface="Courier New" pitchFamily="49" charset="0"/>
              </a:rPr>
              <a:t>(1); </a:t>
            </a:r>
            <a:r>
              <a:rPr lang="en-US" sz="1800" dirty="0" smtClean="0">
                <a:latin typeface="Courier New" pitchFamily="49" charset="0"/>
              </a:rPr>
              <a:t>s1 = 10</a:t>
            </a:r>
            <a:r>
              <a:rPr lang="en-US" sz="1800" dirty="0">
                <a:latin typeface="Courier New" pitchFamily="49" charset="0"/>
              </a:rPr>
              <a:t>;  </a:t>
            </a:r>
            <a:r>
              <a:rPr lang="en-US" sz="1800" dirty="0" smtClean="0">
                <a:latin typeface="Courier New" pitchFamily="49" charset="0"/>
              </a:rPr>
              <a:t>s2 = 20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case</a:t>
            </a:r>
            <a:r>
              <a:rPr lang="en-US" sz="1800" dirty="0">
                <a:latin typeface="Courier New" pitchFamily="49" charset="0"/>
              </a:rPr>
              <a:t>(2); </a:t>
            </a:r>
            <a:r>
              <a:rPr lang="en-US" sz="1800" dirty="0" smtClean="0">
                <a:latin typeface="Courier New" pitchFamily="49" charset="0"/>
              </a:rPr>
              <a:t>s1 = 40</a:t>
            </a:r>
            <a:r>
              <a:rPr lang="en-US" sz="1800" dirty="0">
                <a:latin typeface="Courier New" pitchFamily="49" charset="0"/>
              </a:rPr>
              <a:t>;  </a:t>
            </a:r>
            <a:r>
              <a:rPr lang="en-US" sz="1800" dirty="0" smtClean="0">
                <a:latin typeface="Courier New" pitchFamily="49" charset="0"/>
              </a:rPr>
              <a:t>s2 = 50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case</a:t>
            </a:r>
            <a:r>
              <a:rPr lang="en-US" sz="1800" dirty="0">
                <a:latin typeface="Courier New" pitchFamily="49" charset="0"/>
              </a:rPr>
              <a:t>(3); </a:t>
            </a:r>
            <a:r>
              <a:rPr lang="en-US" sz="1800" dirty="0" smtClean="0">
                <a:latin typeface="Courier New" pitchFamily="49" charset="0"/>
              </a:rPr>
              <a:t>s1 =-</a:t>
            </a:r>
            <a:r>
              <a:rPr lang="en-US" sz="1800" dirty="0">
                <a:latin typeface="Courier New" pitchFamily="49" charset="0"/>
              </a:rPr>
              <a:t>34; </a:t>
            </a:r>
            <a:r>
              <a:rPr lang="en-US" sz="1800" dirty="0" smtClean="0">
                <a:latin typeface="Courier New" pitchFamily="49" charset="0"/>
              </a:rPr>
              <a:t> s2 =-</a:t>
            </a:r>
            <a:r>
              <a:rPr lang="en-US" sz="1800" dirty="0">
                <a:latin typeface="Courier New" pitchFamily="49" charset="0"/>
              </a:rPr>
              <a:t>99</a:t>
            </a:r>
          </a:p>
          <a:p>
            <a:pPr algn="l"/>
            <a:r>
              <a:rPr lang="en-US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case</a:t>
            </a:r>
            <a:r>
              <a:rPr lang="en-US" sz="1800" dirty="0">
                <a:latin typeface="Courier New" pitchFamily="49" charset="0"/>
              </a:rPr>
              <a:t>(4); </a:t>
            </a:r>
            <a:r>
              <a:rPr lang="en-US" sz="1800" dirty="0" smtClean="0">
                <a:latin typeface="Courier New" pitchFamily="49" charset="0"/>
              </a:rPr>
              <a:t>s1 = 0</a:t>
            </a:r>
            <a:r>
              <a:rPr lang="en-US" sz="1800" dirty="0">
                <a:latin typeface="Courier New" pitchFamily="49" charset="0"/>
              </a:rPr>
              <a:t>;   </a:t>
            </a:r>
            <a:r>
              <a:rPr lang="en-US" sz="1800" dirty="0" smtClean="0">
                <a:latin typeface="Courier New" pitchFamily="49" charset="0"/>
              </a:rPr>
              <a:t>s2 = 55</a:t>
            </a:r>
            <a:endParaRPr lang="en-US" sz="1800" dirty="0">
              <a:latin typeface="Courier New" pitchFamily="49" charset="0"/>
            </a:endParaRPr>
          </a:p>
          <a:p>
            <a:pPr algn="l"/>
            <a:r>
              <a:rPr lang="ru-RU" sz="1800" dirty="0" err="1">
                <a:solidFill>
                  <a:srgbClr val="0000FF"/>
                </a:solidFill>
                <a:latin typeface="Courier New" pitchFamily="49" charset="0"/>
              </a:rPr>
              <a:t>end</a:t>
            </a:r>
            <a:r>
              <a:rPr lang="ru-RU" sz="1800" dirty="0">
                <a:solidFill>
                  <a:srgbClr val="0000FF"/>
                </a:solidFill>
                <a:latin typeface="Courier New" pitchFamily="49" charset="0"/>
              </a:rPr>
              <a:t> </a:t>
            </a:r>
            <a:r>
              <a:rPr lang="ru-RU" sz="1800" dirty="0" err="1">
                <a:solidFill>
                  <a:srgbClr val="0000FF"/>
                </a:solidFill>
                <a:latin typeface="Courier New" pitchFamily="49" charset="0"/>
              </a:rPr>
              <a:t>select</a:t>
            </a:r>
            <a:endParaRPr lang="en-US" sz="1800" dirty="0">
              <a:solidFill>
                <a:srgbClr val="0000FF"/>
              </a:solidFill>
              <a:latin typeface="Courier New" pitchFamily="49" charset="0"/>
            </a:endParaRPr>
          </a:p>
          <a:p>
            <a:pPr algn="l"/>
            <a:r>
              <a:rPr lang="ru-RU" sz="1800" dirty="0" err="1">
                <a:solidFill>
                  <a:srgbClr val="0000FF"/>
                </a:solidFill>
                <a:latin typeface="Courier New" pitchFamily="49" charset="0"/>
              </a:rPr>
              <a:t>end</a:t>
            </a:r>
            <a:endParaRPr lang="ru-RU" sz="1800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6"/>
                </a:solidFill>
                <a:latin typeface="Verdana" pitchFamily="34" charset="0"/>
              </a:rPr>
              <a:t>Пример</a:t>
            </a:r>
            <a:r>
              <a:rPr lang="en-US">
                <a:solidFill>
                  <a:schemeClr val="accent6"/>
                </a:solidFill>
                <a:latin typeface="Verdana" pitchFamily="34" charset="0"/>
              </a:rPr>
              <a:t> </a:t>
            </a:r>
            <a:r>
              <a:rPr lang="en-US" b="0">
                <a:solidFill>
                  <a:schemeClr val="accent6"/>
                </a:solidFill>
                <a:latin typeface="Verdana" pitchFamily="34" charset="0"/>
              </a:rPr>
              <a:t>(1)</a:t>
            </a:r>
            <a:endParaRPr lang="ru-RU" b="0">
              <a:solidFill>
                <a:schemeClr val="accent6"/>
              </a:solidFill>
              <a:latin typeface="Verdana" pitchFamily="34" charset="0"/>
            </a:endParaRPr>
          </a:p>
        </p:txBody>
      </p:sp>
      <p:sp>
        <p:nvSpPr>
          <p:cNvPr id="596997" name="Text Box 5"/>
          <p:cNvSpPr txBox="1">
            <a:spLocks noChangeArrowheads="1"/>
          </p:cNvSpPr>
          <p:nvPr/>
        </p:nvSpPr>
        <p:spPr bwMode="auto">
          <a:xfrm>
            <a:off x="0" y="873125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54000" rIns="54000">
            <a:spAutoFit/>
          </a:bodyPr>
          <a:lstStyle/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Всем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images</a:t>
            </a:r>
            <a:r>
              <a:rPr lang="ru-RU" sz="2400" b="0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установить значения переменных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.</a:t>
            </a:r>
          </a:p>
        </p:txBody>
      </p:sp>
      <p:grpSp>
        <p:nvGrpSpPr>
          <p:cNvPr id="597024" name="Group 32"/>
          <p:cNvGrpSpPr>
            <a:grpSpLocks/>
          </p:cNvGrpSpPr>
          <p:nvPr/>
        </p:nvGrpSpPr>
        <p:grpSpPr bwMode="auto">
          <a:xfrm>
            <a:off x="152400" y="4413250"/>
            <a:ext cx="2057400" cy="996950"/>
            <a:chOff x="96" y="2470"/>
            <a:chExt cx="1296" cy="628"/>
          </a:xfrm>
        </p:grpSpPr>
        <p:sp>
          <p:nvSpPr>
            <p:cNvPr id="596999" name="Text Box 7"/>
            <p:cNvSpPr txBox="1">
              <a:spLocks noChangeArrowheads="1"/>
            </p:cNvSpPr>
            <p:nvPr/>
          </p:nvSpPr>
          <p:spPr bwMode="auto">
            <a:xfrm>
              <a:off x="96" y="2688"/>
              <a:ext cx="1296" cy="4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rIns="36000">
              <a:spAutoFit/>
            </a:bodyPr>
            <a:lstStyle/>
            <a:p>
              <a:pPr algn="l"/>
              <a:r>
                <a:rPr lang="pt-BR" sz="1800">
                  <a:latin typeface="Courier New" pitchFamily="49" charset="0"/>
                </a:rPr>
                <a:t> </a:t>
              </a:r>
              <a:r>
                <a:rPr lang="en-US" sz="1800">
                  <a:solidFill>
                    <a:srgbClr val="0000FF"/>
                  </a:solidFill>
                  <a:latin typeface="Courier New" pitchFamily="49" charset="0"/>
                </a:rPr>
                <a:t>write</a:t>
              </a:r>
              <a:r>
                <a:rPr lang="en-US" sz="1800">
                  <a:latin typeface="Courier New" pitchFamily="49" charset="0"/>
                </a:rPr>
                <a:t>(*,*) </a:t>
              </a:r>
              <a:endParaRPr lang="ru-RU" sz="1800">
                <a:latin typeface="Courier New" pitchFamily="49" charset="0"/>
              </a:endParaRPr>
            </a:p>
            <a:p>
              <a:pPr algn="l"/>
              <a:r>
                <a:rPr lang="ru-RU" sz="1800">
                  <a:latin typeface="Courier New" pitchFamily="49" charset="0"/>
                </a:rPr>
                <a:t>   </a:t>
              </a:r>
              <a:r>
                <a:rPr lang="en-US" sz="1800">
                  <a:latin typeface="Courier New" pitchFamily="49" charset="0"/>
                </a:rPr>
                <a:t>s1(</a:t>
              </a:r>
              <a:r>
                <a:rPr lang="ru-RU" sz="1800">
                  <a:latin typeface="Courier New" pitchFamily="49" charset="0"/>
                </a:rPr>
                <a:t>1</a:t>
              </a:r>
              <a:r>
                <a:rPr lang="en-US" sz="1800">
                  <a:latin typeface="Courier New" pitchFamily="49" charset="0"/>
                </a:rPr>
                <a:t>)+s2(</a:t>
              </a:r>
              <a:r>
                <a:rPr lang="ru-RU" sz="1800">
                  <a:latin typeface="Courier New" pitchFamily="49" charset="0"/>
                </a:rPr>
                <a:t>1</a:t>
              </a:r>
              <a:r>
                <a:rPr lang="en-US" sz="1800">
                  <a:latin typeface="Courier New" pitchFamily="49" charset="0"/>
                </a:rPr>
                <a:t>)</a:t>
              </a:r>
            </a:p>
          </p:txBody>
        </p:sp>
        <p:sp>
          <p:nvSpPr>
            <p:cNvPr id="597000" name="Text Box 8"/>
            <p:cNvSpPr txBox="1">
              <a:spLocks noChangeArrowheads="1"/>
            </p:cNvSpPr>
            <p:nvPr/>
          </p:nvSpPr>
          <p:spPr bwMode="auto">
            <a:xfrm>
              <a:off x="96" y="2470"/>
              <a:ext cx="1296" cy="218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</a:rPr>
                <a:t>Image = 1</a:t>
              </a:r>
            </a:p>
          </p:txBody>
        </p:sp>
      </p:grpSp>
      <p:sp>
        <p:nvSpPr>
          <p:cNvPr id="597010" name="Line 18"/>
          <p:cNvSpPr>
            <a:spLocks noChangeShapeType="1"/>
          </p:cNvSpPr>
          <p:nvPr/>
        </p:nvSpPr>
        <p:spPr bwMode="auto">
          <a:xfrm flipH="1">
            <a:off x="2057400" y="3692525"/>
            <a:ext cx="2514600" cy="5334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7011" name="Line 19"/>
          <p:cNvSpPr>
            <a:spLocks noChangeShapeType="1"/>
          </p:cNvSpPr>
          <p:nvPr/>
        </p:nvSpPr>
        <p:spPr bwMode="auto">
          <a:xfrm flipH="1">
            <a:off x="3581400" y="3692525"/>
            <a:ext cx="990600" cy="6096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7012" name="Line 20"/>
          <p:cNvSpPr>
            <a:spLocks noChangeShapeType="1"/>
          </p:cNvSpPr>
          <p:nvPr/>
        </p:nvSpPr>
        <p:spPr bwMode="auto">
          <a:xfrm>
            <a:off x="4572000" y="3692525"/>
            <a:ext cx="2514600" cy="5334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7013" name="Line 21"/>
          <p:cNvSpPr>
            <a:spLocks noChangeShapeType="1"/>
          </p:cNvSpPr>
          <p:nvPr/>
        </p:nvSpPr>
        <p:spPr bwMode="auto">
          <a:xfrm>
            <a:off x="4572000" y="3692525"/>
            <a:ext cx="914400" cy="609600"/>
          </a:xfrm>
          <a:prstGeom prst="line">
            <a:avLst/>
          </a:prstGeom>
          <a:noFill/>
          <a:ln w="38100">
            <a:solidFill>
              <a:srgbClr val="3366CC"/>
            </a:solidFill>
            <a:round/>
            <a:headEnd/>
            <a:tailEnd type="arrow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96996" name="Text Box 4"/>
          <p:cNvSpPr txBox="1">
            <a:spLocks noChangeArrowheads="1"/>
          </p:cNvSpPr>
          <p:nvPr/>
        </p:nvSpPr>
        <p:spPr bwMode="auto">
          <a:xfrm>
            <a:off x="1295400" y="1646238"/>
            <a:ext cx="6477000" cy="20240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pt-BR" sz="1800" dirty="0">
                <a:solidFill>
                  <a:srgbClr val="0000FF"/>
                </a:solidFill>
                <a:latin typeface="Courier New" pitchFamily="49" charset="0"/>
              </a:rPr>
              <a:t>program</a:t>
            </a:r>
            <a:r>
              <a:rPr lang="pt-BR" sz="1800" dirty="0">
                <a:latin typeface="Courier New" pitchFamily="49" charset="0"/>
              </a:rPr>
              <a:t> caf</a:t>
            </a:r>
          </a:p>
          <a:p>
            <a:pPr algn="l"/>
            <a:r>
              <a:rPr lang="pt-BR" sz="1800" dirty="0">
                <a:latin typeface="Courier New" pitchFamily="49" charset="0"/>
              </a:rPr>
              <a:t>  </a:t>
            </a:r>
            <a:r>
              <a:rPr lang="pt-BR" sz="1800" dirty="0">
                <a:solidFill>
                  <a:srgbClr val="0000FF"/>
                </a:solidFill>
                <a:latin typeface="Courier New" pitchFamily="49" charset="0"/>
              </a:rPr>
              <a:t>integer</a:t>
            </a:r>
            <a:r>
              <a:rPr lang="pt-BR" sz="1800" dirty="0">
                <a:latin typeface="Courier New" pitchFamily="49" charset="0"/>
              </a:rPr>
              <a:t> :: s1(4)=(/10,40,-34,0/), &amp;</a:t>
            </a:r>
          </a:p>
          <a:p>
            <a:pPr algn="l"/>
            <a:r>
              <a:rPr lang="pt-BR" sz="1800" dirty="0">
                <a:latin typeface="Courier New" pitchFamily="49" charset="0"/>
              </a:rPr>
              <a:t>             s2(4)=(/20,50,-99,55/)</a:t>
            </a:r>
          </a:p>
          <a:p>
            <a:pPr algn="l"/>
            <a:endParaRPr lang="pt-BR" sz="1800" dirty="0">
              <a:latin typeface="Courier New" pitchFamily="49" charset="0"/>
            </a:endParaRPr>
          </a:p>
          <a:p>
            <a:pPr algn="l"/>
            <a:r>
              <a:rPr lang="pt-BR" sz="1800" dirty="0">
                <a:latin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write</a:t>
            </a:r>
            <a:r>
              <a:rPr lang="en-US" sz="1800" dirty="0">
                <a:latin typeface="Courier New" pitchFamily="49" charset="0"/>
              </a:rPr>
              <a:t>(*,*) s1(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</a:rPr>
              <a:t>this_image</a:t>
            </a:r>
            <a:r>
              <a:rPr lang="en-US" sz="1800" dirty="0">
                <a:latin typeface="Courier New" pitchFamily="49" charset="0"/>
              </a:rPr>
              <a:t>())+s2(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</a:rPr>
              <a:t>this_image</a:t>
            </a:r>
            <a:r>
              <a:rPr lang="en-US" sz="1800" dirty="0">
                <a:latin typeface="Courier New" pitchFamily="49" charset="0"/>
              </a:rPr>
              <a:t>())</a:t>
            </a:r>
          </a:p>
          <a:p>
            <a:pPr algn="l"/>
            <a:r>
              <a:rPr lang="en-US" sz="1800" dirty="0">
                <a:latin typeface="Courier New" pitchFamily="49" charset="0"/>
              </a:rPr>
              <a:t>    </a:t>
            </a:r>
          </a:p>
          <a:p>
            <a:pPr algn="l"/>
            <a:r>
              <a:rPr lang="ru-RU" sz="1800" dirty="0" err="1">
                <a:solidFill>
                  <a:srgbClr val="0000FF"/>
                </a:solidFill>
                <a:latin typeface="Courier New" pitchFamily="49" charset="0"/>
              </a:rPr>
              <a:t>end</a:t>
            </a:r>
            <a:endParaRPr lang="en-US" sz="1800" dirty="0">
              <a:latin typeface="Courier New" pitchFamily="49" charset="0"/>
            </a:endParaRPr>
          </a:p>
        </p:txBody>
      </p:sp>
      <p:grpSp>
        <p:nvGrpSpPr>
          <p:cNvPr id="597023" name="Group 31"/>
          <p:cNvGrpSpPr>
            <a:grpSpLocks/>
          </p:cNvGrpSpPr>
          <p:nvPr/>
        </p:nvGrpSpPr>
        <p:grpSpPr bwMode="auto">
          <a:xfrm>
            <a:off x="2413000" y="4413250"/>
            <a:ext cx="2060575" cy="996950"/>
            <a:chOff x="1520" y="2470"/>
            <a:chExt cx="1298" cy="628"/>
          </a:xfrm>
        </p:grpSpPr>
        <p:sp>
          <p:nvSpPr>
            <p:cNvPr id="597003" name="Text Box 11"/>
            <p:cNvSpPr txBox="1">
              <a:spLocks noChangeArrowheads="1"/>
            </p:cNvSpPr>
            <p:nvPr/>
          </p:nvSpPr>
          <p:spPr bwMode="auto">
            <a:xfrm>
              <a:off x="1520" y="2470"/>
              <a:ext cx="1296" cy="218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</a:rPr>
                <a:t>Image = 2</a:t>
              </a:r>
            </a:p>
          </p:txBody>
        </p:sp>
        <p:sp>
          <p:nvSpPr>
            <p:cNvPr id="597018" name="Text Box 26"/>
            <p:cNvSpPr txBox="1">
              <a:spLocks noChangeArrowheads="1"/>
            </p:cNvSpPr>
            <p:nvPr/>
          </p:nvSpPr>
          <p:spPr bwMode="auto">
            <a:xfrm>
              <a:off x="1522" y="2688"/>
              <a:ext cx="1296" cy="4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rIns="36000">
              <a:spAutoFit/>
            </a:bodyPr>
            <a:lstStyle/>
            <a:p>
              <a:pPr algn="l"/>
              <a:r>
                <a:rPr lang="pt-BR" sz="1800">
                  <a:latin typeface="Courier New" pitchFamily="49" charset="0"/>
                </a:rPr>
                <a:t> </a:t>
              </a:r>
              <a:r>
                <a:rPr lang="en-US" sz="1800">
                  <a:solidFill>
                    <a:srgbClr val="0000FF"/>
                  </a:solidFill>
                  <a:latin typeface="Courier New" pitchFamily="49" charset="0"/>
                </a:rPr>
                <a:t>write</a:t>
              </a:r>
              <a:r>
                <a:rPr lang="en-US" sz="1800">
                  <a:latin typeface="Courier New" pitchFamily="49" charset="0"/>
                </a:rPr>
                <a:t>(*,*) </a:t>
              </a:r>
              <a:endParaRPr lang="ru-RU" sz="1800">
                <a:latin typeface="Courier New" pitchFamily="49" charset="0"/>
              </a:endParaRPr>
            </a:p>
            <a:p>
              <a:pPr algn="l"/>
              <a:r>
                <a:rPr lang="ru-RU" sz="1800">
                  <a:latin typeface="Courier New" pitchFamily="49" charset="0"/>
                </a:rPr>
                <a:t>   </a:t>
              </a:r>
              <a:r>
                <a:rPr lang="en-US" sz="1800">
                  <a:latin typeface="Courier New" pitchFamily="49" charset="0"/>
                </a:rPr>
                <a:t>s1(</a:t>
              </a:r>
              <a:r>
                <a:rPr lang="ru-RU" sz="1800">
                  <a:latin typeface="Courier New" pitchFamily="49" charset="0"/>
                </a:rPr>
                <a:t>2</a:t>
              </a:r>
              <a:r>
                <a:rPr lang="en-US" sz="1800">
                  <a:latin typeface="Courier New" pitchFamily="49" charset="0"/>
                </a:rPr>
                <a:t>)+s2(</a:t>
              </a:r>
              <a:r>
                <a:rPr lang="ru-RU" sz="1800">
                  <a:latin typeface="Courier New" pitchFamily="49" charset="0"/>
                </a:rPr>
                <a:t>2</a:t>
              </a:r>
              <a:r>
                <a:rPr lang="en-US" sz="1800">
                  <a:latin typeface="Courier New" pitchFamily="49" charset="0"/>
                </a:rPr>
                <a:t>)</a:t>
              </a:r>
            </a:p>
          </p:txBody>
        </p:sp>
      </p:grpSp>
      <p:grpSp>
        <p:nvGrpSpPr>
          <p:cNvPr id="597022" name="Group 30"/>
          <p:cNvGrpSpPr>
            <a:grpSpLocks/>
          </p:cNvGrpSpPr>
          <p:nvPr/>
        </p:nvGrpSpPr>
        <p:grpSpPr bwMode="auto">
          <a:xfrm>
            <a:off x="4668838" y="4413250"/>
            <a:ext cx="2062162" cy="996950"/>
            <a:chOff x="2941" y="2470"/>
            <a:chExt cx="1299" cy="628"/>
          </a:xfrm>
        </p:grpSpPr>
        <p:sp>
          <p:nvSpPr>
            <p:cNvPr id="597006" name="Text Box 14"/>
            <p:cNvSpPr txBox="1">
              <a:spLocks noChangeArrowheads="1"/>
            </p:cNvSpPr>
            <p:nvPr/>
          </p:nvSpPr>
          <p:spPr bwMode="auto">
            <a:xfrm>
              <a:off x="2944" y="2470"/>
              <a:ext cx="1296" cy="21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</a:rPr>
                <a:t>Image = 3</a:t>
              </a:r>
            </a:p>
          </p:txBody>
        </p:sp>
        <p:sp>
          <p:nvSpPr>
            <p:cNvPr id="597019" name="Text Box 27"/>
            <p:cNvSpPr txBox="1">
              <a:spLocks noChangeArrowheads="1"/>
            </p:cNvSpPr>
            <p:nvPr/>
          </p:nvSpPr>
          <p:spPr bwMode="auto">
            <a:xfrm>
              <a:off x="2941" y="2688"/>
              <a:ext cx="1296" cy="4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rIns="36000">
              <a:spAutoFit/>
            </a:bodyPr>
            <a:lstStyle/>
            <a:p>
              <a:pPr algn="l"/>
              <a:r>
                <a:rPr lang="pt-BR" sz="1800">
                  <a:latin typeface="Courier New" pitchFamily="49" charset="0"/>
                </a:rPr>
                <a:t> </a:t>
              </a:r>
              <a:r>
                <a:rPr lang="en-US" sz="1800">
                  <a:solidFill>
                    <a:srgbClr val="0000FF"/>
                  </a:solidFill>
                  <a:latin typeface="Courier New" pitchFamily="49" charset="0"/>
                </a:rPr>
                <a:t>write</a:t>
              </a:r>
              <a:r>
                <a:rPr lang="en-US" sz="1800">
                  <a:latin typeface="Courier New" pitchFamily="49" charset="0"/>
                </a:rPr>
                <a:t>(*,*) </a:t>
              </a:r>
              <a:endParaRPr lang="ru-RU" sz="1800">
                <a:latin typeface="Courier New" pitchFamily="49" charset="0"/>
              </a:endParaRPr>
            </a:p>
            <a:p>
              <a:pPr algn="l"/>
              <a:r>
                <a:rPr lang="ru-RU" sz="1800">
                  <a:latin typeface="Courier New" pitchFamily="49" charset="0"/>
                </a:rPr>
                <a:t>   </a:t>
              </a:r>
              <a:r>
                <a:rPr lang="en-US" sz="1800">
                  <a:latin typeface="Courier New" pitchFamily="49" charset="0"/>
                </a:rPr>
                <a:t>s1(</a:t>
              </a:r>
              <a:r>
                <a:rPr lang="ru-RU" sz="1800">
                  <a:latin typeface="Courier New" pitchFamily="49" charset="0"/>
                </a:rPr>
                <a:t>3</a:t>
              </a:r>
              <a:r>
                <a:rPr lang="en-US" sz="1800">
                  <a:latin typeface="Courier New" pitchFamily="49" charset="0"/>
                </a:rPr>
                <a:t>)+s2(</a:t>
              </a:r>
              <a:r>
                <a:rPr lang="ru-RU" sz="1800">
                  <a:latin typeface="Courier New" pitchFamily="49" charset="0"/>
                </a:rPr>
                <a:t>3</a:t>
              </a:r>
              <a:r>
                <a:rPr lang="en-US" sz="1800">
                  <a:latin typeface="Courier New" pitchFamily="49" charset="0"/>
                </a:rPr>
                <a:t>)</a:t>
              </a:r>
            </a:p>
          </p:txBody>
        </p:sp>
      </p:grpSp>
      <p:grpSp>
        <p:nvGrpSpPr>
          <p:cNvPr id="597021" name="Group 29"/>
          <p:cNvGrpSpPr>
            <a:grpSpLocks/>
          </p:cNvGrpSpPr>
          <p:nvPr/>
        </p:nvGrpSpPr>
        <p:grpSpPr bwMode="auto">
          <a:xfrm>
            <a:off x="6934200" y="4413250"/>
            <a:ext cx="2065338" cy="996950"/>
            <a:chOff x="4368" y="2470"/>
            <a:chExt cx="1301" cy="628"/>
          </a:xfrm>
        </p:grpSpPr>
        <p:sp>
          <p:nvSpPr>
            <p:cNvPr id="597009" name="Text Box 17"/>
            <p:cNvSpPr txBox="1">
              <a:spLocks noChangeArrowheads="1"/>
            </p:cNvSpPr>
            <p:nvPr/>
          </p:nvSpPr>
          <p:spPr bwMode="auto">
            <a:xfrm>
              <a:off x="4368" y="2470"/>
              <a:ext cx="1296" cy="218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sz="1600">
                  <a:latin typeface="Courier New" pitchFamily="49" charset="0"/>
                </a:rPr>
                <a:t>Image = 4</a:t>
              </a:r>
            </a:p>
          </p:txBody>
        </p:sp>
        <p:sp>
          <p:nvSpPr>
            <p:cNvPr id="597020" name="Text Box 28"/>
            <p:cNvSpPr txBox="1">
              <a:spLocks noChangeArrowheads="1"/>
            </p:cNvSpPr>
            <p:nvPr/>
          </p:nvSpPr>
          <p:spPr bwMode="auto">
            <a:xfrm>
              <a:off x="4374" y="2688"/>
              <a:ext cx="1295" cy="41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36000" rIns="36000">
              <a:spAutoFit/>
            </a:bodyPr>
            <a:lstStyle/>
            <a:p>
              <a:pPr algn="l"/>
              <a:r>
                <a:rPr lang="pt-BR" sz="1800">
                  <a:latin typeface="Courier New" pitchFamily="49" charset="0"/>
                </a:rPr>
                <a:t> </a:t>
              </a:r>
              <a:r>
                <a:rPr lang="en-US" sz="1800">
                  <a:solidFill>
                    <a:srgbClr val="0000FF"/>
                  </a:solidFill>
                  <a:latin typeface="Courier New" pitchFamily="49" charset="0"/>
                </a:rPr>
                <a:t>write</a:t>
              </a:r>
              <a:r>
                <a:rPr lang="en-US" sz="1800">
                  <a:latin typeface="Courier New" pitchFamily="49" charset="0"/>
                </a:rPr>
                <a:t>(*,*) </a:t>
              </a:r>
              <a:endParaRPr lang="ru-RU" sz="1800">
                <a:latin typeface="Courier New" pitchFamily="49" charset="0"/>
              </a:endParaRPr>
            </a:p>
            <a:p>
              <a:pPr algn="l"/>
              <a:r>
                <a:rPr lang="ru-RU" sz="1800">
                  <a:latin typeface="Courier New" pitchFamily="49" charset="0"/>
                </a:rPr>
                <a:t>   </a:t>
              </a:r>
              <a:r>
                <a:rPr lang="en-US" sz="1800">
                  <a:latin typeface="Courier New" pitchFamily="49" charset="0"/>
                </a:rPr>
                <a:t>s1(</a:t>
              </a:r>
              <a:r>
                <a:rPr lang="ru-RU" sz="1800">
                  <a:latin typeface="Courier New" pitchFamily="49" charset="0"/>
                </a:rPr>
                <a:t>4</a:t>
              </a:r>
              <a:r>
                <a:rPr lang="en-US" sz="1800">
                  <a:latin typeface="Courier New" pitchFamily="49" charset="0"/>
                </a:rPr>
                <a:t>)+s2(</a:t>
              </a:r>
              <a:r>
                <a:rPr lang="ru-RU" sz="1800">
                  <a:latin typeface="Courier New" pitchFamily="49" charset="0"/>
                </a:rPr>
                <a:t>4</a:t>
              </a:r>
              <a:r>
                <a:rPr lang="en-US" sz="1800">
                  <a:latin typeface="Courier New" pitchFamily="49" charset="0"/>
                </a:rPr>
                <a:t>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8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Возможности</a:t>
            </a:r>
          </a:p>
        </p:txBody>
      </p:sp>
      <p:sp>
        <p:nvSpPr>
          <p:cNvPr id="532484" name="Text Box 4"/>
          <p:cNvSpPr txBox="1">
            <a:spLocks noChangeArrowheads="1"/>
          </p:cNvSpPr>
          <p:nvPr/>
        </p:nvSpPr>
        <p:spPr bwMode="auto">
          <a:xfrm>
            <a:off x="0" y="838200"/>
            <a:ext cx="9144000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ru-RU" sz="3200" dirty="0">
                <a:solidFill>
                  <a:srgbClr val="333399">
                    <a:lumMod val="50000"/>
                  </a:srgb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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b="0" dirty="0" err="1">
                <a:solidFill>
                  <a:schemeClr val="accent2">
                    <a:lumMod val="50000"/>
                  </a:schemeClr>
                </a:solidFill>
              </a:rPr>
              <a:t>Автопараллелизация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</a:rPr>
              <a:t>. </a:t>
            </a:r>
          </a:p>
          <a:p>
            <a:pPr algn="l"/>
            <a:endParaRPr lang="ru-RU" sz="1100" b="0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ru-RU" sz="3200" dirty="0" smtClean="0">
                <a:solidFill>
                  <a:srgbClr val="333399">
                    <a:lumMod val="50000"/>
                  </a:srgbClr>
                </a:solidFill>
                <a:latin typeface="Arial" pitchFamily="34" charset="0"/>
                <a:cs typeface="Arial" pitchFamily="34" charset="0"/>
                <a:sym typeface="Wingdings"/>
              </a:rPr>
              <a:t></a:t>
            </a:r>
            <a:r>
              <a:rPr lang="en-US" sz="3200" dirty="0" smtClean="0">
                <a:solidFill>
                  <a:srgbClr val="333399">
                    <a:lumMod val="50000"/>
                  </a:srgb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</a:rPr>
              <a:t>Использование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</a:rPr>
              <a:t>директив.</a:t>
            </a:r>
          </a:p>
          <a:p>
            <a:pPr algn="l"/>
            <a:endParaRPr lang="ru-RU" sz="1100" b="0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ru-RU" sz="3200" dirty="0" smtClean="0">
                <a:solidFill>
                  <a:srgbClr val="333399">
                    <a:lumMod val="50000"/>
                  </a:srgbClr>
                </a:solidFill>
                <a:latin typeface="Arial" pitchFamily="34" charset="0"/>
                <a:cs typeface="Arial" pitchFamily="34" charset="0"/>
                <a:sym typeface="Wingdings"/>
              </a:rPr>
              <a:t></a:t>
            </a:r>
            <a:r>
              <a:rPr lang="en-US" sz="3200" dirty="0" smtClean="0">
                <a:solidFill>
                  <a:srgbClr val="333399">
                    <a:lumMod val="50000"/>
                  </a:srgb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</a:rPr>
              <a:t>Языковые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</a:rPr>
              <a:t>средства.</a:t>
            </a:r>
          </a:p>
          <a:p>
            <a:pPr algn="l"/>
            <a:endParaRPr lang="ru-RU" sz="1100" b="0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ru-RU" sz="3200" dirty="0" smtClean="0">
                <a:solidFill>
                  <a:srgbClr val="333399">
                    <a:lumMod val="50000"/>
                  </a:srgbClr>
                </a:solidFill>
                <a:latin typeface="Arial" pitchFamily="34" charset="0"/>
                <a:cs typeface="Arial" pitchFamily="34" charset="0"/>
                <a:sym typeface="Wingdings"/>
              </a:rPr>
              <a:t></a:t>
            </a:r>
            <a:r>
              <a:rPr lang="en-US" sz="3200" dirty="0" smtClean="0">
                <a:solidFill>
                  <a:srgbClr val="333399">
                    <a:lumMod val="50000"/>
                  </a:srgb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CoArray</a:t>
            </a:r>
            <a:r>
              <a:rPr lang="en-US" sz="2600" b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</a:rPr>
              <a:t>для систем с распределенной памятью.</a:t>
            </a:r>
          </a:p>
          <a:p>
            <a:pPr algn="l"/>
            <a:endParaRPr lang="ru-RU" sz="1100" b="0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ru-RU" sz="3200" dirty="0" smtClean="0">
                <a:solidFill>
                  <a:srgbClr val="333399">
                    <a:lumMod val="50000"/>
                  </a:srgbClr>
                </a:solidFill>
                <a:latin typeface="Arial" pitchFamily="34" charset="0"/>
                <a:cs typeface="Arial" pitchFamily="34" charset="0"/>
                <a:sym typeface="Wingdings"/>
              </a:rPr>
              <a:t></a:t>
            </a:r>
            <a:r>
              <a:rPr lang="en-US" sz="3200" dirty="0" smtClean="0">
                <a:solidFill>
                  <a:srgbClr val="333399">
                    <a:lumMod val="50000"/>
                  </a:srgb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</a:rPr>
              <a:t>Библиотеки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MPI</a:t>
            </a:r>
            <a:r>
              <a:rPr lang="en-US" sz="2600" b="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</a:rPr>
              <a:t>для систем с распределенной памятью.</a:t>
            </a:r>
          </a:p>
          <a:p>
            <a:pPr algn="l"/>
            <a:endParaRPr lang="ru-RU" sz="1100" b="0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ru-RU" sz="3200" dirty="0" smtClean="0">
                <a:solidFill>
                  <a:srgbClr val="333399">
                    <a:lumMod val="50000"/>
                  </a:srgbClr>
                </a:solidFill>
                <a:latin typeface="Arial" pitchFamily="34" charset="0"/>
                <a:cs typeface="Arial" pitchFamily="34" charset="0"/>
                <a:sym typeface="Wingdings"/>
              </a:rPr>
              <a:t></a:t>
            </a:r>
            <a:r>
              <a:rPr lang="en-US" sz="3200" dirty="0" smtClean="0">
                <a:solidFill>
                  <a:srgbClr val="333399">
                    <a:lumMod val="50000"/>
                  </a:srgb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600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OpenMP</a:t>
            </a:r>
            <a:r>
              <a:rPr lang="en-US" sz="2600" b="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</a:rPr>
              <a:t>для систем с общей памятью.</a:t>
            </a:r>
          </a:p>
          <a:p>
            <a:pPr algn="l"/>
            <a:endParaRPr lang="ru-RU" sz="1100" b="0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ru-RU" sz="3200" dirty="0" smtClean="0">
                <a:solidFill>
                  <a:srgbClr val="333399">
                    <a:lumMod val="50000"/>
                  </a:srgbClr>
                </a:solidFill>
                <a:latin typeface="Arial" pitchFamily="34" charset="0"/>
                <a:cs typeface="Arial" pitchFamily="34" charset="0"/>
                <a:sym typeface="Wingdings"/>
              </a:rPr>
              <a:t></a:t>
            </a:r>
            <a:r>
              <a:rPr lang="en-US" sz="3200" dirty="0" smtClean="0">
                <a:solidFill>
                  <a:srgbClr val="333399">
                    <a:lumMod val="50000"/>
                  </a:srgb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</a:rPr>
              <a:t>Использование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</a:rPr>
              <a:t>библиотек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Intel-MKL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en-US" sz="2400" b="0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endParaRPr lang="ru-RU" sz="1100" b="0" dirty="0">
              <a:solidFill>
                <a:schemeClr val="accent2">
                  <a:lumMod val="50000"/>
                </a:schemeClr>
              </a:solidFill>
            </a:endParaRPr>
          </a:p>
          <a:p>
            <a:pPr algn="l"/>
            <a:r>
              <a:rPr lang="ru-RU" sz="3200" dirty="0" smtClean="0">
                <a:solidFill>
                  <a:srgbClr val="333399">
                    <a:lumMod val="50000"/>
                  </a:srgbClr>
                </a:solidFill>
                <a:latin typeface="Arial" pitchFamily="34" charset="0"/>
                <a:cs typeface="Arial" pitchFamily="34" charset="0"/>
                <a:sym typeface="Wingdings"/>
              </a:rPr>
              <a:t></a:t>
            </a:r>
            <a:r>
              <a:rPr lang="en-US" sz="3200" dirty="0" smtClean="0">
                <a:solidFill>
                  <a:srgbClr val="333399">
                    <a:lumMod val="50000"/>
                  </a:srgb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</a:rPr>
              <a:t>Сервис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Intel Advisor</a:t>
            </a:r>
            <a:r>
              <a:rPr lang="en-US" sz="2600" b="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Intel Inspector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90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90800"/>
            <a:ext cx="7353300" cy="325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99045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6"/>
                </a:solidFill>
                <a:latin typeface="Verdana" pitchFamily="34" charset="0"/>
              </a:rPr>
              <a:t>Пример</a:t>
            </a:r>
            <a:r>
              <a:rPr lang="en-US">
                <a:solidFill>
                  <a:schemeClr val="accent6"/>
                </a:solidFill>
                <a:latin typeface="Verdana" pitchFamily="34" charset="0"/>
              </a:rPr>
              <a:t> </a:t>
            </a:r>
            <a:r>
              <a:rPr lang="en-US" b="0">
                <a:solidFill>
                  <a:schemeClr val="accent6"/>
                </a:solidFill>
                <a:latin typeface="Verdana" pitchFamily="34" charset="0"/>
              </a:rPr>
              <a:t>(2)</a:t>
            </a:r>
            <a:endParaRPr lang="ru-RU" b="0">
              <a:solidFill>
                <a:schemeClr val="accent6"/>
              </a:solidFill>
              <a:latin typeface="Verdana" pitchFamily="34" charset="0"/>
            </a:endParaRPr>
          </a:p>
        </p:txBody>
      </p:sp>
      <p:sp>
        <p:nvSpPr>
          <p:cNvPr id="599046" name="Text Box 6"/>
          <p:cNvSpPr txBox="1">
            <a:spLocks noChangeArrowheads="1"/>
          </p:cNvSpPr>
          <p:nvPr/>
        </p:nvSpPr>
        <p:spPr bwMode="auto">
          <a:xfrm>
            <a:off x="0" y="838200"/>
            <a:ext cx="9144000" cy="127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Две копии программы рисующие разные случайные геометрические фигуры.</a:t>
            </a:r>
          </a:p>
          <a:p>
            <a:pPr>
              <a:spcBef>
                <a:spcPct val="20000"/>
              </a:spcBef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Первая – прямоугольники, Вторая – окружности.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066" name="Text Box 2"/>
          <p:cNvSpPr txBox="1">
            <a:spLocks noChangeArrowheads="1"/>
          </p:cNvSpPr>
          <p:nvPr/>
        </p:nvSpPr>
        <p:spPr bwMode="auto">
          <a:xfrm>
            <a:off x="0" y="1143000"/>
            <a:ext cx="9144000" cy="535531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prog2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use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ifqwin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da-DK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da-DK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da-DK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da-DK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parameter</a:t>
            </a:r>
            <a:r>
              <a:rPr lang="da-DK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:: dx = 10, dy = 10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call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random_number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(x);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call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random_number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(y)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call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random_number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(r);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call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random_number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(g)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call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random_number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(b)</a:t>
            </a: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ires2 =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setcolorrgb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rgbtointeger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(r*255), &amp;  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                             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(g*255), &amp;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                             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(b*255)))</a:t>
            </a: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this_image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 == 1) ires2 = rectangle(3,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int2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(x*800), &amp;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int2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(y*600),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int2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(x*800)+dx,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int2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(y*600)+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this_image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 == 2) ires2 = ellipse(3,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int2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(x*800),   &amp;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      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int2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(y*600),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int2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(x*800)+dx,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int2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(y*600)+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dy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 do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</a:p>
          <a:p>
            <a:pPr algn="just"/>
            <a:r>
              <a:rPr lang="en-US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0068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Пример</a:t>
            </a:r>
            <a:r>
              <a:rPr lang="en-US" dirty="0">
                <a:solidFill>
                  <a:schemeClr val="accent6"/>
                </a:solidFill>
                <a:latin typeface="Verdana" pitchFamily="34" charset="0"/>
              </a:rPr>
              <a:t> </a:t>
            </a:r>
            <a:r>
              <a:rPr lang="en-US" b="0" dirty="0">
                <a:solidFill>
                  <a:schemeClr val="accent6"/>
                </a:solidFill>
                <a:latin typeface="Verdana" pitchFamily="34" charset="0"/>
              </a:rPr>
              <a:t>(2)</a:t>
            </a:r>
            <a:endParaRPr lang="ru-RU" b="0" dirty="0">
              <a:solidFill>
                <a:schemeClr val="accent6"/>
              </a:solidFill>
              <a:latin typeface="Verdana" pitchFamily="34" charset="0"/>
            </a:endParaRPr>
          </a:p>
        </p:txBody>
      </p:sp>
      <p:sp>
        <p:nvSpPr>
          <p:cNvPr id="600069" name="Text Box 5"/>
          <p:cNvSpPr txBox="1">
            <a:spLocks noChangeArrowheads="1"/>
          </p:cNvSpPr>
          <p:nvPr/>
        </p:nvSpPr>
        <p:spPr bwMode="auto">
          <a:xfrm>
            <a:off x="0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Вариант программы.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/>
                </a:solidFill>
                <a:latin typeface="Verdana" pitchFamily="34" charset="0"/>
              </a:rPr>
              <a:t>SYNC  ALL</a:t>
            </a:r>
            <a:endParaRPr lang="ru-RU" b="0" dirty="0">
              <a:solidFill>
                <a:schemeClr val="accent6"/>
              </a:solidFill>
              <a:latin typeface="Verdana" pitchFamily="34" charset="0"/>
            </a:endParaRPr>
          </a:p>
        </p:txBody>
      </p:sp>
      <p:sp>
        <p:nvSpPr>
          <p:cNvPr id="571395" name="Text Box 3"/>
          <p:cNvSpPr txBox="1">
            <a:spLocks noChangeArrowheads="1"/>
          </p:cNvSpPr>
          <p:nvPr/>
        </p:nvSpPr>
        <p:spPr bwMode="auto">
          <a:xfrm>
            <a:off x="0" y="838200"/>
            <a:ext cx="9144000" cy="1791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Барьерная синхронизация.</a:t>
            </a:r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Копии программы приостанавливаются </a:t>
            </a:r>
          </a:p>
          <a:p>
            <a:pPr>
              <a:spcBef>
                <a:spcPct val="20000"/>
              </a:spcBef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на барьере до тех пор, </a:t>
            </a:r>
          </a:p>
          <a:p>
            <a:pPr>
              <a:spcBef>
                <a:spcPct val="20000"/>
              </a:spcBef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пока на барьере не окажутся все копии программы.</a:t>
            </a:r>
          </a:p>
        </p:txBody>
      </p:sp>
      <p:sp>
        <p:nvSpPr>
          <p:cNvPr id="571400" name="Text Box 8"/>
          <p:cNvSpPr txBox="1">
            <a:spLocks noChangeArrowheads="1"/>
          </p:cNvSpPr>
          <p:nvPr/>
        </p:nvSpPr>
        <p:spPr bwMode="auto">
          <a:xfrm>
            <a:off x="0" y="2743200"/>
            <a:ext cx="9144000" cy="369331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CAF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parameter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:: M = 100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real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A(M,M)[*]</a:t>
            </a: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this_image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 == 1)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then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call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random_number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(A)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A =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real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(A*10))</a:t>
            </a:r>
          </a:p>
          <a:p>
            <a:pPr algn="just"/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k = 2,</a:t>
            </a:r>
            <a:r>
              <a:rPr lang="ru-RU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num_images</a:t>
            </a:r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 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каждый узнал об изменении</a:t>
            </a:r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A[k] = A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  do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 if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sync all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ru-RU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...</a:t>
            </a:r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66"/>
                </a:solidFill>
                <a:latin typeface="Verdana" pitchFamily="34" charset="0"/>
              </a:rPr>
              <a:t>Пример </a:t>
            </a:r>
            <a:r>
              <a:rPr lang="en-US">
                <a:solidFill>
                  <a:srgbClr val="000066"/>
                </a:solidFill>
                <a:latin typeface="Verdana" pitchFamily="34" charset="0"/>
              </a:rPr>
              <a:t>SYNC  ALL</a:t>
            </a:r>
            <a:endParaRPr lang="ru-RU" b="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573444" name="Text Box 4"/>
          <p:cNvSpPr txBox="1">
            <a:spLocks noChangeArrowheads="1"/>
          </p:cNvSpPr>
          <p:nvPr/>
        </p:nvSpPr>
        <p:spPr bwMode="auto">
          <a:xfrm>
            <a:off x="0" y="609600"/>
            <a:ext cx="9144000" cy="620169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::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k1, k2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integer(8)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sum = 0, k[*]    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k - </a:t>
            </a:r>
            <a:r>
              <a:rPr lang="en-US" sz="18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coarray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-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переменная</a:t>
            </a:r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endParaRPr lang="en-US" sz="9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this_image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 == 1)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then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---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план для вычислений</a:t>
            </a:r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k1 = 1; k2 = 100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 if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endParaRPr lang="ru-RU" sz="10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this_image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 == 2)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then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k1 = 101; k2 = 100000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 if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endParaRPr lang="ru-RU" sz="10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i = k1,k2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--- расчет каждой копией программы</a:t>
            </a:r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k[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this_image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()] = k[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this_image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()] +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 do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SYNC ALL</a:t>
            </a:r>
            <a:r>
              <a:rPr lang="ru-RU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дожидаемся всех, сколько каждая копия насчитала</a:t>
            </a:r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ru-RU" sz="10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this_image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 == 1)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then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--- </a:t>
            </a:r>
            <a:r>
              <a:rPr lang="en-US" sz="18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сбор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результатов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1,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num_images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 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  sum = sum + k[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]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 do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write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(*,*) sum    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5000050000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 if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algn="just"/>
            <a:endParaRPr lang="ru-RU" sz="10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Verdana" pitchFamily="34" charset="0"/>
              </a:rPr>
              <a:t>SYNC  IMAGES</a:t>
            </a:r>
            <a:endParaRPr lang="ru-RU" b="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574467" name="Text Box 3"/>
          <p:cNvSpPr txBox="1">
            <a:spLocks noChangeArrowheads="1"/>
          </p:cNvSpPr>
          <p:nvPr/>
        </p:nvSpPr>
        <p:spPr bwMode="auto">
          <a:xfrm>
            <a:off x="0" y="974725"/>
            <a:ext cx="9144000" cy="2634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SYNC IMAGES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</a:rPr>
              <a:t>(</a:t>
            </a:r>
            <a:r>
              <a:rPr lang="en-US" sz="2600" dirty="0" err="1">
                <a:solidFill>
                  <a:srgbClr val="0070C0"/>
                </a:solidFill>
                <a:latin typeface="Courier New" pitchFamily="49" charset="0"/>
              </a:rPr>
              <a:t>image_set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)</a:t>
            </a:r>
          </a:p>
          <a:p>
            <a:pPr>
              <a:spcBef>
                <a:spcPct val="20000"/>
              </a:spcBef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Синхронизация избранных копий программы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,</a:t>
            </a:r>
          </a:p>
          <a:p>
            <a:pPr>
              <a:spcBef>
                <a:spcPct val="20000"/>
              </a:spcBef>
            </a:pPr>
            <a:endParaRPr lang="en-US" sz="10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>
              <a:spcBef>
                <a:spcPct val="20000"/>
              </a:spcBef>
            </a:pPr>
            <a:r>
              <a:rPr lang="en-US" sz="2600" dirty="0" err="1">
                <a:solidFill>
                  <a:srgbClr val="0070C0"/>
                </a:solidFill>
                <a:latin typeface="Courier New" pitchFamily="49" charset="0"/>
              </a:rPr>
              <a:t>image_set</a:t>
            </a:r>
            <a:r>
              <a:rPr lang="en-US" sz="2600" b="0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–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массив номеров копий программы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или просто номер копии</a:t>
            </a:r>
          </a:p>
          <a:p>
            <a:pPr>
              <a:spcBef>
                <a:spcPct val="20000"/>
              </a:spcBef>
            </a:pPr>
            <a:endParaRPr lang="ru-RU" sz="10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pPr>
              <a:spcBef>
                <a:spcPct val="20000"/>
              </a:spcBef>
            </a:pPr>
            <a:r>
              <a:rPr lang="en-US" sz="2600" dirty="0" smtClean="0">
                <a:solidFill>
                  <a:srgbClr val="0070C0"/>
                </a:solidFill>
                <a:latin typeface="Courier New" pitchFamily="49" charset="0"/>
              </a:rPr>
              <a:t>sync images</a:t>
            </a:r>
            <a:r>
              <a:rPr lang="ru-RU" sz="2600" dirty="0" smtClean="0">
                <a:solidFill>
                  <a:srgbClr val="0070C0"/>
                </a:solidFill>
                <a:latin typeface="Courier New" pitchFamily="49" charset="0"/>
              </a:rPr>
              <a:t>(*)</a:t>
            </a:r>
            <a:r>
              <a:rPr lang="ru-RU" sz="2600" b="0" dirty="0" smtClean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- означает все копии</a:t>
            </a:r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574468" name="Text Box 4"/>
          <p:cNvSpPr txBox="1">
            <a:spLocks noChangeArrowheads="1"/>
          </p:cNvSpPr>
          <p:nvPr/>
        </p:nvSpPr>
        <p:spPr bwMode="auto">
          <a:xfrm>
            <a:off x="0" y="3705225"/>
            <a:ext cx="9144000" cy="286232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800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this_image</a:t>
            </a: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 == 5) </a:t>
            </a:r>
            <a:r>
              <a:rPr lang="en-US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then</a:t>
            </a:r>
            <a:endParaRPr lang="en-US" sz="18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ru-RU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ru-RU" sz="18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</a:t>
            </a:r>
            <a:r>
              <a:rPr lang="ru-RU" sz="1800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image</a:t>
            </a:r>
            <a:r>
              <a:rPr lang="ru-RU" sz="18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5 ожидает других </a:t>
            </a:r>
            <a:r>
              <a:rPr lang="ru-RU" sz="1800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images</a:t>
            </a:r>
            <a:r>
              <a:rPr lang="ru-RU" sz="18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, </a:t>
            </a:r>
            <a:endParaRPr lang="ru-RU" sz="18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ru-RU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ru-RU" sz="18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чтобы завершить использование данных.</a:t>
            </a:r>
            <a:endParaRPr lang="ru-RU" sz="18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sync images</a:t>
            </a: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(*)</a:t>
            </a:r>
          </a:p>
          <a:p>
            <a:pPr algn="just"/>
            <a:r>
              <a:rPr lang="en-US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else</a:t>
            </a:r>
            <a:endParaRPr lang="en-US" sz="18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sync images</a:t>
            </a: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(5) </a:t>
            </a:r>
          </a:p>
          <a:p>
            <a:pPr algn="just"/>
            <a:r>
              <a:rPr lang="ru-RU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ru-RU" sz="18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Другие </a:t>
            </a:r>
            <a:r>
              <a:rPr lang="ru-RU" sz="1800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images</a:t>
            </a:r>
            <a:r>
              <a:rPr lang="ru-RU" sz="18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ожидают </a:t>
            </a:r>
            <a:r>
              <a:rPr lang="ru-RU" sz="1800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image</a:t>
            </a:r>
            <a:r>
              <a:rPr lang="ru-RU" sz="18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5, </a:t>
            </a:r>
            <a:endParaRPr lang="ru-RU" sz="18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ru-RU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ru-RU" sz="18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чтобы установить данные, </a:t>
            </a:r>
            <a:endParaRPr lang="ru-RU" sz="18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ru-RU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ru-RU" sz="18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но не ожидают никакого другого </a:t>
            </a:r>
            <a:r>
              <a:rPr lang="ru-RU" sz="1800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image</a:t>
            </a:r>
            <a:r>
              <a:rPr lang="ru-RU" sz="1800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.</a:t>
            </a:r>
            <a:endParaRPr lang="ru-RU" sz="18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 if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Verdana" pitchFamily="34" charset="0"/>
              </a:rPr>
              <a:t>CRITICAL</a:t>
            </a:r>
            <a:endParaRPr lang="ru-RU" b="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575491" name="Text Box 3"/>
          <p:cNvSpPr txBox="1">
            <a:spLocks noChangeArrowheads="1"/>
          </p:cNvSpPr>
          <p:nvPr/>
        </p:nvSpPr>
        <p:spPr bwMode="auto">
          <a:xfrm>
            <a:off x="0" y="685800"/>
            <a:ext cx="9144000" cy="1932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spcBef>
                <a:spcPct val="20000"/>
              </a:spcBef>
            </a:pPr>
            <a:r>
              <a:rPr lang="en-US" sz="2600" dirty="0">
                <a:solidFill>
                  <a:srgbClr val="3366CC"/>
                </a:solidFill>
                <a:latin typeface="Courier New" pitchFamily="49" charset="0"/>
              </a:rPr>
              <a:t>critical</a:t>
            </a:r>
          </a:p>
          <a:p>
            <a:pPr algn="l">
              <a:spcBef>
                <a:spcPct val="20000"/>
              </a:spcBef>
            </a:pPr>
            <a:r>
              <a:rPr lang="ru-RU" sz="2600" dirty="0">
                <a:latin typeface="Courier New" pitchFamily="49" charset="0"/>
              </a:rPr>
              <a:t>  </a:t>
            </a:r>
            <a:r>
              <a:rPr lang="en-US" sz="2600" dirty="0">
                <a:latin typeface="Courier New" pitchFamily="49" charset="0"/>
              </a:rPr>
              <a:t>! </a:t>
            </a:r>
            <a:r>
              <a:rPr lang="ru-RU" sz="2600" dirty="0">
                <a:latin typeface="Courier New" pitchFamily="49" charset="0"/>
              </a:rPr>
              <a:t>операторы, выполняемые в любой момент</a:t>
            </a:r>
          </a:p>
          <a:p>
            <a:pPr algn="l">
              <a:spcBef>
                <a:spcPct val="20000"/>
              </a:spcBef>
            </a:pPr>
            <a:r>
              <a:rPr lang="ru-RU" sz="2600" dirty="0">
                <a:latin typeface="Courier New" pitchFamily="49" charset="0"/>
              </a:rPr>
              <a:t>  ! времени только одной копией программы</a:t>
            </a:r>
            <a:endParaRPr lang="en-US" sz="2600" dirty="0">
              <a:latin typeface="Courier New" pitchFamily="49" charset="0"/>
            </a:endParaRPr>
          </a:p>
          <a:p>
            <a:pPr algn="l">
              <a:spcBef>
                <a:spcPct val="20000"/>
              </a:spcBef>
            </a:pPr>
            <a:r>
              <a:rPr lang="en-US" sz="2600" dirty="0">
                <a:solidFill>
                  <a:srgbClr val="3366CC"/>
                </a:solidFill>
                <a:latin typeface="Courier New" pitchFamily="49" charset="0"/>
              </a:rPr>
              <a:t>end critical</a:t>
            </a:r>
          </a:p>
        </p:txBody>
      </p:sp>
      <p:sp>
        <p:nvSpPr>
          <p:cNvPr id="575494" name="Text Box 6"/>
          <p:cNvSpPr txBox="1">
            <a:spLocks noChangeArrowheads="1"/>
          </p:cNvSpPr>
          <p:nvPr/>
        </p:nvSpPr>
        <p:spPr bwMode="auto">
          <a:xfrm>
            <a:off x="0" y="2730500"/>
            <a:ext cx="9144000" cy="3139321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CAF</a:t>
            </a:r>
          </a:p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implicit none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complex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Y(50)[1,1:*]</a:t>
            </a: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write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(*,*) </a:t>
            </a:r>
            <a:r>
              <a:rPr lang="en-US" sz="18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"This is "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this_image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(), </a:t>
            </a:r>
            <a:r>
              <a:rPr lang="en-US" sz="18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" copy of program "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write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(*,*) </a:t>
            </a:r>
            <a:r>
              <a:rPr lang="en-US" sz="18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"Image index = "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image_index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(Y,[1,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this_image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()])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write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(*,*) </a:t>
            </a:r>
            <a:r>
              <a:rPr lang="en-US" sz="18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"Coordinates = "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this_image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(Y)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write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(*,*)</a:t>
            </a: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CAF</a:t>
            </a:r>
          </a:p>
        </p:txBody>
      </p:sp>
      <p:sp>
        <p:nvSpPr>
          <p:cNvPr id="575497" name="Text Box 9"/>
          <p:cNvSpPr txBox="1">
            <a:spLocks noChangeArrowheads="1"/>
          </p:cNvSpPr>
          <p:nvPr/>
        </p:nvSpPr>
        <p:spPr bwMode="auto">
          <a:xfrm>
            <a:off x="0" y="5943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Результаты печати на экране 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"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перепутаны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"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Verdana" pitchFamily="34" charset="0"/>
              </a:rPr>
              <a:t>CRITICAL</a:t>
            </a:r>
            <a:endParaRPr lang="ru-RU" b="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576517" name="Text Box 5"/>
          <p:cNvSpPr txBox="1">
            <a:spLocks noChangeArrowheads="1"/>
          </p:cNvSpPr>
          <p:nvPr/>
        </p:nvSpPr>
        <p:spPr bwMode="auto">
          <a:xfrm>
            <a:off x="0" y="685800"/>
            <a:ext cx="9144000" cy="190182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1800" dirty="0">
                <a:latin typeface="Courier New" pitchFamily="49" charset="0"/>
              </a:rPr>
              <a:t> This is            1  copy of program</a:t>
            </a:r>
          </a:p>
          <a:p>
            <a:pPr algn="l"/>
            <a:r>
              <a:rPr lang="en-US" sz="1800" dirty="0">
                <a:latin typeface="Courier New" pitchFamily="49" charset="0"/>
              </a:rPr>
              <a:t> This is            2  copy of program</a:t>
            </a:r>
          </a:p>
          <a:p>
            <a:pPr algn="l"/>
            <a:r>
              <a:rPr lang="en-US" sz="1800" dirty="0">
                <a:latin typeface="Courier New" pitchFamily="49" charset="0"/>
              </a:rPr>
              <a:t> Index =            2</a:t>
            </a:r>
          </a:p>
          <a:p>
            <a:pPr algn="l"/>
            <a:r>
              <a:rPr lang="en-US" sz="1800" dirty="0">
                <a:latin typeface="Courier New" pitchFamily="49" charset="0"/>
              </a:rPr>
              <a:t> Coordinates =            1           2</a:t>
            </a:r>
          </a:p>
          <a:p>
            <a:pPr algn="l"/>
            <a:endParaRPr lang="en-US" sz="1000" dirty="0">
              <a:latin typeface="Courier New" pitchFamily="49" charset="0"/>
            </a:endParaRPr>
          </a:p>
          <a:p>
            <a:pPr algn="l"/>
            <a:r>
              <a:rPr lang="en-US" sz="1800" dirty="0">
                <a:latin typeface="Courier New" pitchFamily="49" charset="0"/>
              </a:rPr>
              <a:t> Index =            1</a:t>
            </a:r>
          </a:p>
          <a:p>
            <a:pPr algn="l"/>
            <a:r>
              <a:rPr lang="en-US" sz="1800" dirty="0">
                <a:latin typeface="Courier New" pitchFamily="49" charset="0"/>
              </a:rPr>
              <a:t> Coordinates =            1           1</a:t>
            </a:r>
            <a:endParaRPr lang="ru-RU" sz="1800" dirty="0">
              <a:latin typeface="Courier New" pitchFamily="49" charset="0"/>
            </a:endParaRPr>
          </a:p>
        </p:txBody>
      </p:sp>
      <p:sp>
        <p:nvSpPr>
          <p:cNvPr id="576518" name="Text Box 6"/>
          <p:cNvSpPr txBox="1">
            <a:spLocks noChangeArrowheads="1"/>
          </p:cNvSpPr>
          <p:nvPr/>
        </p:nvSpPr>
        <p:spPr bwMode="auto">
          <a:xfrm>
            <a:off x="0" y="2693988"/>
            <a:ext cx="9144000" cy="190182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 This is            2  copy of program</a:t>
            </a:r>
          </a:p>
          <a:p>
            <a:pPr algn="l"/>
            <a:r>
              <a:rPr lang="en-US" sz="1800">
                <a:latin typeface="Courier New" pitchFamily="49" charset="0"/>
              </a:rPr>
              <a:t> This is            1  copy of program</a:t>
            </a:r>
          </a:p>
          <a:p>
            <a:pPr algn="l"/>
            <a:r>
              <a:rPr lang="en-US" sz="1800">
                <a:latin typeface="Courier New" pitchFamily="49" charset="0"/>
              </a:rPr>
              <a:t> Index =            2</a:t>
            </a:r>
          </a:p>
          <a:p>
            <a:pPr algn="l"/>
            <a:r>
              <a:rPr lang="en-US" sz="1800">
                <a:latin typeface="Courier New" pitchFamily="49" charset="0"/>
              </a:rPr>
              <a:t> Coordinates =            1           2</a:t>
            </a:r>
          </a:p>
          <a:p>
            <a:pPr algn="l"/>
            <a:endParaRPr lang="en-US" sz="1000">
              <a:latin typeface="Courier New" pitchFamily="49" charset="0"/>
            </a:endParaRPr>
          </a:p>
          <a:p>
            <a:pPr algn="l"/>
            <a:r>
              <a:rPr lang="en-US" sz="1800">
                <a:latin typeface="Courier New" pitchFamily="49" charset="0"/>
              </a:rPr>
              <a:t> Index =            1</a:t>
            </a:r>
          </a:p>
          <a:p>
            <a:pPr algn="l"/>
            <a:r>
              <a:rPr lang="en-US" sz="1800">
                <a:latin typeface="Courier New" pitchFamily="49" charset="0"/>
              </a:rPr>
              <a:t> Coordinates =            1           1</a:t>
            </a:r>
            <a:endParaRPr lang="ru-RU" sz="1800">
              <a:latin typeface="Courier New" pitchFamily="49" charset="0"/>
            </a:endParaRPr>
          </a:p>
        </p:txBody>
      </p:sp>
      <p:sp>
        <p:nvSpPr>
          <p:cNvPr id="576519" name="Text Box 7"/>
          <p:cNvSpPr txBox="1">
            <a:spLocks noChangeArrowheads="1"/>
          </p:cNvSpPr>
          <p:nvPr/>
        </p:nvSpPr>
        <p:spPr bwMode="auto">
          <a:xfrm>
            <a:off x="0" y="4751388"/>
            <a:ext cx="9144000" cy="190182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 This is            2  copy of program</a:t>
            </a:r>
          </a:p>
          <a:p>
            <a:pPr algn="l"/>
            <a:r>
              <a:rPr lang="en-US" sz="1800">
                <a:latin typeface="Courier New" pitchFamily="49" charset="0"/>
              </a:rPr>
              <a:t> This is            1  copy of program</a:t>
            </a:r>
          </a:p>
          <a:p>
            <a:pPr algn="l"/>
            <a:r>
              <a:rPr lang="en-US" sz="1800">
                <a:latin typeface="Courier New" pitchFamily="49" charset="0"/>
              </a:rPr>
              <a:t> Index =            1</a:t>
            </a:r>
          </a:p>
          <a:p>
            <a:pPr algn="l"/>
            <a:r>
              <a:rPr lang="en-US" sz="1800">
                <a:latin typeface="Courier New" pitchFamily="49" charset="0"/>
              </a:rPr>
              <a:t> Coordinates =            1           1</a:t>
            </a:r>
          </a:p>
          <a:p>
            <a:pPr algn="l"/>
            <a:endParaRPr lang="en-US" sz="1000">
              <a:latin typeface="Courier New" pitchFamily="49" charset="0"/>
            </a:endParaRPr>
          </a:p>
          <a:p>
            <a:pPr algn="l"/>
            <a:r>
              <a:rPr lang="en-US" sz="1800">
                <a:latin typeface="Courier New" pitchFamily="49" charset="0"/>
              </a:rPr>
              <a:t> Index =            2</a:t>
            </a:r>
          </a:p>
          <a:p>
            <a:pPr algn="l"/>
            <a:r>
              <a:rPr lang="en-US" sz="1800">
                <a:latin typeface="Courier New" pitchFamily="49" charset="0"/>
              </a:rPr>
              <a:t> Coordinates =            1           2</a:t>
            </a:r>
            <a:endParaRPr lang="ru-RU" sz="180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0066"/>
                </a:solidFill>
                <a:latin typeface="Verdana" pitchFamily="34" charset="0"/>
              </a:rPr>
              <a:t>CRITICAL</a:t>
            </a:r>
            <a:endParaRPr lang="ru-RU" b="0">
              <a:solidFill>
                <a:srgbClr val="000066"/>
              </a:solidFill>
              <a:latin typeface="Verdana" pitchFamily="34" charset="0"/>
            </a:endParaRPr>
          </a:p>
        </p:txBody>
      </p:sp>
      <p:sp>
        <p:nvSpPr>
          <p:cNvPr id="577540" name="Text Box 4"/>
          <p:cNvSpPr txBox="1">
            <a:spLocks noChangeArrowheads="1"/>
          </p:cNvSpPr>
          <p:nvPr/>
        </p:nvSpPr>
        <p:spPr bwMode="auto">
          <a:xfrm>
            <a:off x="0" y="1328738"/>
            <a:ext cx="9144000" cy="3139321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CAF</a:t>
            </a:r>
          </a:p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implicit none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complex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Y(50)[1,1:*]</a:t>
            </a:r>
          </a:p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critical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write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(*,*) </a:t>
            </a:r>
            <a:r>
              <a:rPr lang="en-US" sz="18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"This is "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this_image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(), </a:t>
            </a:r>
            <a:r>
              <a:rPr lang="en-US" sz="18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" copy of program "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write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(*,*) </a:t>
            </a:r>
            <a:r>
              <a:rPr lang="en-US" sz="18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"Image index = "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image_index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(Y,[1,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this_image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()])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write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(*,*) </a:t>
            </a:r>
            <a:r>
              <a:rPr lang="en-US" sz="1800" dirty="0">
                <a:solidFill>
                  <a:srgbClr val="800000"/>
                </a:solidFill>
                <a:latin typeface="Courier New" pitchFamily="49" charset="0"/>
                <a:cs typeface="Courier New" pitchFamily="49" charset="0"/>
              </a:rPr>
              <a:t>"Coordinates = "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this_image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(Y)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write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(*,*)</a:t>
            </a:r>
          </a:p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 critical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CAF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77541" name="Text Box 5"/>
          <p:cNvSpPr txBox="1">
            <a:spLocks noChangeArrowheads="1"/>
          </p:cNvSpPr>
          <p:nvPr/>
        </p:nvSpPr>
        <p:spPr bwMode="auto">
          <a:xfrm>
            <a:off x="0" y="685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Экран – критическая секция.</a:t>
            </a:r>
          </a:p>
        </p:txBody>
      </p:sp>
      <p:sp>
        <p:nvSpPr>
          <p:cNvPr id="577542" name="Text Box 6"/>
          <p:cNvSpPr txBox="1">
            <a:spLocks noChangeArrowheads="1"/>
          </p:cNvSpPr>
          <p:nvPr/>
        </p:nvSpPr>
        <p:spPr bwMode="auto">
          <a:xfrm>
            <a:off x="0" y="4605338"/>
            <a:ext cx="9144000" cy="20240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1800">
                <a:latin typeface="Courier New" pitchFamily="49" charset="0"/>
              </a:rPr>
              <a:t> This is            1  copy of program</a:t>
            </a:r>
          </a:p>
          <a:p>
            <a:pPr algn="l"/>
            <a:r>
              <a:rPr lang="en-US" sz="1800">
                <a:latin typeface="Courier New" pitchFamily="49" charset="0"/>
              </a:rPr>
              <a:t> Image index =            1</a:t>
            </a:r>
          </a:p>
          <a:p>
            <a:pPr algn="l"/>
            <a:r>
              <a:rPr lang="en-US" sz="1800">
                <a:latin typeface="Courier New" pitchFamily="49" charset="0"/>
              </a:rPr>
              <a:t> Coordinates =            1           1</a:t>
            </a:r>
          </a:p>
          <a:p>
            <a:pPr algn="l"/>
            <a:endParaRPr lang="en-US" sz="1800">
              <a:latin typeface="Courier New" pitchFamily="49" charset="0"/>
            </a:endParaRPr>
          </a:p>
          <a:p>
            <a:pPr algn="l"/>
            <a:r>
              <a:rPr lang="en-US" sz="1800">
                <a:latin typeface="Courier New" pitchFamily="49" charset="0"/>
              </a:rPr>
              <a:t> This is            2  copy of program</a:t>
            </a:r>
          </a:p>
          <a:p>
            <a:pPr algn="l"/>
            <a:r>
              <a:rPr lang="en-US" sz="1800">
                <a:latin typeface="Courier New" pitchFamily="49" charset="0"/>
              </a:rPr>
              <a:t> Image index =            2</a:t>
            </a:r>
          </a:p>
          <a:p>
            <a:pPr algn="l"/>
            <a:r>
              <a:rPr lang="en-US" sz="1800">
                <a:latin typeface="Courier New" pitchFamily="49" charset="0"/>
              </a:rPr>
              <a:t> Coordinates =            1           2</a:t>
            </a:r>
            <a:endParaRPr lang="ru-RU" sz="180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Text Box 2"/>
          <p:cNvSpPr txBox="1">
            <a:spLocks noChangeArrowheads="1"/>
          </p:cNvSpPr>
          <p:nvPr/>
        </p:nvSpPr>
        <p:spPr bwMode="auto">
          <a:xfrm>
            <a:off x="0" y="10668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sym typeface="Wingdings" pitchFamily="2" charset="2"/>
              </a:rPr>
              <a:t>Написать программу нахождения максимума в одномерном массиве.</a:t>
            </a:r>
          </a:p>
        </p:txBody>
      </p:sp>
      <p:sp>
        <p:nvSpPr>
          <p:cNvPr id="566275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/>
                </a:solidFill>
                <a:latin typeface="Verdana" pitchFamily="34" charset="0"/>
              </a:rPr>
              <a:t>* </a:t>
            </a:r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З а д а н и я</a:t>
            </a:r>
            <a:r>
              <a:rPr lang="en-US" dirty="0">
                <a:solidFill>
                  <a:schemeClr val="accent6"/>
                </a:solidFill>
                <a:latin typeface="Verdana" pitchFamily="34" charset="0"/>
              </a:rPr>
              <a:t> *</a:t>
            </a:r>
            <a:endParaRPr lang="ru-RU" dirty="0">
              <a:solidFill>
                <a:schemeClr val="accent6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err="1">
                <a:solidFill>
                  <a:schemeClr val="accent6"/>
                </a:solidFill>
                <a:latin typeface="Verdana" pitchFamily="34" charset="0"/>
              </a:rPr>
              <a:t>Автопараллелизация</a:t>
            </a:r>
            <a:endParaRPr lang="ru-RU" dirty="0">
              <a:solidFill>
                <a:schemeClr val="accent6"/>
              </a:solidFill>
              <a:latin typeface="Verdana" pitchFamily="34" charset="0"/>
            </a:endParaRPr>
          </a:p>
        </p:txBody>
      </p:sp>
      <p:sp>
        <p:nvSpPr>
          <p:cNvPr id="514057" name="Text Box 9"/>
          <p:cNvSpPr txBox="1">
            <a:spLocks noChangeArrowheads="1"/>
          </p:cNvSpPr>
          <p:nvPr/>
        </p:nvSpPr>
        <p:spPr bwMode="auto">
          <a:xfrm>
            <a:off x="0" y="809625"/>
            <a:ext cx="9144000" cy="1231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A</a:t>
            </a:r>
            <a:r>
              <a:rPr lang="ru-RU" sz="2600" dirty="0" err="1">
                <a:solidFill>
                  <a:srgbClr val="0070C0"/>
                </a:solidFill>
                <a:latin typeface="Courier New" pitchFamily="49" charset="0"/>
              </a:rPr>
              <a:t>uto-parallelization</a:t>
            </a:r>
            <a:r>
              <a:rPr lang="ru-RU" sz="2600" b="0" dirty="0">
                <a:solidFill>
                  <a:srgbClr val="0070C0"/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функция компилятора </a:t>
            </a:r>
            <a:r>
              <a:rPr lang="ru-RU" sz="2600" dirty="0" err="1">
                <a:solidFill>
                  <a:srgbClr val="0070C0"/>
                </a:solidFill>
                <a:latin typeface="Courier New" pitchFamily="49" charset="0"/>
              </a:rPr>
              <a:t>Intel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</a:rPr>
              <a:t>®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автоматически переводящая последовательные части программы в эквивалентный многопоточный код.</a:t>
            </a:r>
            <a:r>
              <a:rPr lang="ru-RU" sz="18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endParaRPr lang="en-US" sz="18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</p:txBody>
      </p:sp>
      <p:pic>
        <p:nvPicPr>
          <p:cNvPr id="514072" name="Picture 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428875"/>
            <a:ext cx="6819900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4073" name="Line 25"/>
          <p:cNvSpPr>
            <a:spLocks noChangeShapeType="1"/>
          </p:cNvSpPr>
          <p:nvPr/>
        </p:nvSpPr>
        <p:spPr bwMode="auto">
          <a:xfrm>
            <a:off x="3276600" y="4029075"/>
            <a:ext cx="2808288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>
              <a:ln>
                <a:solidFill>
                  <a:sysClr val="windowText" lastClr="000000"/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accent6"/>
                </a:solidFill>
                <a:latin typeface="Verdana" pitchFamily="34" charset="0"/>
              </a:rPr>
              <a:t>Автопараллелизация</a:t>
            </a:r>
          </a:p>
        </p:txBody>
      </p:sp>
      <p:sp>
        <p:nvSpPr>
          <p:cNvPr id="587779" name="Text Box 3"/>
          <p:cNvSpPr txBox="1">
            <a:spLocks noChangeArrowheads="1"/>
          </p:cNvSpPr>
          <p:nvPr/>
        </p:nvSpPr>
        <p:spPr bwMode="auto">
          <a:xfrm>
            <a:off x="0" y="685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Последовательный код</a:t>
            </a:r>
          </a:p>
        </p:txBody>
      </p:sp>
      <p:sp>
        <p:nvSpPr>
          <p:cNvPr id="587780" name="Text Box 4"/>
          <p:cNvSpPr txBox="1">
            <a:spLocks noChangeArrowheads="1"/>
          </p:cNvSpPr>
          <p:nvPr/>
        </p:nvSpPr>
        <p:spPr bwMode="auto">
          <a:xfrm>
            <a:off x="0" y="1219200"/>
            <a:ext cx="9144000" cy="1754326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subroutine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serial(a, b, c)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(100) :: a, b, c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1,100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a(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 = a(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 + b(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 * c(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 err="1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enddo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 subroutine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serial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87781" name="Text Box 5"/>
          <p:cNvSpPr txBox="1">
            <a:spLocks noChangeArrowheads="1"/>
          </p:cNvSpPr>
          <p:nvPr/>
        </p:nvSpPr>
        <p:spPr bwMode="auto">
          <a:xfrm>
            <a:off x="0" y="3048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400" b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Параллельный код</a:t>
            </a:r>
          </a:p>
        </p:txBody>
      </p:sp>
      <p:sp>
        <p:nvSpPr>
          <p:cNvPr id="587782" name="Text Box 6"/>
          <p:cNvSpPr txBox="1">
            <a:spLocks noChangeArrowheads="1"/>
          </p:cNvSpPr>
          <p:nvPr/>
        </p:nvSpPr>
        <p:spPr bwMode="auto">
          <a:xfrm>
            <a:off x="0" y="3603625"/>
            <a:ext cx="9144000" cy="3139321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subroutine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sub_par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(a, b, c)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dimension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(100) :: a, b, c</a:t>
            </a: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1,50 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поток 1</a:t>
            </a:r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a(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 = a(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 + b(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 * c(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 do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do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= 51,100 </a:t>
            </a:r>
            <a:r>
              <a:rPr lang="en-US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! </a:t>
            </a:r>
            <a:r>
              <a:rPr lang="ru-RU" sz="1800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поток 2</a:t>
            </a:r>
            <a:endParaRPr lang="ru-RU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  a(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 = a(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 + b(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 * c(</a:t>
            </a:r>
            <a:r>
              <a:rPr lang="en-US" sz="1800" dirty="0" err="1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  <a:p>
            <a:pPr algn="just"/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 do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/>
            <a:r>
              <a:rPr lang="en-US" sz="18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end subroutine</a:t>
            </a:r>
            <a:r>
              <a:rPr lang="en-US" sz="1800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par</a:t>
            </a:r>
            <a:endParaRPr lang="en-US" sz="18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7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err="1">
                <a:solidFill>
                  <a:schemeClr val="accent6"/>
                </a:solidFill>
                <a:latin typeface="Verdana" pitchFamily="34" charset="0"/>
              </a:rPr>
              <a:t>Автопараллелизация</a:t>
            </a:r>
            <a:endParaRPr lang="ru-RU" dirty="0">
              <a:solidFill>
                <a:schemeClr val="accent6"/>
              </a:solidFill>
              <a:latin typeface="Verdana" pitchFamily="34" charset="0"/>
            </a:endParaRPr>
          </a:p>
        </p:txBody>
      </p:sp>
      <p:sp>
        <p:nvSpPr>
          <p:cNvPr id="584709" name="Text Box 5"/>
          <p:cNvSpPr txBox="1">
            <a:spLocks noChangeArrowheads="1"/>
          </p:cNvSpPr>
          <p:nvPr/>
        </p:nvSpPr>
        <p:spPr bwMode="auto">
          <a:xfrm>
            <a:off x="0" y="762000"/>
            <a:ext cx="9144000" cy="5478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Критерии </a:t>
            </a:r>
            <a:r>
              <a:rPr lang="ru-RU" sz="2400" b="0" dirty="0" err="1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параллелизации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цикла</a:t>
            </a:r>
          </a:p>
          <a:p>
            <a:pPr algn="ctr"/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r>
              <a:rPr lang="ru-RU" sz="3200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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Вычислимость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количества итераций</a:t>
            </a:r>
          </a:p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   цикла во время компиляции.</a:t>
            </a:r>
          </a:p>
          <a:p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  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do </a:t>
            </a:r>
          </a:p>
          <a:p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600" dirty="0">
                <a:solidFill>
                  <a:srgbClr val="00B050"/>
                </a:solidFill>
                <a:latin typeface="Courier New" pitchFamily="49" charset="0"/>
              </a:rPr>
              <a:t>! </a:t>
            </a:r>
            <a:r>
              <a:rPr lang="ru-RU" sz="2600" dirty="0">
                <a:solidFill>
                  <a:srgbClr val="00B050"/>
                </a:solidFill>
                <a:latin typeface="Courier New" pitchFamily="49" charset="0"/>
              </a:rPr>
              <a:t>вычисления</a:t>
            </a:r>
            <a:endParaRPr lang="en-US" sz="2600" dirty="0">
              <a:solidFill>
                <a:srgbClr val="00B050"/>
              </a:solidFill>
              <a:latin typeface="Courier New" pitchFamily="49" charset="0"/>
            </a:endParaRPr>
          </a:p>
          <a:p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     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if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(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условие</a:t>
            </a:r>
            <a:r>
              <a:rPr lang="en-US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)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exit</a:t>
            </a:r>
          </a:p>
          <a:p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    end do</a:t>
            </a:r>
            <a:endParaRPr lang="ru-RU" sz="2600" dirty="0">
              <a:solidFill>
                <a:srgbClr val="0070C0"/>
              </a:solidFill>
              <a:latin typeface="Courier New" pitchFamily="49" charset="0"/>
            </a:endParaRPr>
          </a:p>
          <a:p>
            <a:endParaRPr lang="ru-RU" sz="1000" dirty="0">
              <a:solidFill>
                <a:schemeClr val="accent2">
                  <a:lumMod val="50000"/>
                </a:schemeClr>
              </a:solidFill>
              <a:latin typeface="Courier New" pitchFamily="49" charset="0"/>
            </a:endParaRPr>
          </a:p>
          <a:p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  <a:sym typeface="Wingdings"/>
              </a:rPr>
              <a:t>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Отсутствие зависимостей по данным:</a:t>
            </a:r>
          </a:p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потоковой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(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FLOW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,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READ after WRITE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)</a:t>
            </a:r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  </a:t>
            </a:r>
            <a:r>
              <a:rPr lang="ru-RU" sz="2400" b="0" dirty="0" err="1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антизависимости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(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ANTI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,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WRITE after READ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)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</a:p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  выходной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(</a:t>
            </a:r>
            <a:r>
              <a:rPr lang="en-US" sz="2600" dirty="0" smtClean="0">
                <a:solidFill>
                  <a:srgbClr val="0070C0"/>
                </a:solidFill>
                <a:latin typeface="Courier New" pitchFamily="49" charset="0"/>
              </a:rPr>
              <a:t>OUTPUT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,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WRITE after WRITE</a:t>
            </a:r>
            <a:r>
              <a:rPr lang="en-US" sz="2400" dirty="0" smtClean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</a:rPr>
              <a:t>)</a:t>
            </a:r>
            <a:r>
              <a:rPr lang="en-US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endParaRPr lang="ru-RU" sz="2400" b="0" dirty="0" smtClean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 </a:t>
            </a:r>
            <a:r>
              <a:rPr lang="en-US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9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Директивы</a:t>
            </a:r>
          </a:p>
        </p:txBody>
      </p:sp>
      <p:sp>
        <p:nvSpPr>
          <p:cNvPr id="582661" name="Text Box 5"/>
          <p:cNvSpPr txBox="1">
            <a:spLocks noChangeArrowheads="1"/>
          </p:cNvSpPr>
          <p:nvPr/>
        </p:nvSpPr>
        <p:spPr bwMode="auto">
          <a:xfrm>
            <a:off x="0" y="838200"/>
            <a:ext cx="9144000" cy="5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96901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Директива 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</a:rPr>
              <a:t>!DEC$ </a:t>
            </a:r>
            <a:r>
              <a:rPr lang="ru-RU" sz="2600" dirty="0" smtClean="0">
                <a:solidFill>
                  <a:srgbClr val="0070C0"/>
                </a:solidFill>
                <a:latin typeface="Courier New" pitchFamily="49" charset="0"/>
              </a:rPr>
              <a:t>PARALLEL</a:t>
            </a:r>
            <a:r>
              <a:rPr lang="en-US" sz="2600" dirty="0" smtClean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приводит к</a:t>
            </a:r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algn="ctr"/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параллельному выполнению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цикла.</a:t>
            </a:r>
          </a:p>
          <a:p>
            <a:pPr algn="ctr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Следим за зависимостью данных, </a:t>
            </a:r>
            <a:endParaRPr lang="en-US" sz="2400" b="0" dirty="0" smtClean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algn="ctr"/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ответственность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на разработчике !</a:t>
            </a:r>
          </a:p>
          <a:p>
            <a:pPr algn="ctr"/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algn="ctr"/>
            <a:r>
              <a:rPr lang="ru-RU" sz="2600" dirty="0">
                <a:solidFill>
                  <a:srgbClr val="0070C0"/>
                </a:solidFill>
                <a:latin typeface="Courier New" pitchFamily="49" charset="0"/>
              </a:rPr>
              <a:t>!DEC$ PARALLEL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[ALWAYS] </a:t>
            </a:r>
          </a:p>
          <a:p>
            <a:pPr algn="ctr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выполнять параллельно, даже если это противоречит "решению" компилятора.</a:t>
            </a:r>
          </a:p>
          <a:p>
            <a:pPr algn="ctr"/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algn="ctr"/>
            <a:r>
              <a:rPr lang="ru-RU" sz="2600" dirty="0">
                <a:solidFill>
                  <a:srgbClr val="0070C0"/>
                </a:solidFill>
                <a:latin typeface="Courier New" pitchFamily="49" charset="0"/>
              </a:rPr>
              <a:t>!DEC$ PARALLEL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[ALWAYS</a:t>
            </a:r>
            <a:r>
              <a:rPr lang="ru-RU" sz="2600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[ASSERT]]</a:t>
            </a:r>
          </a:p>
          <a:p>
            <a:pPr algn="ctr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выдавать сообщение о невозможности</a:t>
            </a:r>
          </a:p>
          <a:p>
            <a:pPr algn="ctr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распараллеливания цикла</a:t>
            </a:r>
          </a:p>
          <a:p>
            <a:pPr algn="ctr"/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pPr algn="ctr"/>
            <a:r>
              <a:rPr lang="ru-RU" sz="2600" dirty="0">
                <a:solidFill>
                  <a:srgbClr val="0070C0"/>
                </a:solidFill>
                <a:latin typeface="Courier New" pitchFamily="49" charset="0"/>
              </a:rPr>
              <a:t>!DEC$ NOPARALLEL</a:t>
            </a:r>
          </a:p>
          <a:p>
            <a:pPr algn="ctr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отмена </a:t>
            </a:r>
            <a:r>
              <a:rPr lang="ru-RU" sz="2400" b="0" dirty="0" err="1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автопараллелизации</a:t>
            </a:r>
            <a:endParaRPr lang="ru-RU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chemeClr val="accent6"/>
                </a:solidFill>
                <a:latin typeface="Verdana" pitchFamily="34" charset="0"/>
              </a:rPr>
              <a:t>Директивы</a:t>
            </a:r>
          </a:p>
        </p:txBody>
      </p:sp>
      <p:sp>
        <p:nvSpPr>
          <p:cNvPr id="583684" name="Text Box 4"/>
          <p:cNvSpPr txBox="1">
            <a:spLocks noChangeArrowheads="1"/>
          </p:cNvSpPr>
          <p:nvPr/>
        </p:nvSpPr>
        <p:spPr bwMode="auto">
          <a:xfrm>
            <a:off x="0" y="1951038"/>
            <a:ext cx="9144000" cy="3970318"/>
          </a:xfrm>
          <a:prstGeom prst="rect">
            <a:avLst/>
          </a:prstGeom>
          <a:solidFill>
            <a:schemeClr val="bg1"/>
          </a:solidFill>
          <a:ln w="12700">
            <a:solidFill>
              <a:schemeClr val="bg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 algn="l"/>
            <a:r>
              <a:rPr lang="pt-BR" sz="1800" dirty="0">
                <a:solidFill>
                  <a:srgbClr val="0000FF"/>
                </a:solidFill>
                <a:latin typeface="Courier New" pitchFamily="49" charset="0"/>
              </a:rPr>
              <a:t>program</a:t>
            </a:r>
            <a:r>
              <a:rPr lang="pt-BR" sz="1800" dirty="0">
                <a:solidFill>
                  <a:srgbClr val="000000"/>
                </a:solidFill>
                <a:latin typeface="Courier New" pitchFamily="49" charset="0"/>
              </a:rPr>
              <a:t> prog</a:t>
            </a:r>
          </a:p>
          <a:p>
            <a:pPr lvl="0" algn="l"/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  integer, </a:t>
            </a:r>
            <a:r>
              <a:rPr lang="pt-BR" sz="1800" dirty="0">
                <a:solidFill>
                  <a:srgbClr val="0000FF"/>
                </a:solidFill>
                <a:latin typeface="Courier New" pitchFamily="49" charset="0"/>
              </a:rPr>
              <a:t>parameter</a:t>
            </a:r>
            <a:r>
              <a:rPr lang="pt-BR" sz="1800" dirty="0">
                <a:solidFill>
                  <a:srgbClr val="000000"/>
                </a:solidFill>
                <a:latin typeface="Courier New" pitchFamily="49" charset="0"/>
              </a:rPr>
              <a:t> :: n = 100</a:t>
            </a:r>
          </a:p>
          <a:p>
            <a:pPr lvl="0" algn="l"/>
            <a:r>
              <a:rPr lang="pt-BR" sz="1800" dirty="0">
                <a:solidFill>
                  <a:srgbClr val="0000FF"/>
                </a:solidFill>
                <a:latin typeface="Courier New" pitchFamily="49" charset="0"/>
              </a:rPr>
              <a:t>  integer</a:t>
            </a:r>
            <a:r>
              <a:rPr lang="pt-BR" sz="1800" dirty="0">
                <a:solidFill>
                  <a:srgbClr val="000000"/>
                </a:solidFill>
                <a:latin typeface="Courier New" pitchFamily="49" charset="0"/>
              </a:rPr>
              <a:t> x(n),a(n) </a:t>
            </a:r>
          </a:p>
          <a:p>
            <a:pPr lvl="0" algn="l"/>
            <a:endParaRPr lang="pt-BR" sz="1800" dirty="0">
              <a:solidFill>
                <a:srgbClr val="000000"/>
              </a:solidFill>
              <a:latin typeface="Courier New" pitchFamily="49" charset="0"/>
            </a:endParaRPr>
          </a:p>
          <a:p>
            <a:pPr lvl="0" algn="l"/>
            <a:r>
              <a:rPr lang="pt-BR" sz="1800" dirty="0">
                <a:solidFill>
                  <a:srgbClr val="008000"/>
                </a:solidFill>
                <a:latin typeface="Courier New" pitchFamily="49" charset="0"/>
              </a:rPr>
              <a:t>  !DEC$ NOPARALLEL</a:t>
            </a:r>
            <a:endParaRPr lang="pt-BR" sz="1800" dirty="0">
              <a:solidFill>
                <a:srgbClr val="000000"/>
              </a:solidFill>
              <a:latin typeface="Courier New" pitchFamily="49" charset="0"/>
            </a:endParaRPr>
          </a:p>
          <a:p>
            <a:pPr lvl="0" algn="l"/>
            <a:r>
              <a:rPr lang="pt-BR" sz="1800" dirty="0">
                <a:solidFill>
                  <a:srgbClr val="0000FF"/>
                </a:solidFill>
                <a:latin typeface="Courier New" pitchFamily="49" charset="0"/>
              </a:rPr>
              <a:t>  do</a:t>
            </a:r>
            <a:r>
              <a:rPr lang="pt-BR" sz="1800" dirty="0">
                <a:solidFill>
                  <a:srgbClr val="000000"/>
                </a:solidFill>
                <a:latin typeface="Courier New" pitchFamily="49" charset="0"/>
              </a:rPr>
              <a:t> i = 1,n</a:t>
            </a:r>
          </a:p>
          <a:p>
            <a:pPr lvl="0" algn="l"/>
            <a:r>
              <a:rPr lang="pt-BR" sz="1800" dirty="0">
                <a:solidFill>
                  <a:srgbClr val="000000"/>
                </a:solidFill>
                <a:latin typeface="Courier New" pitchFamily="49" charset="0"/>
              </a:rPr>
              <a:t>    x(i) = i</a:t>
            </a:r>
          </a:p>
          <a:p>
            <a:pPr lvl="0" algn="l"/>
            <a:r>
              <a:rPr lang="pt-BR" sz="1800" dirty="0">
                <a:solidFill>
                  <a:srgbClr val="0000FF"/>
                </a:solidFill>
                <a:latin typeface="Courier New" pitchFamily="49" charset="0"/>
              </a:rPr>
              <a:t>  end do</a:t>
            </a:r>
            <a:r>
              <a:rPr lang="pt-BR" sz="1800" dirty="0">
                <a:solidFill>
                  <a:srgbClr val="000000"/>
                </a:solidFill>
                <a:latin typeface="Courier New" pitchFamily="49" charset="0"/>
              </a:rPr>
              <a:t> </a:t>
            </a:r>
          </a:p>
          <a:p>
            <a:pPr lvl="0" algn="l"/>
            <a:endParaRPr lang="pt-BR" sz="1800" dirty="0">
              <a:solidFill>
                <a:srgbClr val="000000"/>
              </a:solidFill>
              <a:latin typeface="Courier New" pitchFamily="49" charset="0"/>
            </a:endParaRPr>
          </a:p>
          <a:p>
            <a:pPr lvl="0" algn="l"/>
            <a:r>
              <a:rPr lang="pt-BR" sz="1800" dirty="0">
                <a:solidFill>
                  <a:srgbClr val="008000"/>
                </a:solidFill>
                <a:latin typeface="Courier New" pitchFamily="49" charset="0"/>
              </a:rPr>
              <a:t>  !DEC$ PARALLEL</a:t>
            </a:r>
            <a:endParaRPr lang="pt-BR" sz="1800" dirty="0">
              <a:solidFill>
                <a:srgbClr val="000000"/>
              </a:solidFill>
              <a:latin typeface="Courier New" pitchFamily="49" charset="0"/>
            </a:endParaRPr>
          </a:p>
          <a:p>
            <a:pPr lvl="0" algn="l"/>
            <a:r>
              <a:rPr lang="pt-BR" sz="1800" dirty="0">
                <a:solidFill>
                  <a:srgbClr val="0000FF"/>
                </a:solidFill>
                <a:latin typeface="Courier New" pitchFamily="49" charset="0"/>
              </a:rPr>
              <a:t>  do</a:t>
            </a:r>
            <a:r>
              <a:rPr lang="pt-BR" sz="1800" dirty="0">
                <a:solidFill>
                  <a:srgbClr val="000000"/>
                </a:solidFill>
                <a:latin typeface="Courier New" pitchFamily="49" charset="0"/>
              </a:rPr>
              <a:t> i = 1,n</a:t>
            </a:r>
          </a:p>
          <a:p>
            <a:pPr lvl="0" algn="l"/>
            <a:r>
              <a:rPr lang="pt-BR" sz="1800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a( x(</a:t>
            </a:r>
            <a:r>
              <a:rPr lang="en-US" sz="18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</a:rPr>
              <a:t>) ) = </a:t>
            </a:r>
            <a:r>
              <a:rPr lang="en-US" sz="1800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  <a:p>
            <a:pPr lvl="0" algn="l"/>
            <a:r>
              <a:rPr lang="en-US" sz="1800" dirty="0">
                <a:solidFill>
                  <a:srgbClr val="0000FF"/>
                </a:solidFill>
                <a:latin typeface="Courier New" pitchFamily="49" charset="0"/>
              </a:rPr>
              <a:t>  end do</a:t>
            </a:r>
            <a:endParaRPr lang="en-US" sz="1800" dirty="0">
              <a:solidFill>
                <a:srgbClr val="000000"/>
              </a:solidFill>
              <a:latin typeface="Courier New" pitchFamily="49" charset="0"/>
            </a:endParaRPr>
          </a:p>
          <a:p>
            <a:pPr lvl="0" algn="l"/>
            <a:r>
              <a:rPr lang="ru-RU" sz="1800" dirty="0" err="1">
                <a:solidFill>
                  <a:srgbClr val="0000FF"/>
                </a:solidFill>
                <a:latin typeface="Courier New" pitchFamily="49" charset="0"/>
              </a:rPr>
              <a:t>end</a:t>
            </a:r>
            <a:endParaRPr lang="ru-RU" sz="1800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583685" name="Text Box 5"/>
          <p:cNvSpPr txBox="1">
            <a:spLocks noChangeArrowheads="1"/>
          </p:cNvSpPr>
          <p:nvPr/>
        </p:nvSpPr>
        <p:spPr bwMode="auto">
          <a:xfrm>
            <a:off x="0" y="930275"/>
            <a:ext cx="9144000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Пример использование директив </a:t>
            </a:r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  <a:p>
            <a:r>
              <a:rPr lang="en-US" sz="2600" dirty="0" smtClean="0">
                <a:solidFill>
                  <a:srgbClr val="0070C0"/>
                </a:solidFill>
                <a:latin typeface="Courier New" pitchFamily="49" charset="0"/>
              </a:rPr>
              <a:t>!DEC$ PARALLEL, !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DEC$ </a:t>
            </a:r>
            <a:r>
              <a:rPr lang="en-US" sz="2600" dirty="0" smtClean="0">
                <a:solidFill>
                  <a:srgbClr val="0070C0"/>
                </a:solidFill>
                <a:latin typeface="Courier New" pitchFamily="49" charset="0"/>
              </a:rPr>
              <a:t>NOPARALLEL</a:t>
            </a:r>
            <a:endParaRPr lang="ru-RU" sz="2600" dirty="0">
              <a:solidFill>
                <a:srgbClr val="0070C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6"/>
                </a:solidFill>
                <a:latin typeface="Verdana" pitchFamily="34" charset="0"/>
              </a:rPr>
              <a:t>DO CONCURRENT</a:t>
            </a:r>
            <a:endParaRPr lang="ru-RU" dirty="0">
              <a:solidFill>
                <a:schemeClr val="accent6"/>
              </a:solidFill>
              <a:latin typeface="Verdana" pitchFamily="34" charset="0"/>
            </a:endParaRPr>
          </a:p>
        </p:txBody>
      </p:sp>
      <p:sp>
        <p:nvSpPr>
          <p:cNvPr id="581635" name="Text Box 3"/>
          <p:cNvSpPr txBox="1">
            <a:spLocks noChangeArrowheads="1"/>
          </p:cNvSpPr>
          <p:nvPr/>
        </p:nvSpPr>
        <p:spPr bwMode="auto">
          <a:xfrm>
            <a:off x="0" y="2416175"/>
            <a:ext cx="9144000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5"/>
            <a:r>
              <a:rPr lang="pt-BR" sz="2600" dirty="0">
                <a:solidFill>
                  <a:srgbClr val="0033CC"/>
                </a:solidFill>
                <a:latin typeface="Courier New" pitchFamily="49" charset="0"/>
              </a:rPr>
              <a:t>real</a:t>
            </a:r>
            <a:r>
              <a:rPr lang="pt-BR" sz="2600" dirty="0">
                <a:latin typeface="Courier New" pitchFamily="49" charset="0"/>
              </a:rPr>
              <a:t>  Q</a:t>
            </a:r>
          </a:p>
          <a:p>
            <a:pPr lvl="5"/>
            <a:r>
              <a:rPr lang="pt-BR" sz="2600" dirty="0">
                <a:latin typeface="Courier New" pitchFamily="49" charset="0"/>
              </a:rPr>
              <a:t>   </a:t>
            </a:r>
            <a:r>
              <a:rPr lang="pt-BR" sz="2600" dirty="0">
                <a:solidFill>
                  <a:srgbClr val="0033CC"/>
                </a:solidFill>
                <a:latin typeface="Courier New" pitchFamily="49" charset="0"/>
              </a:rPr>
              <a:t>do concurrent</a:t>
            </a:r>
            <a:r>
              <a:rPr lang="pt-BR" sz="2600" dirty="0">
                <a:latin typeface="Courier New" pitchFamily="49" charset="0"/>
              </a:rPr>
              <a:t> (k = 1:N)</a:t>
            </a:r>
          </a:p>
          <a:p>
            <a:pPr lvl="5"/>
            <a:r>
              <a:rPr lang="pt-BR" sz="2600" dirty="0">
                <a:latin typeface="Courier New" pitchFamily="49" charset="0"/>
              </a:rPr>
              <a:t>      Q = B(k) + C(k)</a:t>
            </a:r>
          </a:p>
          <a:p>
            <a:pPr lvl="5"/>
            <a:r>
              <a:rPr lang="pt-BR" sz="2600" dirty="0">
                <a:latin typeface="Courier New" pitchFamily="49" charset="0"/>
              </a:rPr>
              <a:t>      D(k) = Q + </a:t>
            </a:r>
            <a:r>
              <a:rPr lang="pt-BR" sz="2600" dirty="0" smtClean="0">
                <a:solidFill>
                  <a:srgbClr val="0033CC"/>
                </a:solidFill>
                <a:latin typeface="Courier New" pitchFamily="49" charset="0"/>
              </a:rPr>
              <a:t>sin</a:t>
            </a:r>
            <a:r>
              <a:rPr lang="pt-BR" sz="2600" dirty="0" smtClean="0">
                <a:latin typeface="Courier New" pitchFamily="49" charset="0"/>
              </a:rPr>
              <a:t>(Q</a:t>
            </a:r>
            <a:r>
              <a:rPr lang="pt-BR" sz="2600" dirty="0">
                <a:latin typeface="Courier New" pitchFamily="49" charset="0"/>
              </a:rPr>
              <a:t>) + 2</a:t>
            </a:r>
          </a:p>
          <a:p>
            <a:pPr lvl="5"/>
            <a:r>
              <a:rPr lang="pt-BR" sz="2600" dirty="0">
                <a:latin typeface="Courier New" pitchFamily="49" charset="0"/>
              </a:rPr>
              <a:t>   </a:t>
            </a:r>
            <a:r>
              <a:rPr lang="pt-BR" sz="2600" dirty="0">
                <a:solidFill>
                  <a:srgbClr val="0033CC"/>
                </a:solidFill>
                <a:latin typeface="Courier New" pitchFamily="49" charset="0"/>
              </a:rPr>
              <a:t>end do</a:t>
            </a:r>
          </a:p>
        </p:txBody>
      </p:sp>
      <p:sp>
        <p:nvSpPr>
          <p:cNvPr id="581637" name="Text Box 5"/>
          <p:cNvSpPr txBox="1">
            <a:spLocks noChangeArrowheads="1"/>
          </p:cNvSpPr>
          <p:nvPr/>
        </p:nvSpPr>
        <p:spPr bwMode="auto">
          <a:xfrm>
            <a:off x="0" y="10668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Организация параллельного выполнения </a:t>
            </a:r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цикла.</a:t>
            </a:r>
          </a:p>
          <a:p>
            <a:r>
              <a:rPr lang="ru-RU" sz="2400" b="0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Не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должно быть зависимости по данным.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Text Box 2"/>
          <p:cNvSpPr txBox="1">
            <a:spLocks noChangeArrowheads="1"/>
          </p:cNvSpPr>
          <p:nvPr/>
        </p:nvSpPr>
        <p:spPr bwMode="auto">
          <a:xfrm>
            <a:off x="0" y="3067050"/>
            <a:ext cx="9144000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4763" lvl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sym typeface="Wingdings" pitchFamily="2" charset="2"/>
              </a:rPr>
              <a:t>Модель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sym typeface="Wingdings" pitchFamily="2" charset="2"/>
              </a:rPr>
              <a:t>PGAS</a:t>
            </a:r>
            <a:endParaRPr lang="ru-RU" sz="2600" dirty="0">
              <a:solidFill>
                <a:srgbClr val="0070C0"/>
              </a:solidFill>
              <a:latin typeface="Courier New" pitchFamily="49" charset="0"/>
              <a:sym typeface="Wingdings" pitchFamily="2" charset="2"/>
            </a:endParaRPr>
          </a:p>
          <a:p>
            <a:pPr marL="4763" lvl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sym typeface="Wingdings" pitchFamily="2" charset="2"/>
              </a:rPr>
              <a:t>(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sym typeface="Wingdings" pitchFamily="2" charset="2"/>
              </a:rPr>
              <a:t>Partitioned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sym typeface="Wingdings" pitchFamily="2" charset="2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sym typeface="Wingdings" pitchFamily="2" charset="2"/>
              </a:rPr>
              <a:t>Global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sym typeface="Wingdings" pitchFamily="2" charset="2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sym typeface="Wingdings" pitchFamily="2" charset="2"/>
              </a:rPr>
              <a:t>Address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  <a:latin typeface="Courier New" pitchFamily="49" charset="0"/>
                <a:sym typeface="Wingdings" pitchFamily="2" charset="2"/>
              </a:rPr>
              <a:t>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  <a:sym typeface="Wingdings" pitchFamily="2" charset="2"/>
              </a:rPr>
              <a:t>Space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sym typeface="Wingdings" pitchFamily="2" charset="2"/>
              </a:rPr>
              <a:t>)</a:t>
            </a:r>
          </a:p>
          <a:p>
            <a:pPr marL="4763" lvl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sym typeface="Wingdings" pitchFamily="2" charset="2"/>
              </a:rPr>
              <a:t> разделённое глобальное адресное пространство</a:t>
            </a:r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  <a:sym typeface="Wingdings" pitchFamily="2" charset="2"/>
            </a:endParaRPr>
          </a:p>
          <a:p>
            <a:pPr marL="4763" lvl="1"/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  <a:sym typeface="Wingdings" pitchFamily="2" charset="2"/>
            </a:endParaRPr>
          </a:p>
          <a:p>
            <a:pPr marL="4763" lvl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sym typeface="Wingdings" pitchFamily="2" charset="2"/>
              </a:rPr>
              <a:t>Глобальная адресуемая память представлена логическими разделами.</a:t>
            </a:r>
          </a:p>
          <a:p>
            <a:pPr marL="4763" lvl="1"/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sym typeface="Wingdings" pitchFamily="2" charset="2"/>
              </a:rPr>
              <a:t>У каждого процессора свой раздел.</a:t>
            </a:r>
          </a:p>
        </p:txBody>
      </p:sp>
      <p:sp>
        <p:nvSpPr>
          <p:cNvPr id="570371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6"/>
                </a:solidFill>
                <a:latin typeface="Verdana" pitchFamily="34" charset="0"/>
              </a:rPr>
              <a:t>COARRAY</a:t>
            </a:r>
            <a:endParaRPr lang="ru-RU" b="0">
              <a:solidFill>
                <a:schemeClr val="accent6"/>
              </a:solidFill>
              <a:latin typeface="Verdana" pitchFamily="34" charset="0"/>
            </a:endParaRPr>
          </a:p>
        </p:txBody>
      </p:sp>
      <p:sp>
        <p:nvSpPr>
          <p:cNvPr id="570372" name="Text Box 4"/>
          <p:cNvSpPr txBox="1">
            <a:spLocks noChangeArrowheads="1"/>
          </p:cNvSpPr>
          <p:nvPr/>
        </p:nvSpPr>
        <p:spPr bwMode="auto">
          <a:xfrm>
            <a:off x="0" y="908050"/>
            <a:ext cx="9144000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CAF</a:t>
            </a:r>
            <a:r>
              <a:rPr lang="en-US" sz="2600" b="0" dirty="0">
                <a:solidFill>
                  <a:srgbClr val="0070C0"/>
                </a:solidFill>
                <a:latin typeface="Verdana" pitchFamily="34" charset="0"/>
              </a:rPr>
              <a:t> (</a:t>
            </a:r>
            <a:r>
              <a:rPr lang="en-US" sz="2600" dirty="0" err="1">
                <a:solidFill>
                  <a:srgbClr val="0070C0"/>
                </a:solidFill>
                <a:latin typeface="Courier New" pitchFamily="49" charset="0"/>
              </a:rPr>
              <a:t>CoArray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 Fortran</a:t>
            </a:r>
            <a:r>
              <a:rPr lang="en-US" sz="2600" b="0" dirty="0">
                <a:solidFill>
                  <a:srgbClr val="0070C0"/>
                </a:solidFill>
                <a:latin typeface="Verdana" pitchFamily="34" charset="0"/>
              </a:rPr>
              <a:t>)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середина </a:t>
            </a:r>
            <a:r>
              <a:rPr lang="en-US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90-</a:t>
            </a: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х годов</a:t>
            </a:r>
            <a:endParaRPr lang="en-US" sz="2400" b="0" dirty="0">
              <a:solidFill>
                <a:schemeClr val="accent2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570373" name="Text Box 5"/>
          <p:cNvSpPr txBox="1">
            <a:spLocks noChangeArrowheads="1"/>
          </p:cNvSpPr>
          <p:nvPr/>
        </p:nvSpPr>
        <p:spPr bwMode="auto">
          <a:xfrm>
            <a:off x="0" y="1771650"/>
            <a:ext cx="9144000" cy="972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Поддержка компанией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Cray</a:t>
            </a:r>
          </a:p>
          <a:p>
            <a:pPr>
              <a:spcBef>
                <a:spcPct val="20000"/>
              </a:spcBef>
            </a:pPr>
            <a:r>
              <a:rPr lang="ru-RU" sz="2400" b="0" dirty="0">
                <a:solidFill>
                  <a:schemeClr val="accent2">
                    <a:lumMod val="50000"/>
                  </a:schemeClr>
                </a:solidFill>
                <a:latin typeface="Verdana" pitchFamily="34" charset="0"/>
              </a:rPr>
              <a:t>Центр развития – </a:t>
            </a:r>
            <a:r>
              <a:rPr lang="en-US" sz="2600" dirty="0">
                <a:solidFill>
                  <a:srgbClr val="0070C0"/>
                </a:solidFill>
                <a:latin typeface="Courier New" pitchFamily="49" charset="0"/>
              </a:rPr>
              <a:t>Rice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15200</TotalTime>
  <Words>1964</Words>
  <Application>Microsoft Office PowerPoint</Application>
  <PresentationFormat>Экран (4:3)</PresentationFormat>
  <Paragraphs>416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Admin</cp:lastModifiedBy>
  <cp:revision>2140</cp:revision>
  <cp:lastPrinted>1601-01-01T00:00:00Z</cp:lastPrinted>
  <dcterms:created xsi:type="dcterms:W3CDTF">1601-01-01T00:00:00Z</dcterms:created>
  <dcterms:modified xsi:type="dcterms:W3CDTF">2012-09-21T12:48:14Z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