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Lst>
  <p:notesMasterIdLst>
    <p:notesMasterId r:id="rId38"/>
  </p:notesMasterIdLst>
  <p:sldIdLst>
    <p:sldId id="256" r:id="rId5"/>
    <p:sldId id="290" r:id="rId6"/>
    <p:sldId id="286" r:id="rId7"/>
    <p:sldId id="289" r:id="rId8"/>
    <p:sldId id="287" r:id="rId9"/>
    <p:sldId id="288" r:id="rId10"/>
    <p:sldId id="283" r:id="rId11"/>
    <p:sldId id="291" r:id="rId12"/>
    <p:sldId id="292" r:id="rId13"/>
    <p:sldId id="293" r:id="rId14"/>
    <p:sldId id="284" r:id="rId15"/>
    <p:sldId id="285" r:id="rId16"/>
    <p:sldId id="294" r:id="rId17"/>
    <p:sldId id="311" r:id="rId18"/>
    <p:sldId id="312" r:id="rId19"/>
    <p:sldId id="295" r:id="rId20"/>
    <p:sldId id="297" r:id="rId21"/>
    <p:sldId id="310" r:id="rId22"/>
    <p:sldId id="300" r:id="rId23"/>
    <p:sldId id="301" r:id="rId24"/>
    <p:sldId id="302" r:id="rId25"/>
    <p:sldId id="313" r:id="rId26"/>
    <p:sldId id="314" r:id="rId27"/>
    <p:sldId id="315" r:id="rId28"/>
    <p:sldId id="303" r:id="rId29"/>
    <p:sldId id="304" r:id="rId30"/>
    <p:sldId id="316" r:id="rId31"/>
    <p:sldId id="317" r:id="rId32"/>
    <p:sldId id="306" r:id="rId33"/>
    <p:sldId id="307" r:id="rId34"/>
    <p:sldId id="308" r:id="rId35"/>
    <p:sldId id="309" r:id="rId36"/>
    <p:sldId id="282" r:id="rId37"/>
  </p:sldIdLst>
  <p:sldSz cx="9144000" cy="6858000" type="screen4x3"/>
  <p:notesSz cx="6858000" cy="9144000"/>
  <p:defaultTextStyle>
    <a:defPPr>
      <a:defRPr lang="en-GB"/>
    </a:defPPr>
    <a:lvl1pPr algn="l" defTabSz="449263" rtl="0" fontAlgn="base">
      <a:spcBef>
        <a:spcPct val="0"/>
      </a:spcBef>
      <a:spcAft>
        <a:spcPct val="0"/>
      </a:spcAft>
      <a:defRPr sz="1600" b="1" kern="1200">
        <a:solidFill>
          <a:schemeClr val="bg1"/>
        </a:solidFill>
        <a:latin typeface="Courier New" pitchFamily="49" charset="0"/>
        <a:ea typeface="SimSun" pitchFamily="2" charset="-122"/>
        <a:cs typeface="Arial" charset="0"/>
      </a:defRPr>
    </a:lvl1pPr>
    <a:lvl2pPr marL="742950" indent="-285750" algn="l" defTabSz="449263" rtl="0" fontAlgn="base">
      <a:spcBef>
        <a:spcPct val="0"/>
      </a:spcBef>
      <a:spcAft>
        <a:spcPct val="0"/>
      </a:spcAft>
      <a:defRPr sz="1600" b="1" kern="1200">
        <a:solidFill>
          <a:schemeClr val="bg1"/>
        </a:solidFill>
        <a:latin typeface="Courier New" pitchFamily="49" charset="0"/>
        <a:ea typeface="SimSun" pitchFamily="2" charset="-122"/>
        <a:cs typeface="Arial" charset="0"/>
      </a:defRPr>
    </a:lvl2pPr>
    <a:lvl3pPr marL="1143000" indent="-228600" algn="l" defTabSz="449263" rtl="0" fontAlgn="base">
      <a:spcBef>
        <a:spcPct val="0"/>
      </a:spcBef>
      <a:spcAft>
        <a:spcPct val="0"/>
      </a:spcAft>
      <a:defRPr sz="1600" b="1" kern="1200">
        <a:solidFill>
          <a:schemeClr val="bg1"/>
        </a:solidFill>
        <a:latin typeface="Courier New" pitchFamily="49" charset="0"/>
        <a:ea typeface="SimSun" pitchFamily="2" charset="-122"/>
        <a:cs typeface="Arial" charset="0"/>
      </a:defRPr>
    </a:lvl3pPr>
    <a:lvl4pPr marL="1600200" indent="-228600" algn="l" defTabSz="449263" rtl="0" fontAlgn="base">
      <a:spcBef>
        <a:spcPct val="0"/>
      </a:spcBef>
      <a:spcAft>
        <a:spcPct val="0"/>
      </a:spcAft>
      <a:defRPr sz="1600" b="1" kern="1200">
        <a:solidFill>
          <a:schemeClr val="bg1"/>
        </a:solidFill>
        <a:latin typeface="Courier New" pitchFamily="49" charset="0"/>
        <a:ea typeface="SimSun" pitchFamily="2" charset="-122"/>
        <a:cs typeface="Arial" charset="0"/>
      </a:defRPr>
    </a:lvl4pPr>
    <a:lvl5pPr marL="2057400" indent="-228600" algn="l" defTabSz="449263" rtl="0" fontAlgn="base">
      <a:spcBef>
        <a:spcPct val="0"/>
      </a:spcBef>
      <a:spcAft>
        <a:spcPct val="0"/>
      </a:spcAft>
      <a:defRPr sz="1600" b="1" kern="1200">
        <a:solidFill>
          <a:schemeClr val="bg1"/>
        </a:solidFill>
        <a:latin typeface="Courier New" pitchFamily="49" charset="0"/>
        <a:ea typeface="SimSun" pitchFamily="2" charset="-122"/>
        <a:cs typeface="Arial" charset="0"/>
      </a:defRPr>
    </a:lvl5pPr>
    <a:lvl6pPr marL="2286000" algn="l" defTabSz="914400" rtl="0" eaLnBrk="1" latinLnBrk="0" hangingPunct="1">
      <a:defRPr sz="1600" b="1" kern="1200">
        <a:solidFill>
          <a:schemeClr val="bg1"/>
        </a:solidFill>
        <a:latin typeface="Courier New" pitchFamily="49" charset="0"/>
        <a:ea typeface="SimSun" pitchFamily="2" charset="-122"/>
        <a:cs typeface="Arial" charset="0"/>
      </a:defRPr>
    </a:lvl6pPr>
    <a:lvl7pPr marL="2743200" algn="l" defTabSz="914400" rtl="0" eaLnBrk="1" latinLnBrk="0" hangingPunct="1">
      <a:defRPr sz="1600" b="1" kern="1200">
        <a:solidFill>
          <a:schemeClr val="bg1"/>
        </a:solidFill>
        <a:latin typeface="Courier New" pitchFamily="49" charset="0"/>
        <a:ea typeface="SimSun" pitchFamily="2" charset="-122"/>
        <a:cs typeface="Arial" charset="0"/>
      </a:defRPr>
    </a:lvl7pPr>
    <a:lvl8pPr marL="3200400" algn="l" defTabSz="914400" rtl="0" eaLnBrk="1" latinLnBrk="0" hangingPunct="1">
      <a:defRPr sz="1600" b="1" kern="1200">
        <a:solidFill>
          <a:schemeClr val="bg1"/>
        </a:solidFill>
        <a:latin typeface="Courier New" pitchFamily="49" charset="0"/>
        <a:ea typeface="SimSun" pitchFamily="2" charset="-122"/>
        <a:cs typeface="Arial" charset="0"/>
      </a:defRPr>
    </a:lvl8pPr>
    <a:lvl9pPr marL="3657600" algn="l" defTabSz="914400" rtl="0" eaLnBrk="1" latinLnBrk="0" hangingPunct="1">
      <a:defRPr sz="1600" b="1" kern="1200">
        <a:solidFill>
          <a:schemeClr val="bg1"/>
        </a:solidFill>
        <a:latin typeface="Courier New" pitchFamily="49" charset="0"/>
        <a:ea typeface="SimSun" pitchFamily="2" charset="-122"/>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63" autoAdjust="0"/>
    <p:restoredTop sz="91416" autoAdjust="0"/>
  </p:normalViewPr>
  <p:slideViewPr>
    <p:cSldViewPr>
      <p:cViewPr varScale="1">
        <p:scale>
          <a:sx n="100" d="100"/>
          <a:sy n="100" d="100"/>
        </p:scale>
        <p:origin x="-318" y="-84"/>
      </p:cViewPr>
      <p:guideLst>
        <p:guide orient="horz" pos="2160"/>
        <p:guide pos="2880"/>
      </p:guideLst>
    </p:cSldViewPr>
  </p:slideViewPr>
  <p:outlineViewPr>
    <p:cViewPr varScale="1">
      <p:scale>
        <a:sx n="170" d="200"/>
        <a:sy n="170" d="200"/>
      </p:scale>
      <p:origin x="0" y="98328"/>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AutoShape 1"/>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p>
            <a:pPr>
              <a:buClr>
                <a:srgbClr val="000000"/>
              </a:buClr>
              <a:buSzPct val="100000"/>
              <a:buFont typeface="Times New Roman" pitchFamily="18" charset="0"/>
              <a:buNone/>
            </a:pPr>
            <a:endParaRPr lang="ru-RU"/>
          </a:p>
        </p:txBody>
      </p:sp>
      <p:sp>
        <p:nvSpPr>
          <p:cNvPr id="38915" name="AutoShape 2"/>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itchFamily="18" charset="0"/>
              <a:buNone/>
            </a:pPr>
            <a:endParaRPr lang="ru-RU"/>
          </a:p>
        </p:txBody>
      </p:sp>
      <p:sp>
        <p:nvSpPr>
          <p:cNvPr id="38916" name="Text Box 3"/>
          <p:cNvSpPr txBox="1">
            <a:spLocks noChangeArrowheads="1"/>
          </p:cNvSpPr>
          <p:nvPr/>
        </p:nvSpPr>
        <p:spPr bwMode="auto">
          <a:xfrm>
            <a:off x="0" y="0"/>
            <a:ext cx="29718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itchFamily="18" charset="0"/>
              <a:buNone/>
            </a:pPr>
            <a:endParaRPr lang="ru-RU"/>
          </a:p>
        </p:txBody>
      </p:sp>
      <p:sp>
        <p:nvSpPr>
          <p:cNvPr id="38917" name="Text Box 4"/>
          <p:cNvSpPr txBox="1">
            <a:spLocks noChangeArrowheads="1"/>
          </p:cNvSpPr>
          <p:nvPr/>
        </p:nvSpPr>
        <p:spPr bwMode="auto">
          <a:xfrm>
            <a:off x="3886200" y="0"/>
            <a:ext cx="29718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itchFamily="18" charset="0"/>
              <a:buNone/>
            </a:pPr>
            <a:endParaRPr lang="ru-RU"/>
          </a:p>
        </p:txBody>
      </p:sp>
      <p:sp>
        <p:nvSpPr>
          <p:cNvPr id="38918" name="Rectangle 5"/>
          <p:cNvSpPr>
            <a:spLocks noGrp="1" noRot="1" noChangeAspect="1" noChangeArrowheads="1"/>
          </p:cNvSpPr>
          <p:nvPr>
            <p:ph type="sldImg"/>
          </p:nvPr>
        </p:nvSpPr>
        <p:spPr bwMode="auto">
          <a:xfrm>
            <a:off x="1143000" y="685800"/>
            <a:ext cx="4568825" cy="3425825"/>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6" name="Rectangle 6"/>
          <p:cNvSpPr>
            <a:spLocks noGrp="1" noChangeArrowheads="1"/>
          </p:cNvSpPr>
          <p:nvPr>
            <p:ph type="body"/>
          </p:nvPr>
        </p:nvSpPr>
        <p:spPr bwMode="auto">
          <a:xfrm>
            <a:off x="914400" y="4343400"/>
            <a:ext cx="5026025" cy="41116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en-US" noProof="0" smtClean="0"/>
          </a:p>
        </p:txBody>
      </p:sp>
      <p:sp>
        <p:nvSpPr>
          <p:cNvPr id="38920" name="Text Box 7"/>
          <p:cNvSpPr txBox="1">
            <a:spLocks noChangeArrowheads="1"/>
          </p:cNvSpPr>
          <p:nvPr/>
        </p:nvSpPr>
        <p:spPr bwMode="auto">
          <a:xfrm>
            <a:off x="0" y="8683625"/>
            <a:ext cx="29718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itchFamily="18" charset="0"/>
              <a:buNone/>
            </a:pPr>
            <a:endParaRPr lang="ru-RU"/>
          </a:p>
        </p:txBody>
      </p:sp>
      <p:sp>
        <p:nvSpPr>
          <p:cNvPr id="5128" name="Rectangle 8"/>
          <p:cNvSpPr>
            <a:spLocks noGrp="1" noChangeArrowheads="1"/>
          </p:cNvSpPr>
          <p:nvPr>
            <p:ph type="sldNum"/>
          </p:nvPr>
        </p:nvSpPr>
        <p:spPr bwMode="auto">
          <a:xfrm>
            <a:off x="3886200" y="8686800"/>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buClr>
                <a:srgbClr val="000000"/>
              </a:buClr>
              <a:buSzPct val="100000"/>
              <a:buFont typeface="Times New Roman" pitchFamily="18" charset="0"/>
              <a:buNone/>
              <a:tabLst>
                <a:tab pos="723900" algn="l"/>
                <a:tab pos="1447800" algn="l"/>
                <a:tab pos="2171700" algn="l"/>
                <a:tab pos="2895600" algn="l"/>
              </a:tabLst>
              <a:defRPr sz="1200">
                <a:solidFill>
                  <a:srgbClr val="000000"/>
                </a:solidFill>
                <a:latin typeface="Times New Roman" pitchFamily="18" charset="0"/>
                <a:cs typeface="Courier New" pitchFamily="49" charset="0"/>
              </a:defRPr>
            </a:lvl1pPr>
          </a:lstStyle>
          <a:p>
            <a:pPr>
              <a:defRPr/>
            </a:pPr>
            <a:fld id="{BF5BCC9A-4E0A-4FA4-9E05-3444D2C32635}" type="slidenum">
              <a:rPr lang="en-US"/>
              <a:pPr>
                <a:defRPr/>
              </a:pPr>
              <a:t>‹#›</a:t>
            </a:fld>
            <a:endParaRPr lang="en-US"/>
          </a:p>
        </p:txBody>
      </p:sp>
    </p:spTree>
    <p:extLst>
      <p:ext uri="{BB962C8B-B14F-4D97-AF65-F5344CB8AC3E}">
        <p14:creationId xmlns:p14="http://schemas.microsoft.com/office/powerpoint/2010/main" val="126258855"/>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33E92B2A-445D-447D-B063-3AA69B585BB2}" type="slidenum">
              <a:rPr lang="en-US" sz="1200" smtClean="0">
                <a:solidFill>
                  <a:srgbClr val="000000"/>
                </a:solidFill>
                <a:latin typeface="Times New Roman" pitchFamily="18" charset="0"/>
              </a:rPr>
              <a:pPr eaLnBrk="1" hangingPunct="1"/>
              <a:t>1</a:t>
            </a:fld>
            <a:endParaRPr lang="en-US" sz="1200" smtClean="0">
              <a:solidFill>
                <a:srgbClr val="000000"/>
              </a:solidFill>
              <a:latin typeface="Times New Roman" pitchFamily="18" charset="0"/>
            </a:endParaRPr>
          </a:p>
        </p:txBody>
      </p:sp>
      <p:sp>
        <p:nvSpPr>
          <p:cNvPr id="39939"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pPr>
              <a:buClr>
                <a:srgbClr val="000000"/>
              </a:buClr>
              <a:buSzPct val="100000"/>
              <a:buFont typeface="Times New Roman" pitchFamily="18" charset="0"/>
              <a:buNone/>
            </a:pPr>
            <a:endParaRPr lang="ru-RU"/>
          </a:p>
        </p:txBody>
      </p:sp>
      <p:sp>
        <p:nvSpPr>
          <p:cNvPr id="39940" name="Rectangle 2"/>
          <p:cNvSpPr>
            <a:spLocks noGrp="1" noChangeArrowheads="1"/>
          </p:cNvSpPr>
          <p:nvPr>
            <p:ph type="body"/>
          </p:nvPr>
        </p:nvSpPr>
        <p:spPr>
          <a:xfrm>
            <a:off x="914400" y="4343400"/>
            <a:ext cx="50276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ru-RU" smtClean="0"/>
              <a:t>При решении об параллелизации алгоритмов важно учитывать возможные проблемы, которые могут свести на нет все выгоды от параллелизации. Существуют хорошо и плохо масштабируемые алгоритмы. Рассмотрим например программу перемножения матриц и возьмем матрицы размера </a:t>
            </a:r>
            <a:r>
              <a:rPr lang="en-US" smtClean="0"/>
              <a:t>1</a:t>
            </a:r>
            <a:r>
              <a:rPr lang="ru-RU" smtClean="0"/>
              <a:t>000 на </a:t>
            </a:r>
            <a:r>
              <a:rPr lang="en-US" smtClean="0"/>
              <a:t>1</a:t>
            </a:r>
            <a:r>
              <a:rPr lang="ru-RU" smtClean="0"/>
              <a:t>000. В данной ситуации видно, что алгоритм является хорошо масштабируемым.</a:t>
            </a:r>
          </a:p>
        </p:txBody>
      </p:sp>
      <p:sp>
        <p:nvSpPr>
          <p:cNvPr id="49156"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A2666448-B989-48F4-BBCD-0BE8D3E6119A}" type="slidenum">
              <a:rPr lang="en-US" sz="1200" smtClean="0">
                <a:solidFill>
                  <a:srgbClr val="000000"/>
                </a:solidFill>
                <a:latin typeface="Times New Roman" pitchFamily="18" charset="0"/>
              </a:rPr>
              <a:pPr eaLnBrk="1" hangingPunct="1"/>
              <a:t>11</a:t>
            </a:fld>
            <a:endParaRPr lang="en-US" sz="1200" smtClean="0">
              <a:solidFill>
                <a:srgbClr val="000000"/>
              </a:solidFill>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ru-RU" smtClean="0"/>
              <a:t>Плохо масштабируемый алгоритм</a:t>
            </a:r>
            <a:r>
              <a:rPr lang="en-US" smtClean="0"/>
              <a:t>. </a:t>
            </a:r>
            <a:r>
              <a:rPr lang="ru-RU" smtClean="0"/>
              <a:t>В данном случае показан пример теста в котором одновременно идет обращение к большому количеству различных объектов в памяти, а сами вычисления достаточно просты. Т.е. «узким» местом данного метода является работа с подсистемой памяти. При увеличении кол-ва ядер увеличивается количество пересылок между процессорами</a:t>
            </a:r>
          </a:p>
        </p:txBody>
      </p:sp>
      <p:sp>
        <p:nvSpPr>
          <p:cNvPr id="50180"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4BD818CF-AD31-433A-9994-1924029DF0C2}" type="slidenum">
              <a:rPr lang="en-US" sz="1200" smtClean="0">
                <a:solidFill>
                  <a:srgbClr val="000000"/>
                </a:solidFill>
                <a:latin typeface="Times New Roman" pitchFamily="18" charset="0"/>
              </a:rPr>
              <a:pPr eaLnBrk="1" hangingPunct="1"/>
              <a:t>12</a:t>
            </a:fld>
            <a:endParaRPr lang="en-US" sz="1200" smtClean="0">
              <a:solidFill>
                <a:srgbClr val="000000"/>
              </a:solidFill>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ru-RU" smtClean="0"/>
              <a:t>Поскольку автопараллелизация работает с циклами, то это цикловая перестановочная оптимизация. Вместо упорядоченного выполнения итераций цикла мы преобразуем цикл так, что порядок выполнения итераций становится неопределенным. Такую оптимизацию можно сделать только при отсутствии зависимостей внутри цикла. Используйте –</a:t>
            </a:r>
            <a:r>
              <a:rPr lang="en-US" smtClean="0"/>
              <a:t>Qpar-report</a:t>
            </a:r>
            <a:r>
              <a:rPr lang="ru-RU" smtClean="0"/>
              <a:t>, чтобы установить причины по которым ваши циклы не параллелизуются. Иногда легко переписать код и удалить зависимость или если зависимость возникает из-за того, что компилятор не может разрешить проблему разделения памяти, то иногда можно «помочь» компилятору. </a:t>
            </a:r>
          </a:p>
          <a:p>
            <a:endParaRPr lang="ru-RU" smtClean="0"/>
          </a:p>
        </p:txBody>
      </p:sp>
      <p:sp>
        <p:nvSpPr>
          <p:cNvPr id="51204"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5B53BDA7-DA29-4621-AAE5-5C2532DD2F63}" type="slidenum">
              <a:rPr lang="en-US" sz="1200" smtClean="0">
                <a:solidFill>
                  <a:srgbClr val="000000"/>
                </a:solidFill>
                <a:latin typeface="Times New Roman" pitchFamily="18" charset="0"/>
              </a:rPr>
              <a:pPr eaLnBrk="1" hangingPunct="1"/>
              <a:t>13</a:t>
            </a:fld>
            <a:endParaRPr lang="en-US" sz="1200" smtClean="0">
              <a:solidFill>
                <a:srgbClr val="000000"/>
              </a:solidFill>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ru-RU" smtClean="0"/>
              <a:t>Запуск потоков имеет свою цену, поэтому невыгодно параллелизовать циклы, если вычислительная работа внутри цикла мала.</a:t>
            </a:r>
          </a:p>
          <a:p>
            <a:r>
              <a:rPr lang="ru-RU" smtClean="0"/>
              <a:t>С другой стороны есть некоторые эффекты, которые очень сложно просчитать во время компиляции. Например для архитектур с неоднородным доступом к памяти имеет место так называемый </a:t>
            </a:r>
            <a:r>
              <a:rPr lang="en-US" smtClean="0"/>
              <a:t>First Touch Effect. </a:t>
            </a:r>
            <a:r>
              <a:rPr lang="ru-RU" smtClean="0"/>
              <a:t>Т.е. Память выделяется на определенном процессоре при первом обращении к памяти, поэтому если инициализирующий цикл не параллелиться, то вся память выделяется на одном процессоре. Если затем следует цикл с интенсивными вычислениями, который будет параллелиться, то его быстродействие будет страдать из-за того что часть потоков будет работать с «медленной» памятью.</a:t>
            </a:r>
          </a:p>
        </p:txBody>
      </p:sp>
      <p:sp>
        <p:nvSpPr>
          <p:cNvPr id="52228"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E7A0B9ED-DFC3-405C-8E51-6B2AFB7ACAE5}" type="slidenum">
              <a:rPr lang="en-US" sz="1200" smtClean="0">
                <a:solidFill>
                  <a:srgbClr val="000000"/>
                </a:solidFill>
                <a:latin typeface="Times New Roman" pitchFamily="18" charset="0"/>
              </a:rPr>
              <a:pPr eaLnBrk="1" hangingPunct="1"/>
              <a:t>16</a:t>
            </a:fld>
            <a:endParaRPr lang="en-US" sz="1200" smtClean="0">
              <a:solidFill>
                <a:srgbClr val="000000"/>
              </a:solidFill>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647EF3DE-E4DD-4E6C-9BBE-787A1BE16E6E}" type="slidenum">
              <a:rPr lang="ru-RU" sz="1200" smtClean="0">
                <a:solidFill>
                  <a:srgbClr val="000000"/>
                </a:solidFill>
                <a:latin typeface="Times New Roman" pitchFamily="18" charset="0"/>
              </a:rPr>
              <a:pPr eaLnBrk="1" hangingPunct="1"/>
              <a:t>17</a:t>
            </a:fld>
            <a:endParaRPr lang="ru-RU" sz="1200" smtClean="0">
              <a:solidFill>
                <a:srgbClr val="000000"/>
              </a:solidFill>
              <a:latin typeface="Times New Roman" pitchFamily="18" charset="0"/>
            </a:endParaRPr>
          </a:p>
        </p:txBody>
      </p:sp>
      <p:sp>
        <p:nvSpPr>
          <p:cNvPr id="53251" name="Text Box 1"/>
          <p:cNvSpPr txBox="1">
            <a:spLocks noChangeArrowheads="1"/>
          </p:cNvSpPr>
          <p:nvPr/>
        </p:nvSpPr>
        <p:spPr bwMode="auto">
          <a:xfrm>
            <a:off x="1143000" y="677863"/>
            <a:ext cx="4572000" cy="3444875"/>
          </a:xfrm>
          <a:prstGeom prst="rect">
            <a:avLst/>
          </a:prstGeom>
          <a:solidFill>
            <a:srgbClr val="FFFFFF"/>
          </a:solidFill>
          <a:ln w="9525">
            <a:solidFill>
              <a:srgbClr val="000000"/>
            </a:solidFill>
            <a:miter lim="800000"/>
            <a:headEnd/>
            <a:tailEnd/>
          </a:ln>
        </p:spPr>
        <p:txBody>
          <a:bodyPr wrap="none" anchor="ctr"/>
          <a:lstStyle/>
          <a:p>
            <a:pPr>
              <a:buClr>
                <a:srgbClr val="000000"/>
              </a:buClr>
              <a:buSzPct val="100000"/>
              <a:buFont typeface="Times New Roman" pitchFamily="18" charset="0"/>
              <a:buNone/>
            </a:pPr>
            <a:endParaRPr lang="ru-RU"/>
          </a:p>
        </p:txBody>
      </p:sp>
      <p:sp>
        <p:nvSpPr>
          <p:cNvPr id="53252" name="Rectangle 2"/>
          <p:cNvSpPr>
            <a:spLocks noGrp="1" noChangeArrowheads="1"/>
          </p:cNvSpPr>
          <p:nvPr>
            <p:ph type="body"/>
          </p:nvPr>
        </p:nvSpPr>
        <p:spPr>
          <a:xfrm>
            <a:off x="685800" y="4343400"/>
            <a:ext cx="5484813"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r>
              <a:rPr lang="ru-RU" smtClean="0"/>
              <a:t>Некоторые технические детали. Автопараллелизация реализована с помощью </a:t>
            </a:r>
            <a:r>
              <a:rPr lang="en-US" smtClean="0"/>
              <a:t>OpenMP </a:t>
            </a:r>
            <a:r>
              <a:rPr lang="ru-RU" smtClean="0"/>
              <a:t>интерфейса. По сути автопараллелизация аналогична параллелизации циклов с помощью вставки </a:t>
            </a:r>
            <a:r>
              <a:rPr lang="en-US" smtClean="0"/>
              <a:t>OpenMP </a:t>
            </a:r>
            <a:r>
              <a:rPr lang="ru-RU" smtClean="0"/>
              <a:t>директив компилятором. Соответственно, если вы хотите добиться более качественного параллелизма в вашей программе, то нужно использовать эти директивы напрямую.</a:t>
            </a:r>
          </a:p>
          <a:p>
            <a:r>
              <a:rPr lang="ru-RU" smtClean="0"/>
              <a:t>Современные компиляторы поддерживают </a:t>
            </a:r>
            <a:r>
              <a:rPr lang="en-US" smtClean="0"/>
              <a:t>OpenMP</a:t>
            </a:r>
            <a:r>
              <a:rPr lang="ru-RU" smtClean="0"/>
              <a:t> интерфейс. Он позволяет программисту более широкие возможности для параллелизации программы, чем автопараллелизация. Этот программный инерфейс будет обсуждаться позднее. В данном </a:t>
            </a:r>
          </a:p>
          <a:p>
            <a:r>
              <a:rPr lang="ru-RU" smtClean="0"/>
              <a:t>случае нам интересно, какие возможности управления выполнением программы он предоставляет.</a:t>
            </a:r>
          </a:p>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ru-RU" smtClean="0"/>
              <a:t>Поскольку определение выгодности автопараллелизации достаточно трудная задача, которая зависит от многих факторов, часть которых не может быть известна во время компиляции, то существует возможность создавать многоверсионные приложения, которые содержат проверки времени выполнения и запускают несколько потоков для обработки циклов только при выполнении определенных условий. Опция </a:t>
            </a:r>
            <a:r>
              <a:rPr lang="en-US" smtClean="0"/>
              <a:t>/Qpar-runtime-control </a:t>
            </a:r>
            <a:r>
              <a:rPr lang="ru-RU" smtClean="0"/>
              <a:t>используется для определения уровня использования таких проверок.</a:t>
            </a:r>
          </a:p>
          <a:p>
            <a:r>
              <a:rPr lang="ru-RU" smtClean="0"/>
              <a:t>(</a:t>
            </a:r>
            <a:r>
              <a:rPr lang="en-US" smtClean="0"/>
              <a:t>?</a:t>
            </a:r>
            <a:r>
              <a:rPr lang="ru-RU" smtClean="0"/>
              <a:t> Хорошо бы привести конкретный пример)</a:t>
            </a:r>
          </a:p>
          <a:p>
            <a:endParaRPr lang="ru-RU" smtClean="0"/>
          </a:p>
        </p:txBody>
      </p:sp>
      <p:sp>
        <p:nvSpPr>
          <p:cNvPr id="54276"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11A4FA8B-2E2E-4D22-BD39-32C8A81D5BC0}" type="slidenum">
              <a:rPr lang="en-US" sz="1200" smtClean="0">
                <a:solidFill>
                  <a:srgbClr val="000000"/>
                </a:solidFill>
                <a:latin typeface="Times New Roman" pitchFamily="18" charset="0"/>
              </a:rPr>
              <a:pPr eaLnBrk="1" hangingPunct="1"/>
              <a:t>19</a:t>
            </a:fld>
            <a:endParaRPr lang="en-US" sz="1200" smtClean="0">
              <a:solidFill>
                <a:srgbClr val="000000"/>
              </a:solidFill>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ru-RU" smtClean="0"/>
          </a:p>
        </p:txBody>
      </p:sp>
      <p:sp>
        <p:nvSpPr>
          <p:cNvPr id="55300"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3ED7C1C1-DB3E-4DC3-B933-957600309215}" type="slidenum">
              <a:rPr lang="en-US" sz="1200" smtClean="0">
                <a:solidFill>
                  <a:srgbClr val="000000"/>
                </a:solidFill>
                <a:latin typeface="Times New Roman" pitchFamily="18" charset="0"/>
              </a:rPr>
              <a:pPr eaLnBrk="1" hangingPunct="1"/>
              <a:t>20</a:t>
            </a:fld>
            <a:endParaRPr lang="en-US" sz="1200" smtClean="0">
              <a:solidFill>
                <a:srgbClr val="000000"/>
              </a:solidFill>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ru-RU" smtClean="0"/>
              <a:t>Как уже упоминалось ранее существуют инструкции процессора, которые позволяют подгружать адреса в кэш.  Эту технологию в некоторых очевидных случаях можно использовать, чтобы ускорить приложение.</a:t>
            </a:r>
          </a:p>
        </p:txBody>
      </p:sp>
      <p:sp>
        <p:nvSpPr>
          <p:cNvPr id="56324"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53DF19AE-12F1-401B-A10F-1B16786EB57B}" type="slidenum">
              <a:rPr lang="en-US" sz="1200" smtClean="0">
                <a:solidFill>
                  <a:srgbClr val="000000"/>
                </a:solidFill>
                <a:latin typeface="Times New Roman" pitchFamily="18" charset="0"/>
              </a:rPr>
              <a:pPr eaLnBrk="1" hangingPunct="1"/>
              <a:t>21</a:t>
            </a:fld>
            <a:endParaRPr lang="en-US" sz="1200" smtClean="0">
              <a:solidFill>
                <a:srgbClr val="000000"/>
              </a:solidFill>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ru-RU" smtClean="0"/>
              <a:t> Использование софтварного префетчинга просто, но оценить эффект от него довольно сложно. Разные результаты можно получить на разных архитектурах. Попытка подгружать новые адреса в кэш может вызвать удаление из кэша нужных адресов. В случае перегрузки механизма предвыборки запросы пользователя будут игнорироваться.</a:t>
            </a:r>
            <a:r>
              <a:rPr lang="en-US" smtClean="0"/>
              <a:t> </a:t>
            </a:r>
            <a:r>
              <a:rPr lang="ru-RU" smtClean="0"/>
              <a:t>Процессор имеет свой железный предсказатель и возможно вы ему будете только мешать.</a:t>
            </a:r>
          </a:p>
          <a:p>
            <a:r>
              <a:rPr lang="en-US" smtClean="0"/>
              <a:t> </a:t>
            </a:r>
            <a:r>
              <a:rPr lang="ru-RU" smtClean="0"/>
              <a:t>Пример использования префетчинга в фортране. Написан тест, использующий матрицы 2000 на 2000.  </a:t>
            </a:r>
            <a:r>
              <a:rPr lang="en-US" smtClean="0"/>
              <a:t>SEC=2. </a:t>
            </a:r>
            <a:r>
              <a:rPr lang="ru-RU" smtClean="0"/>
              <a:t>Сделана попытка подгрузить внутри цикла по </a:t>
            </a:r>
            <a:r>
              <a:rPr lang="en-US" smtClean="0"/>
              <a:t>I </a:t>
            </a:r>
            <a:r>
              <a:rPr lang="ru-RU" smtClean="0"/>
              <a:t>подгрузить адреса для следующей итерации по </a:t>
            </a:r>
            <a:r>
              <a:rPr lang="en-US" smtClean="0"/>
              <a:t>J. </a:t>
            </a:r>
            <a:r>
              <a:rPr lang="ru-RU" smtClean="0"/>
              <a:t>Проблема в том, что поскольку память в кэш подгружается кэш линиями, то не имеет смысл вызывать </a:t>
            </a:r>
            <a:r>
              <a:rPr lang="en-US" smtClean="0"/>
              <a:t>mm_prefetch </a:t>
            </a:r>
            <a:r>
              <a:rPr lang="ru-RU" smtClean="0"/>
              <a:t>на каждой итерации. Если же вызывать </a:t>
            </a:r>
            <a:r>
              <a:rPr lang="en-US" smtClean="0"/>
              <a:t>IF </a:t>
            </a:r>
            <a:r>
              <a:rPr lang="ru-RU" smtClean="0"/>
              <a:t>для проверки номера итерации, то он сам вызывает негативный эффект.</a:t>
            </a:r>
            <a:endParaRPr lang="en-US" smtClean="0"/>
          </a:p>
          <a:p>
            <a:endParaRPr lang="ru-RU" smtClean="0"/>
          </a:p>
        </p:txBody>
      </p:sp>
      <p:sp>
        <p:nvSpPr>
          <p:cNvPr id="57348"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C8FE4857-752B-43F5-8C70-0E1BF37434A9}" type="slidenum">
              <a:rPr lang="en-US" sz="1200" smtClean="0">
                <a:solidFill>
                  <a:srgbClr val="000000"/>
                </a:solidFill>
                <a:latin typeface="Times New Roman" pitchFamily="18" charset="0"/>
              </a:rPr>
              <a:pPr eaLnBrk="1" hangingPunct="1"/>
              <a:t>25</a:t>
            </a:fld>
            <a:endParaRPr lang="en-US" sz="1200" smtClean="0">
              <a:solidFill>
                <a:srgbClr val="000000"/>
              </a:solidFill>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ru-RU" smtClean="0"/>
              <a:t> Использование софтварного префетчинга просто, но оценить эффект от него довольно сложно. Разные результаты можно получить на разных архитектурах. Попытка подгружать адреса в кэш может вызвать удаление из кэша нужных адресов. В случае перегрузки механизма предвыборки запросы пользователя будут игнорироваться.</a:t>
            </a:r>
            <a:r>
              <a:rPr lang="en-US" smtClean="0"/>
              <a:t> </a:t>
            </a:r>
            <a:r>
              <a:rPr lang="ru-RU" smtClean="0"/>
              <a:t>Процессор имеет свой железный предсказатель и возможно вы ему будете только мешать.</a:t>
            </a:r>
          </a:p>
          <a:p>
            <a:r>
              <a:rPr lang="en-US" smtClean="0"/>
              <a:t> </a:t>
            </a:r>
            <a:r>
              <a:rPr lang="ru-RU" smtClean="0"/>
              <a:t>Пример использования префетчинга в фортране. Написан тест, использующий матрицы 2000 на 2000.  </a:t>
            </a:r>
            <a:r>
              <a:rPr lang="en-US" smtClean="0"/>
              <a:t>SEC=2. </a:t>
            </a:r>
            <a:r>
              <a:rPr lang="ru-RU" smtClean="0"/>
              <a:t>Сделана попытка подгрузить внутри цикла по </a:t>
            </a:r>
            <a:r>
              <a:rPr lang="en-US" smtClean="0"/>
              <a:t>I </a:t>
            </a:r>
            <a:r>
              <a:rPr lang="ru-RU" smtClean="0"/>
              <a:t>подгрузить адреса для следующей итерации по </a:t>
            </a:r>
            <a:r>
              <a:rPr lang="en-US" smtClean="0"/>
              <a:t>J. </a:t>
            </a:r>
            <a:r>
              <a:rPr lang="ru-RU" smtClean="0"/>
              <a:t>Проблема в том, что поскольку память в кэш подгружается кэш линиями, то не имеет смысл вызывать </a:t>
            </a:r>
            <a:r>
              <a:rPr lang="en-US" smtClean="0"/>
              <a:t>mm_prefetch </a:t>
            </a:r>
            <a:r>
              <a:rPr lang="ru-RU" smtClean="0"/>
              <a:t>на каждой итерации. Если же вызывать </a:t>
            </a:r>
            <a:r>
              <a:rPr lang="en-US" smtClean="0"/>
              <a:t>IF </a:t>
            </a:r>
            <a:r>
              <a:rPr lang="ru-RU" smtClean="0"/>
              <a:t>для проверки номера итерации, то он сам вызывает негативный эффект.</a:t>
            </a:r>
            <a:endParaRPr lang="en-US" smtClean="0"/>
          </a:p>
          <a:p>
            <a:endParaRPr lang="ru-RU" smtClean="0"/>
          </a:p>
        </p:txBody>
      </p:sp>
      <p:sp>
        <p:nvSpPr>
          <p:cNvPr id="58372"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77C52624-333F-47EE-A493-67D26AB6BC2A}" type="slidenum">
              <a:rPr lang="en-US" sz="1200" smtClean="0">
                <a:solidFill>
                  <a:srgbClr val="000000"/>
                </a:solidFill>
                <a:latin typeface="Times New Roman" pitchFamily="18" charset="0"/>
              </a:rPr>
              <a:pPr eaLnBrk="1" hangingPunct="1"/>
              <a:t>26</a:t>
            </a:fld>
            <a:endParaRPr lang="en-US" sz="1200" smtClean="0">
              <a:solidFill>
                <a:srgbClr val="000000"/>
              </a:solidFill>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ru-RU" smtClean="0"/>
              <a:t>На рынок персональных компьютеров многопроцессорные</a:t>
            </a:r>
            <a:r>
              <a:rPr lang="en-US" smtClean="0"/>
              <a:t>/</a:t>
            </a:r>
            <a:r>
              <a:rPr lang="ru-RU" smtClean="0"/>
              <a:t>многоядерные архитектуры пришли сравнительно недавно. Ядром процессора называется та его часть, которая извлекает из памяти и исполняет инструкции. Изначально процессор содержал одно ядро. Сейчас широко распространены </a:t>
            </a:r>
            <a:r>
              <a:rPr lang="en-US" smtClean="0"/>
              <a:t>dual-core, quad-core </a:t>
            </a:r>
            <a:r>
              <a:rPr lang="ru-RU" smtClean="0"/>
              <a:t>и даже </a:t>
            </a:r>
            <a:r>
              <a:rPr lang="en-US" smtClean="0"/>
              <a:t>hexa-core </a:t>
            </a:r>
            <a:r>
              <a:rPr lang="ru-RU" smtClean="0"/>
              <a:t>процессоры. Большинство продаваемых сейчас вычислительных систем многопроцессорные. </a:t>
            </a:r>
          </a:p>
          <a:p>
            <a:endParaRPr lang="ru-RU" smtClean="0"/>
          </a:p>
        </p:txBody>
      </p:sp>
      <p:sp>
        <p:nvSpPr>
          <p:cNvPr id="40964"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581FD9E5-117B-4DC5-8C4F-6BF153B70BE9}" type="slidenum">
              <a:rPr lang="en-US" sz="1200" smtClean="0">
                <a:solidFill>
                  <a:srgbClr val="000000"/>
                </a:solidFill>
                <a:latin typeface="Times New Roman" pitchFamily="18" charset="0"/>
              </a:rPr>
              <a:pPr eaLnBrk="1" hangingPunct="1"/>
              <a:t>2</a:t>
            </a:fld>
            <a:endParaRPr lang="en-US" sz="1200" smtClean="0">
              <a:solidFill>
                <a:srgbClr val="000000"/>
              </a:solidFill>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ru-RU" smtClean="0"/>
              <a:t>Поскольку осуществление параллелизации и векторизации компилятором довольно сложный вопрос, и эти оптимизации не всегда удается осуществить из-за сложности решения вопроса с доказательством правомерности этих перестановочных оптимизаций, то постоянно возникает желание ввести какие-то новые конструкции в языки программирования, которые бы облегчили пользователям написание параллелизуемого и векторизуемого кода. В языках С</a:t>
            </a:r>
            <a:r>
              <a:rPr lang="en-US" smtClean="0"/>
              <a:t>/C++ </a:t>
            </a:r>
            <a:r>
              <a:rPr lang="ru-RU" smtClean="0"/>
              <a:t>разрешение вопроса с зависимостями еще сложнее плюс сам язык не очень удобен для например работы с матрицами, поэтому появилась идея некоего языкового расширения для работы с матрицами.</a:t>
            </a:r>
          </a:p>
        </p:txBody>
      </p:sp>
      <p:sp>
        <p:nvSpPr>
          <p:cNvPr id="59396"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77F7D212-8850-466B-94AE-5670A506A8B6}" type="slidenum">
              <a:rPr lang="en-US" sz="1200" smtClean="0">
                <a:solidFill>
                  <a:srgbClr val="000000"/>
                </a:solidFill>
                <a:latin typeface="Times New Roman" pitchFamily="18" charset="0"/>
              </a:rPr>
              <a:pPr eaLnBrk="1" hangingPunct="1"/>
              <a:t>29</a:t>
            </a:fld>
            <a:endParaRPr lang="en-US" sz="1200" smtClean="0">
              <a:solidFill>
                <a:srgbClr val="000000"/>
              </a:solidFill>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ru-RU" smtClean="0"/>
          </a:p>
        </p:txBody>
      </p:sp>
      <p:sp>
        <p:nvSpPr>
          <p:cNvPr id="60420"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F4C53EBE-471F-4BFF-BE83-AD0D2194BE93}" type="slidenum">
              <a:rPr lang="en-US" sz="1200" smtClean="0">
                <a:solidFill>
                  <a:srgbClr val="000000"/>
                </a:solidFill>
                <a:latin typeface="Times New Roman" pitchFamily="18" charset="0"/>
              </a:rPr>
              <a:pPr eaLnBrk="1" hangingPunct="1"/>
              <a:t>30</a:t>
            </a:fld>
            <a:endParaRPr lang="en-US" sz="1200" smtClean="0">
              <a:solidFill>
                <a:srgbClr val="000000"/>
              </a:solidFill>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ru-RU" smtClean="0"/>
          </a:p>
        </p:txBody>
      </p:sp>
      <p:sp>
        <p:nvSpPr>
          <p:cNvPr id="61444"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12BB9091-FFC2-4ADF-BC05-8588C1FED3A4}" type="slidenum">
              <a:rPr lang="en-US" sz="1200" smtClean="0">
                <a:solidFill>
                  <a:srgbClr val="000000"/>
                </a:solidFill>
                <a:latin typeface="Times New Roman" pitchFamily="18" charset="0"/>
              </a:rPr>
              <a:pPr eaLnBrk="1" hangingPunct="1"/>
              <a:t>31</a:t>
            </a:fld>
            <a:endParaRPr lang="en-US" sz="1200" smtClean="0">
              <a:solidFill>
                <a:srgbClr val="000000"/>
              </a:solidFill>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ru-RU" smtClean="0"/>
              <a:t>Простенькая программка перемножения матриц теперь имеет вид.</a:t>
            </a:r>
          </a:p>
          <a:p>
            <a:r>
              <a:rPr lang="ru-RU" smtClean="0"/>
              <a:t>Оставляя за скобками реализацию параллелизма и векторизации в этом расширении я считаю, что оно вводит достаточно удобную форму декларации матриц для использования в маленьких вычислительных программках. </a:t>
            </a:r>
          </a:p>
        </p:txBody>
      </p:sp>
      <p:sp>
        <p:nvSpPr>
          <p:cNvPr id="62468"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69B420A4-B28E-4142-9B10-8020CBB9EED0}" type="slidenum">
              <a:rPr lang="en-US" sz="1200" smtClean="0">
                <a:solidFill>
                  <a:srgbClr val="000000"/>
                </a:solidFill>
                <a:latin typeface="Times New Roman" pitchFamily="18" charset="0"/>
              </a:rPr>
              <a:pPr eaLnBrk="1" hangingPunct="1"/>
              <a:t>32</a:t>
            </a:fld>
            <a:endParaRPr lang="en-US" sz="1200" smtClean="0">
              <a:solidFill>
                <a:srgbClr val="000000"/>
              </a:solidFill>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3E743563-34D5-4A5C-8E86-62AA8A2F3621}" type="slidenum">
              <a:rPr lang="en-US" sz="1200" smtClean="0">
                <a:solidFill>
                  <a:srgbClr val="000000"/>
                </a:solidFill>
                <a:latin typeface="Times New Roman" pitchFamily="18" charset="0"/>
              </a:rPr>
              <a:pPr eaLnBrk="1" hangingPunct="1"/>
              <a:t>33</a:t>
            </a:fld>
            <a:endParaRPr lang="en-US" sz="1200" smtClean="0">
              <a:solidFill>
                <a:srgbClr val="000000"/>
              </a:solidFill>
              <a:latin typeface="Times New Roman" pitchFamily="18" charset="0"/>
            </a:endParaRPr>
          </a:p>
        </p:txBody>
      </p:sp>
      <p:sp>
        <p:nvSpPr>
          <p:cNvPr id="63491" name="Text Box 1"/>
          <p:cNvSpPr txBox="1">
            <a:spLocks noChangeArrowheads="1"/>
          </p:cNvSpPr>
          <p:nvPr/>
        </p:nvSpPr>
        <p:spPr bwMode="auto">
          <a:xfrm>
            <a:off x="1143000" y="677863"/>
            <a:ext cx="4572000" cy="3444875"/>
          </a:xfrm>
          <a:prstGeom prst="rect">
            <a:avLst/>
          </a:prstGeom>
          <a:solidFill>
            <a:srgbClr val="FFFFFF"/>
          </a:solidFill>
          <a:ln w="9360">
            <a:solidFill>
              <a:srgbClr val="000000"/>
            </a:solidFill>
            <a:miter lim="800000"/>
            <a:headEnd/>
            <a:tailEnd/>
          </a:ln>
        </p:spPr>
        <p:txBody>
          <a:bodyPr wrap="none" anchor="ctr"/>
          <a:lstStyle/>
          <a:p>
            <a:pPr>
              <a:buClr>
                <a:srgbClr val="000000"/>
              </a:buClr>
              <a:buSzPct val="100000"/>
              <a:buFont typeface="Times New Roman" pitchFamily="18" charset="0"/>
              <a:buNone/>
            </a:pPr>
            <a:endParaRPr lang="ru-RU"/>
          </a:p>
        </p:txBody>
      </p:sp>
      <p:sp>
        <p:nvSpPr>
          <p:cNvPr id="63492" name="Rectangle 2"/>
          <p:cNvSpPr>
            <a:spLocks noGrp="1" noChangeArrowheads="1"/>
          </p:cNvSpPr>
          <p:nvPr>
            <p:ph type="body"/>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ru-RU" smtClean="0"/>
              <a:t>Производительность современных вычислительных систем определяется в основном скоростью взаимодействия с памятью, поэтому хочется напомнить о особенностях организации подсистемы памяти для многоядерных и многопроцессорных систем.</a:t>
            </a:r>
          </a:p>
          <a:p>
            <a:r>
              <a:rPr lang="ru-RU" smtClean="0"/>
              <a:t>Приведенная схема описывает примерную организацию памяти в двухядерных процессорах.</a:t>
            </a:r>
          </a:p>
          <a:p>
            <a:r>
              <a:rPr lang="ru-RU" smtClean="0"/>
              <a:t>Из приведенной схемы понятно, что у двухядерного процессора дублируются практически все ресурсы за исключением кэша второго уровня и шины данных. (Шина данных обрабатывает обращение к памяти.) Т.е. при запуске на ядрах двух приложений узким местом которых является работа с памятью мы можем получить замедление работы обоих приложений, поскольку онибудут конкурировать за кэш второго уровня.</a:t>
            </a:r>
          </a:p>
          <a:p>
            <a:r>
              <a:rPr lang="ru-RU" smtClean="0"/>
              <a:t> Начиная с процессора </a:t>
            </a:r>
            <a:r>
              <a:rPr lang="en-US" smtClean="0"/>
              <a:t>Nehalem</a:t>
            </a:r>
            <a:r>
              <a:rPr lang="ru-RU" smtClean="0"/>
              <a:t> ядра получили свой кэш второго уровня, но совместно пользуются кэшем третьего уровня.</a:t>
            </a:r>
          </a:p>
          <a:p>
            <a:endParaRPr lang="ru-RU" smtClean="0"/>
          </a:p>
        </p:txBody>
      </p:sp>
      <p:sp>
        <p:nvSpPr>
          <p:cNvPr id="41988"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0EBD7599-AD58-4D4A-AE3A-BC824F359D05}" type="slidenum">
              <a:rPr lang="en-US" sz="1200" smtClean="0">
                <a:solidFill>
                  <a:srgbClr val="000000"/>
                </a:solidFill>
                <a:latin typeface="Times New Roman" pitchFamily="18" charset="0"/>
              </a:rPr>
              <a:pPr eaLnBrk="1" hangingPunct="1"/>
              <a:t>3</a:t>
            </a:fld>
            <a:endParaRPr lang="en-US" sz="1200" smtClean="0">
              <a:solidFill>
                <a:srgbClr val="000000"/>
              </a:solidFill>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ru-RU" dirty="0" smtClean="0"/>
              <a:t>При создании многопроцессорных систем главным вопросом является управление разными процессорами при решении какой-то общей задачи. Поскольку сейчас главным вопросом ограничивающим быстродействие  вычислительных систем является вопрос взаимодействия с памятью, то логично охарактеризовать вычислительные системы по методу работы с памятью.</a:t>
            </a:r>
          </a:p>
          <a:p>
            <a:pPr>
              <a:defRPr/>
            </a:pPr>
            <a:r>
              <a:rPr lang="ru-RU" dirty="0" smtClean="0"/>
              <a:t>Если различные процессоры не имеют разделяемой памяти, то это существенно усложняет организацию параллельных вычислений.</a:t>
            </a:r>
          </a:p>
          <a:p>
            <a:pPr>
              <a:defRPr/>
            </a:pPr>
            <a:r>
              <a:rPr lang="ru-RU" dirty="0" smtClean="0"/>
              <a:t>Если процессоры могут работать с общей памятью, то возникает вопрос синхронизации подсистем памяти этих процессоров. Как уже упоминалось для ускорения работы с памятью процессоры имеют систему кэшей. Что будет происходит если некоторый адрес памяти будет одновременно присутствовать в нескольких подсистемах памяти и модифицирован одним в одном из них</a:t>
            </a:r>
            <a:r>
              <a:rPr lang="en-US" dirty="0" smtClean="0"/>
              <a:t>?</a:t>
            </a:r>
            <a:r>
              <a:rPr lang="ru-RU" dirty="0" smtClean="0"/>
              <a:t> В этом случае необходимо привести в соостветсвие значения во всех остальных подсистемах. В случае с </a:t>
            </a:r>
            <a:r>
              <a:rPr lang="en-US" dirty="0" smtClean="0"/>
              <a:t>SMP </a:t>
            </a:r>
            <a:r>
              <a:rPr lang="ru-RU" dirty="0" smtClean="0"/>
              <a:t>системами процессор передает информацию о измененом адресе на шину данных. Шина данных в свою очередь передает эту информацию другим процессорам.</a:t>
            </a:r>
            <a:endParaRPr lang="en-US" dirty="0" smtClean="0"/>
          </a:p>
          <a:p>
            <a:pPr>
              <a:defRPr/>
            </a:pPr>
            <a:r>
              <a:rPr lang="en-US" dirty="0" smtClean="0"/>
              <a:t> NUMA </a:t>
            </a:r>
            <a:r>
              <a:rPr lang="ru-RU" dirty="0" smtClean="0"/>
              <a:t>архитектура представляет некий гибрид между </a:t>
            </a:r>
            <a:r>
              <a:rPr lang="en-US" dirty="0" smtClean="0"/>
              <a:t>SMP </a:t>
            </a:r>
            <a:r>
              <a:rPr lang="ru-RU" dirty="0" smtClean="0"/>
              <a:t>и </a:t>
            </a:r>
            <a:r>
              <a:rPr lang="en-US" dirty="0" smtClean="0"/>
              <a:t>MPP. </a:t>
            </a:r>
            <a:r>
              <a:rPr lang="ru-RU" dirty="0" smtClean="0"/>
              <a:t>Память физически распределена, но общедоступна. Единое адресное пространство поддерживается на аппаратном уровне, но разная скорость доступа к различным сегментам памяти. </a:t>
            </a:r>
            <a:endParaRPr lang="ru-RU" dirty="0"/>
          </a:p>
        </p:txBody>
      </p:sp>
      <p:sp>
        <p:nvSpPr>
          <p:cNvPr id="43012"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C796D182-51A5-48FD-85F3-618AE52F9DB1}" type="slidenum">
              <a:rPr lang="en-US" sz="1200" smtClean="0">
                <a:solidFill>
                  <a:srgbClr val="000000"/>
                </a:solidFill>
                <a:latin typeface="Times New Roman" pitchFamily="18" charset="0"/>
              </a:rPr>
              <a:pPr eaLnBrk="1" hangingPunct="1"/>
              <a:t>4</a:t>
            </a:fld>
            <a:endParaRPr lang="en-US" sz="1200" smtClean="0">
              <a:solidFill>
                <a:srgbClr val="000000"/>
              </a:solidFill>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ru-RU" smtClean="0"/>
              <a:t>Приведенные соображения о работе памяти верны и в случае многопроцессорной архитектуры. Типичным представителем многопроцесорных архитектур является архитектура </a:t>
            </a:r>
            <a:r>
              <a:rPr lang="en-US" smtClean="0"/>
              <a:t>i7</a:t>
            </a:r>
            <a:r>
              <a:rPr lang="ru-RU" smtClean="0"/>
              <a:t>. Эта архитектура – архитектура с неоднородной памятью. Каждый процессор имеет свою память, доступ к которой наиболее быстрый. Доступ к памяти другого процессора медленнее. Используется </a:t>
            </a:r>
            <a:r>
              <a:rPr lang="en-US" smtClean="0"/>
              <a:t>QPI </a:t>
            </a:r>
            <a:r>
              <a:rPr lang="ru-RU" smtClean="0"/>
              <a:t>соединение между процессорами. Логическая память программы привязывается к физической памяти в момент первого обращения к памяти. Память выделяется из памяти того процессора на котором выполняется поток, запрашивающий память. </a:t>
            </a:r>
          </a:p>
        </p:txBody>
      </p:sp>
      <p:sp>
        <p:nvSpPr>
          <p:cNvPr id="44036"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B98DF33B-F730-4BE8-A75F-2625D6380FEF}" type="slidenum">
              <a:rPr lang="en-US" sz="1200" smtClean="0">
                <a:solidFill>
                  <a:srgbClr val="000000"/>
                </a:solidFill>
                <a:latin typeface="Times New Roman" pitchFamily="18" charset="0"/>
              </a:rPr>
              <a:pPr eaLnBrk="1" hangingPunct="1"/>
              <a:t>5</a:t>
            </a:fld>
            <a:endParaRPr lang="en-US" sz="1200" smtClean="0">
              <a:solidFill>
                <a:srgbClr val="000000"/>
              </a:solidFill>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ru-RU" smtClean="0"/>
              <a:t>Интересным фактом является то, что приложения на многопроцессорных машинах демонстрируют достаточно нестабильную производительность. Это происходит в том числе и потому, что при выполнении однопоточного приложения оно «кочует» по разным ядрам. Это приводит к тому, что в начальный момент времени память выделяется на одном процессоре и приложение работает с «близкой памятью», но если приложение начинает работать  на другом процессоре, то доступ к памяти замедляется.</a:t>
            </a:r>
          </a:p>
          <a:p>
            <a:r>
              <a:rPr lang="ru-RU" smtClean="0"/>
              <a:t> Эту проблему можно решить с помощью привязки приложения к определенным ядрам. Установить </a:t>
            </a:r>
            <a:r>
              <a:rPr lang="en-US" smtClean="0"/>
              <a:t>affinity </a:t>
            </a:r>
            <a:r>
              <a:rPr lang="ru-RU" smtClean="0"/>
              <a:t>для приложения.</a:t>
            </a:r>
          </a:p>
        </p:txBody>
      </p:sp>
      <p:sp>
        <p:nvSpPr>
          <p:cNvPr id="45060"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3924212B-F81A-4B26-92FB-F19D8F6B7EE9}" type="slidenum">
              <a:rPr lang="en-US" sz="1200" smtClean="0">
                <a:solidFill>
                  <a:srgbClr val="000000"/>
                </a:solidFill>
                <a:latin typeface="Times New Roman" pitchFamily="18" charset="0"/>
              </a:rPr>
              <a:pPr eaLnBrk="1" hangingPunct="1"/>
              <a:t>6</a:t>
            </a:fld>
            <a:endParaRPr lang="en-US" sz="1200" smtClean="0">
              <a:solidFill>
                <a:srgbClr val="000000"/>
              </a:solidFill>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ru-RU" smtClean="0"/>
              <a:t>В связи с появлением на рынок различных многопроцессорных архитектур существует мода на «параллелизацию» приложений. Однако параллелизация имеет свои плюсы и минусы. Понятно, что существуют приложения, которые необходимо должны быть многопоточными (Вэб сервисы и т.д.). В случае с вычислительными приложениями необходимо решать вопрос о выгодности многопоточности, учитывая следующие плюсы и минусы многопоточных приложений. Плюсы: Вычислительные ресурсы увеличиваются пропорционально количеству используемых реальных ядер (на </a:t>
            </a:r>
            <a:r>
              <a:rPr lang="en-US" smtClean="0"/>
              <a:t>Nehaleme </a:t>
            </a:r>
            <a:r>
              <a:rPr lang="ru-RU" smtClean="0"/>
              <a:t>из-за гиперсрединга на одном реальном ядре находятся два логических). Особенно это важно из-за увеличивающегося размера кэшей разных уровней. Минусы: Усложнение разработки; Проблемы синхронизации; Потоки конкурируют за ресурсы</a:t>
            </a:r>
            <a:r>
              <a:rPr lang="en-US" smtClean="0"/>
              <a:t>; </a:t>
            </a:r>
            <a:r>
              <a:rPr lang="ru-RU" smtClean="0"/>
              <a:t>Создание потоков имеет свою цену, которая может свести на нет весь выигрыш от использования дополнительных ресурсов.</a:t>
            </a:r>
          </a:p>
          <a:p>
            <a:endParaRPr lang="ru-RU" smtClean="0"/>
          </a:p>
        </p:txBody>
      </p:sp>
      <p:sp>
        <p:nvSpPr>
          <p:cNvPr id="46084"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33BCDBB0-0591-44EC-8C98-6D1231E0A592}" type="slidenum">
              <a:rPr lang="en-US" sz="1200" smtClean="0">
                <a:solidFill>
                  <a:srgbClr val="000000"/>
                </a:solidFill>
                <a:latin typeface="Times New Roman" pitchFamily="18" charset="0"/>
              </a:rPr>
              <a:pPr eaLnBrk="1" hangingPunct="1"/>
              <a:t>7</a:t>
            </a:fld>
            <a:endParaRPr lang="en-US" sz="1200" smtClean="0">
              <a:solidFill>
                <a:srgbClr val="000000"/>
              </a:solidFill>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7F9D3B0C-FF8C-4326-93AC-8D867306AE1B}" type="slidenum">
              <a:rPr lang="ru-RU" sz="1200" smtClean="0">
                <a:solidFill>
                  <a:srgbClr val="000000"/>
                </a:solidFill>
                <a:latin typeface="Times New Roman" pitchFamily="18" charset="0"/>
              </a:rPr>
              <a:pPr eaLnBrk="1" hangingPunct="1"/>
              <a:t>8</a:t>
            </a:fld>
            <a:endParaRPr lang="ru-RU" sz="1200" smtClean="0">
              <a:solidFill>
                <a:srgbClr val="000000"/>
              </a:solidFill>
              <a:latin typeface="Times New Roman" pitchFamily="18" charset="0"/>
            </a:endParaRPr>
          </a:p>
        </p:txBody>
      </p:sp>
      <p:sp>
        <p:nvSpPr>
          <p:cNvPr id="47107" name="Text Box 1"/>
          <p:cNvSpPr txBox="1">
            <a:spLocks noChangeArrowheads="1"/>
          </p:cNvSpPr>
          <p:nvPr/>
        </p:nvSpPr>
        <p:spPr bwMode="auto">
          <a:xfrm>
            <a:off x="1143000" y="677863"/>
            <a:ext cx="4572000" cy="3444875"/>
          </a:xfrm>
          <a:prstGeom prst="rect">
            <a:avLst/>
          </a:prstGeom>
          <a:solidFill>
            <a:srgbClr val="FFFFFF"/>
          </a:solidFill>
          <a:ln w="9525">
            <a:solidFill>
              <a:srgbClr val="000000"/>
            </a:solidFill>
            <a:miter lim="800000"/>
            <a:headEnd/>
            <a:tailEnd/>
          </a:ln>
        </p:spPr>
        <p:txBody>
          <a:bodyPr wrap="none" anchor="ctr"/>
          <a:lstStyle/>
          <a:p>
            <a:pPr>
              <a:buClr>
                <a:srgbClr val="000000"/>
              </a:buClr>
              <a:buSzPct val="100000"/>
              <a:buFont typeface="Times New Roman" pitchFamily="18" charset="0"/>
              <a:buNone/>
            </a:pPr>
            <a:endParaRPr lang="ru-RU"/>
          </a:p>
        </p:txBody>
      </p:sp>
      <p:sp>
        <p:nvSpPr>
          <p:cNvPr id="47108" name="Rectangle 2"/>
          <p:cNvSpPr>
            <a:spLocks noGrp="1" noChangeArrowheads="1"/>
          </p:cNvSpPr>
          <p:nvPr>
            <p:ph type="body"/>
          </p:nvPr>
        </p:nvSpPr>
        <p:spPr>
          <a:xfrm>
            <a:off x="685800" y="4343400"/>
            <a:ext cx="5484813"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r>
              <a:rPr lang="ru-RU" smtClean="0"/>
              <a:t>Компилятор Интел предлагает некоторое компромисное решение. Он под опцией –</a:t>
            </a:r>
            <a:r>
              <a:rPr lang="en-US" smtClean="0"/>
              <a:t>Qparallel </a:t>
            </a:r>
            <a:r>
              <a:rPr lang="ru-RU" smtClean="0"/>
              <a:t>пытается распараллелить циклы с тем чтобы задействовать ресурсы многопроцессорной архитектуры. Плюс такого подхода заключается в том, что можно без дополнительной разработки улучшить производительность приложения.</a:t>
            </a: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696FD126-D552-4BFC-A7CA-5266DE52E565}" type="slidenum">
              <a:rPr lang="ru-RU" sz="1200" smtClean="0">
                <a:solidFill>
                  <a:srgbClr val="000000"/>
                </a:solidFill>
                <a:latin typeface="Times New Roman" pitchFamily="18" charset="0"/>
              </a:rPr>
              <a:pPr eaLnBrk="1" hangingPunct="1"/>
              <a:t>10</a:t>
            </a:fld>
            <a:endParaRPr lang="ru-RU" sz="1200" smtClean="0">
              <a:solidFill>
                <a:srgbClr val="000000"/>
              </a:solidFill>
              <a:latin typeface="Times New Roman" pitchFamily="18" charset="0"/>
            </a:endParaRPr>
          </a:p>
        </p:txBody>
      </p:sp>
      <p:sp>
        <p:nvSpPr>
          <p:cNvPr id="48131" name="Text Box 1"/>
          <p:cNvSpPr txBox="1">
            <a:spLocks noChangeArrowheads="1"/>
          </p:cNvSpPr>
          <p:nvPr/>
        </p:nvSpPr>
        <p:spPr bwMode="auto">
          <a:xfrm>
            <a:off x="1143000" y="677863"/>
            <a:ext cx="4572000" cy="3444875"/>
          </a:xfrm>
          <a:prstGeom prst="rect">
            <a:avLst/>
          </a:prstGeom>
          <a:solidFill>
            <a:srgbClr val="FFFFFF"/>
          </a:solidFill>
          <a:ln w="9525">
            <a:solidFill>
              <a:srgbClr val="000000"/>
            </a:solidFill>
            <a:miter lim="800000"/>
            <a:headEnd/>
            <a:tailEnd/>
          </a:ln>
        </p:spPr>
        <p:txBody>
          <a:bodyPr wrap="none" anchor="ctr"/>
          <a:lstStyle/>
          <a:p>
            <a:pPr>
              <a:buClr>
                <a:srgbClr val="000000"/>
              </a:buClr>
              <a:buSzPct val="100000"/>
              <a:buFont typeface="Times New Roman" pitchFamily="18" charset="0"/>
              <a:buNone/>
            </a:pPr>
            <a:endParaRPr lang="ru-RU"/>
          </a:p>
        </p:txBody>
      </p:sp>
      <p:sp>
        <p:nvSpPr>
          <p:cNvPr id="48132" name="Rectangle 2"/>
          <p:cNvSpPr>
            <a:spLocks noGrp="1" noChangeArrowheads="1"/>
          </p:cNvSpPr>
          <p:nvPr>
            <p:ph type="body"/>
          </p:nvPr>
        </p:nvSpPr>
        <p:spPr>
          <a:xfrm>
            <a:off x="685800" y="4343400"/>
            <a:ext cx="5484813"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u-R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ru-RU"/>
          </a:p>
        </p:txBody>
      </p:sp>
      <p:sp>
        <p:nvSpPr>
          <p:cNvPr id="4" name="Rectangle 3"/>
          <p:cNvSpPr>
            <a:spLocks noGrp="1" noChangeArrowheads="1"/>
          </p:cNvSpPr>
          <p:nvPr>
            <p:ph type="dt" idx="10"/>
          </p:nvPr>
        </p:nvSpPr>
        <p:spPr>
          <a:ln/>
        </p:spPr>
        <p:txBody>
          <a:bodyPr/>
          <a:lstStyle>
            <a:lvl1pPr>
              <a:defRPr/>
            </a:lvl1pPr>
          </a:lstStyle>
          <a:p>
            <a:pPr>
              <a:defRPr/>
            </a:pPr>
            <a:r>
              <a:rPr lang="en-US"/>
              <a:t>10/17/10</a:t>
            </a:r>
          </a:p>
        </p:txBody>
      </p:sp>
      <p:sp>
        <p:nvSpPr>
          <p:cNvPr id="5" name="Rectangle 4"/>
          <p:cNvSpPr>
            <a:spLocks noGrp="1" noChangeArrowheads="1"/>
          </p:cNvSpPr>
          <p:nvPr>
            <p:ph type="sldNum" idx="11"/>
          </p:nvPr>
        </p:nvSpPr>
        <p:spPr>
          <a:ln/>
        </p:spPr>
        <p:txBody>
          <a:bodyPr/>
          <a:lstStyle>
            <a:lvl1pPr>
              <a:defRPr/>
            </a:lvl1pPr>
          </a:lstStyle>
          <a:p>
            <a:pPr>
              <a:defRPr/>
            </a:pPr>
            <a:fld id="{0287C8BC-21C7-42FD-BD7E-B76C2A65D89F}" type="slidenum">
              <a:rPr lang="en-US"/>
              <a:pPr>
                <a:defRPr/>
              </a:pPr>
              <a:t>‹#›</a:t>
            </a:fld>
            <a:endParaRPr lang="en-US"/>
          </a:p>
        </p:txBody>
      </p:sp>
    </p:spTree>
    <p:extLst>
      <p:ext uri="{BB962C8B-B14F-4D97-AF65-F5344CB8AC3E}">
        <p14:creationId xmlns:p14="http://schemas.microsoft.com/office/powerpoint/2010/main" val="1476966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3"/>
          <p:cNvSpPr>
            <a:spLocks noGrp="1" noChangeArrowheads="1"/>
          </p:cNvSpPr>
          <p:nvPr>
            <p:ph type="dt" idx="10"/>
          </p:nvPr>
        </p:nvSpPr>
        <p:spPr>
          <a:ln/>
        </p:spPr>
        <p:txBody>
          <a:bodyPr/>
          <a:lstStyle>
            <a:lvl1pPr>
              <a:defRPr/>
            </a:lvl1pPr>
          </a:lstStyle>
          <a:p>
            <a:pPr>
              <a:defRPr/>
            </a:pPr>
            <a:r>
              <a:rPr lang="en-US"/>
              <a:t>10/17/10</a:t>
            </a:r>
          </a:p>
        </p:txBody>
      </p:sp>
      <p:sp>
        <p:nvSpPr>
          <p:cNvPr id="5" name="Rectangle 4"/>
          <p:cNvSpPr>
            <a:spLocks noGrp="1" noChangeArrowheads="1"/>
          </p:cNvSpPr>
          <p:nvPr>
            <p:ph type="sldNum" idx="11"/>
          </p:nvPr>
        </p:nvSpPr>
        <p:spPr>
          <a:ln/>
        </p:spPr>
        <p:txBody>
          <a:bodyPr/>
          <a:lstStyle>
            <a:lvl1pPr>
              <a:defRPr/>
            </a:lvl1pPr>
          </a:lstStyle>
          <a:p>
            <a:pPr>
              <a:defRPr/>
            </a:pPr>
            <a:fld id="{B1D51FAD-17B9-468A-9B36-55DBEC9952BA}" type="slidenum">
              <a:rPr lang="en-US"/>
              <a:pPr>
                <a:defRPr/>
              </a:pPr>
              <a:t>‹#›</a:t>
            </a:fld>
            <a:endParaRPr lang="en-US"/>
          </a:p>
        </p:txBody>
      </p:sp>
    </p:spTree>
    <p:extLst>
      <p:ext uri="{BB962C8B-B14F-4D97-AF65-F5344CB8AC3E}">
        <p14:creationId xmlns:p14="http://schemas.microsoft.com/office/powerpoint/2010/main" val="1763294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158750"/>
            <a:ext cx="2057400" cy="580707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55613" y="158750"/>
            <a:ext cx="6024562" cy="5807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3"/>
          <p:cNvSpPr>
            <a:spLocks noGrp="1" noChangeArrowheads="1"/>
          </p:cNvSpPr>
          <p:nvPr>
            <p:ph type="dt" idx="10"/>
          </p:nvPr>
        </p:nvSpPr>
        <p:spPr>
          <a:ln/>
        </p:spPr>
        <p:txBody>
          <a:bodyPr/>
          <a:lstStyle>
            <a:lvl1pPr>
              <a:defRPr/>
            </a:lvl1pPr>
          </a:lstStyle>
          <a:p>
            <a:pPr>
              <a:defRPr/>
            </a:pPr>
            <a:r>
              <a:rPr lang="en-US"/>
              <a:t>10/17/10</a:t>
            </a:r>
          </a:p>
        </p:txBody>
      </p:sp>
      <p:sp>
        <p:nvSpPr>
          <p:cNvPr id="5" name="Rectangle 4"/>
          <p:cNvSpPr>
            <a:spLocks noGrp="1" noChangeArrowheads="1"/>
          </p:cNvSpPr>
          <p:nvPr>
            <p:ph type="sldNum" idx="11"/>
          </p:nvPr>
        </p:nvSpPr>
        <p:spPr>
          <a:ln/>
        </p:spPr>
        <p:txBody>
          <a:bodyPr/>
          <a:lstStyle>
            <a:lvl1pPr>
              <a:defRPr/>
            </a:lvl1pPr>
          </a:lstStyle>
          <a:p>
            <a:pPr>
              <a:defRPr/>
            </a:pPr>
            <a:fld id="{B8104B67-8CF6-4824-BC0D-8A9FEE0A0D99}" type="slidenum">
              <a:rPr lang="en-US"/>
              <a:pPr>
                <a:defRPr/>
              </a:pPr>
              <a:t>‹#›</a:t>
            </a:fld>
            <a:endParaRPr lang="en-US"/>
          </a:p>
        </p:txBody>
      </p:sp>
    </p:spTree>
    <p:extLst>
      <p:ext uri="{BB962C8B-B14F-4D97-AF65-F5344CB8AC3E}">
        <p14:creationId xmlns:p14="http://schemas.microsoft.com/office/powerpoint/2010/main" val="36255491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u-R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ru-RU"/>
          </a:p>
        </p:txBody>
      </p:sp>
      <p:sp>
        <p:nvSpPr>
          <p:cNvPr id="4" name="Rectangle 8"/>
          <p:cNvSpPr>
            <a:spLocks noGrp="1" noChangeArrowheads="1"/>
          </p:cNvSpPr>
          <p:nvPr>
            <p:ph type="dt" idx="10"/>
          </p:nvPr>
        </p:nvSpPr>
        <p:spPr>
          <a:ln/>
        </p:spPr>
        <p:txBody>
          <a:bodyPr/>
          <a:lstStyle>
            <a:lvl1pPr>
              <a:defRPr/>
            </a:lvl1pPr>
          </a:lstStyle>
          <a:p>
            <a:pPr>
              <a:defRPr/>
            </a:pPr>
            <a:r>
              <a:rPr lang="en-US"/>
              <a:t>10/17/10</a:t>
            </a:r>
          </a:p>
        </p:txBody>
      </p:sp>
      <p:sp>
        <p:nvSpPr>
          <p:cNvPr id="5" name="Rectangle 9"/>
          <p:cNvSpPr>
            <a:spLocks noGrp="1" noChangeArrowheads="1"/>
          </p:cNvSpPr>
          <p:nvPr>
            <p:ph type="sldNum" idx="11"/>
          </p:nvPr>
        </p:nvSpPr>
        <p:spPr>
          <a:ln/>
        </p:spPr>
        <p:txBody>
          <a:bodyPr/>
          <a:lstStyle>
            <a:lvl1pPr>
              <a:defRPr/>
            </a:lvl1pPr>
          </a:lstStyle>
          <a:p>
            <a:pPr>
              <a:defRPr/>
            </a:pPr>
            <a:fld id="{EBAC672C-EFCB-471D-A58A-3F4EE56880DD}" type="slidenum">
              <a:rPr lang="en-US"/>
              <a:pPr>
                <a:defRPr/>
              </a:pPr>
              <a:t>‹#›</a:t>
            </a:fld>
            <a:endParaRPr lang="en-US"/>
          </a:p>
        </p:txBody>
      </p:sp>
    </p:spTree>
    <p:extLst>
      <p:ext uri="{BB962C8B-B14F-4D97-AF65-F5344CB8AC3E}">
        <p14:creationId xmlns:p14="http://schemas.microsoft.com/office/powerpoint/2010/main" val="10496751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8"/>
          <p:cNvSpPr>
            <a:spLocks noGrp="1" noChangeArrowheads="1"/>
          </p:cNvSpPr>
          <p:nvPr>
            <p:ph type="dt" idx="10"/>
          </p:nvPr>
        </p:nvSpPr>
        <p:spPr>
          <a:ln/>
        </p:spPr>
        <p:txBody>
          <a:bodyPr/>
          <a:lstStyle>
            <a:lvl1pPr>
              <a:defRPr/>
            </a:lvl1pPr>
          </a:lstStyle>
          <a:p>
            <a:pPr>
              <a:defRPr/>
            </a:pPr>
            <a:r>
              <a:rPr lang="en-US"/>
              <a:t>10/17/10</a:t>
            </a:r>
          </a:p>
        </p:txBody>
      </p:sp>
      <p:sp>
        <p:nvSpPr>
          <p:cNvPr id="5" name="Rectangle 9"/>
          <p:cNvSpPr>
            <a:spLocks noGrp="1" noChangeArrowheads="1"/>
          </p:cNvSpPr>
          <p:nvPr>
            <p:ph type="sldNum" idx="11"/>
          </p:nvPr>
        </p:nvSpPr>
        <p:spPr>
          <a:ln/>
        </p:spPr>
        <p:txBody>
          <a:bodyPr/>
          <a:lstStyle>
            <a:lvl1pPr>
              <a:defRPr/>
            </a:lvl1pPr>
          </a:lstStyle>
          <a:p>
            <a:pPr>
              <a:defRPr/>
            </a:pPr>
            <a:fld id="{33425989-7ECA-41F7-B9A2-6DAA92C8D247}" type="slidenum">
              <a:rPr lang="en-US"/>
              <a:pPr>
                <a:defRPr/>
              </a:pPr>
              <a:t>‹#›</a:t>
            </a:fld>
            <a:endParaRPr lang="en-US"/>
          </a:p>
        </p:txBody>
      </p:sp>
    </p:spTree>
    <p:extLst>
      <p:ext uri="{BB962C8B-B14F-4D97-AF65-F5344CB8AC3E}">
        <p14:creationId xmlns:p14="http://schemas.microsoft.com/office/powerpoint/2010/main" val="113988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idx="10"/>
          </p:nvPr>
        </p:nvSpPr>
        <p:spPr>
          <a:ln/>
        </p:spPr>
        <p:txBody>
          <a:bodyPr/>
          <a:lstStyle>
            <a:lvl1pPr>
              <a:defRPr/>
            </a:lvl1pPr>
          </a:lstStyle>
          <a:p>
            <a:pPr>
              <a:defRPr/>
            </a:pPr>
            <a:r>
              <a:rPr lang="en-US"/>
              <a:t>10/17/10</a:t>
            </a:r>
          </a:p>
        </p:txBody>
      </p:sp>
      <p:sp>
        <p:nvSpPr>
          <p:cNvPr id="5" name="Rectangle 9"/>
          <p:cNvSpPr>
            <a:spLocks noGrp="1" noChangeArrowheads="1"/>
          </p:cNvSpPr>
          <p:nvPr>
            <p:ph type="sldNum" idx="11"/>
          </p:nvPr>
        </p:nvSpPr>
        <p:spPr>
          <a:ln/>
        </p:spPr>
        <p:txBody>
          <a:bodyPr/>
          <a:lstStyle>
            <a:lvl1pPr>
              <a:defRPr/>
            </a:lvl1pPr>
          </a:lstStyle>
          <a:p>
            <a:pPr>
              <a:defRPr/>
            </a:pPr>
            <a:fld id="{D58B0338-854E-4CAD-8429-52AB88A2C21C}" type="slidenum">
              <a:rPr lang="en-US"/>
              <a:pPr>
                <a:defRPr/>
              </a:pPr>
              <a:t>‹#›</a:t>
            </a:fld>
            <a:endParaRPr lang="en-US"/>
          </a:p>
        </p:txBody>
      </p:sp>
    </p:spTree>
    <p:extLst>
      <p:ext uri="{BB962C8B-B14F-4D97-AF65-F5344CB8AC3E}">
        <p14:creationId xmlns:p14="http://schemas.microsoft.com/office/powerpoint/2010/main" val="22362440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55613" y="1201738"/>
            <a:ext cx="4040187" cy="4764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201738"/>
            <a:ext cx="4041775" cy="4764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Rectangle 8"/>
          <p:cNvSpPr>
            <a:spLocks noGrp="1" noChangeArrowheads="1"/>
          </p:cNvSpPr>
          <p:nvPr>
            <p:ph type="dt" idx="10"/>
          </p:nvPr>
        </p:nvSpPr>
        <p:spPr>
          <a:ln/>
        </p:spPr>
        <p:txBody>
          <a:bodyPr/>
          <a:lstStyle>
            <a:lvl1pPr>
              <a:defRPr/>
            </a:lvl1pPr>
          </a:lstStyle>
          <a:p>
            <a:pPr>
              <a:defRPr/>
            </a:pPr>
            <a:r>
              <a:rPr lang="en-US"/>
              <a:t>10/17/10</a:t>
            </a:r>
          </a:p>
        </p:txBody>
      </p:sp>
      <p:sp>
        <p:nvSpPr>
          <p:cNvPr id="6" name="Rectangle 9"/>
          <p:cNvSpPr>
            <a:spLocks noGrp="1" noChangeArrowheads="1"/>
          </p:cNvSpPr>
          <p:nvPr>
            <p:ph type="sldNum" idx="11"/>
          </p:nvPr>
        </p:nvSpPr>
        <p:spPr>
          <a:ln/>
        </p:spPr>
        <p:txBody>
          <a:bodyPr/>
          <a:lstStyle>
            <a:lvl1pPr>
              <a:defRPr/>
            </a:lvl1pPr>
          </a:lstStyle>
          <a:p>
            <a:pPr>
              <a:defRPr/>
            </a:pPr>
            <a:fld id="{46361018-0409-47D1-95A6-EC257AC78CC1}" type="slidenum">
              <a:rPr lang="en-US"/>
              <a:pPr>
                <a:defRPr/>
              </a:pPr>
              <a:t>‹#›</a:t>
            </a:fld>
            <a:endParaRPr lang="en-US"/>
          </a:p>
        </p:txBody>
      </p:sp>
    </p:spTree>
    <p:extLst>
      <p:ext uri="{BB962C8B-B14F-4D97-AF65-F5344CB8AC3E}">
        <p14:creationId xmlns:p14="http://schemas.microsoft.com/office/powerpoint/2010/main" val="29134369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Rectangle 8"/>
          <p:cNvSpPr>
            <a:spLocks noGrp="1" noChangeArrowheads="1"/>
          </p:cNvSpPr>
          <p:nvPr>
            <p:ph type="dt" idx="10"/>
          </p:nvPr>
        </p:nvSpPr>
        <p:spPr>
          <a:ln/>
        </p:spPr>
        <p:txBody>
          <a:bodyPr/>
          <a:lstStyle>
            <a:lvl1pPr>
              <a:defRPr/>
            </a:lvl1pPr>
          </a:lstStyle>
          <a:p>
            <a:pPr>
              <a:defRPr/>
            </a:pPr>
            <a:r>
              <a:rPr lang="en-US"/>
              <a:t>10/17/10</a:t>
            </a:r>
          </a:p>
        </p:txBody>
      </p:sp>
      <p:sp>
        <p:nvSpPr>
          <p:cNvPr id="8" name="Rectangle 9"/>
          <p:cNvSpPr>
            <a:spLocks noGrp="1" noChangeArrowheads="1"/>
          </p:cNvSpPr>
          <p:nvPr>
            <p:ph type="sldNum" idx="11"/>
          </p:nvPr>
        </p:nvSpPr>
        <p:spPr>
          <a:ln/>
        </p:spPr>
        <p:txBody>
          <a:bodyPr/>
          <a:lstStyle>
            <a:lvl1pPr>
              <a:defRPr/>
            </a:lvl1pPr>
          </a:lstStyle>
          <a:p>
            <a:pPr>
              <a:defRPr/>
            </a:pPr>
            <a:fld id="{5F27202B-4708-46C1-8B49-7FE62CC12BBB}" type="slidenum">
              <a:rPr lang="en-US"/>
              <a:pPr>
                <a:defRPr/>
              </a:pPr>
              <a:t>‹#›</a:t>
            </a:fld>
            <a:endParaRPr lang="en-US"/>
          </a:p>
        </p:txBody>
      </p:sp>
    </p:spTree>
    <p:extLst>
      <p:ext uri="{BB962C8B-B14F-4D97-AF65-F5344CB8AC3E}">
        <p14:creationId xmlns:p14="http://schemas.microsoft.com/office/powerpoint/2010/main" val="35996837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Rectangle 8"/>
          <p:cNvSpPr>
            <a:spLocks noGrp="1" noChangeArrowheads="1"/>
          </p:cNvSpPr>
          <p:nvPr>
            <p:ph type="dt" idx="10"/>
          </p:nvPr>
        </p:nvSpPr>
        <p:spPr>
          <a:ln/>
        </p:spPr>
        <p:txBody>
          <a:bodyPr/>
          <a:lstStyle>
            <a:lvl1pPr>
              <a:defRPr/>
            </a:lvl1pPr>
          </a:lstStyle>
          <a:p>
            <a:pPr>
              <a:defRPr/>
            </a:pPr>
            <a:r>
              <a:rPr lang="en-US"/>
              <a:t>10/17/10</a:t>
            </a:r>
          </a:p>
        </p:txBody>
      </p:sp>
      <p:sp>
        <p:nvSpPr>
          <p:cNvPr id="4" name="Rectangle 9"/>
          <p:cNvSpPr>
            <a:spLocks noGrp="1" noChangeArrowheads="1"/>
          </p:cNvSpPr>
          <p:nvPr>
            <p:ph type="sldNum" idx="11"/>
          </p:nvPr>
        </p:nvSpPr>
        <p:spPr>
          <a:ln/>
        </p:spPr>
        <p:txBody>
          <a:bodyPr/>
          <a:lstStyle>
            <a:lvl1pPr>
              <a:defRPr/>
            </a:lvl1pPr>
          </a:lstStyle>
          <a:p>
            <a:pPr>
              <a:defRPr/>
            </a:pPr>
            <a:fld id="{C6106BC8-C222-4110-B0F6-D6E9606B9102}" type="slidenum">
              <a:rPr lang="en-US"/>
              <a:pPr>
                <a:defRPr/>
              </a:pPr>
              <a:t>‹#›</a:t>
            </a:fld>
            <a:endParaRPr lang="en-US"/>
          </a:p>
        </p:txBody>
      </p:sp>
    </p:spTree>
    <p:extLst>
      <p:ext uri="{BB962C8B-B14F-4D97-AF65-F5344CB8AC3E}">
        <p14:creationId xmlns:p14="http://schemas.microsoft.com/office/powerpoint/2010/main" val="11208198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idx="10"/>
          </p:nvPr>
        </p:nvSpPr>
        <p:spPr>
          <a:ln/>
        </p:spPr>
        <p:txBody>
          <a:bodyPr/>
          <a:lstStyle>
            <a:lvl1pPr>
              <a:defRPr/>
            </a:lvl1pPr>
          </a:lstStyle>
          <a:p>
            <a:pPr>
              <a:defRPr/>
            </a:pPr>
            <a:r>
              <a:rPr lang="en-US"/>
              <a:t>10/17/10</a:t>
            </a:r>
          </a:p>
        </p:txBody>
      </p:sp>
      <p:sp>
        <p:nvSpPr>
          <p:cNvPr id="3" name="Rectangle 9"/>
          <p:cNvSpPr>
            <a:spLocks noGrp="1" noChangeArrowheads="1"/>
          </p:cNvSpPr>
          <p:nvPr>
            <p:ph type="sldNum" idx="11"/>
          </p:nvPr>
        </p:nvSpPr>
        <p:spPr>
          <a:ln/>
        </p:spPr>
        <p:txBody>
          <a:bodyPr/>
          <a:lstStyle>
            <a:lvl1pPr>
              <a:defRPr/>
            </a:lvl1pPr>
          </a:lstStyle>
          <a:p>
            <a:pPr>
              <a:defRPr/>
            </a:pPr>
            <a:fld id="{59D3403F-33BC-4011-8887-0B83BAF70E48}" type="slidenum">
              <a:rPr lang="en-US"/>
              <a:pPr>
                <a:defRPr/>
              </a:pPr>
              <a:t>‹#›</a:t>
            </a:fld>
            <a:endParaRPr lang="en-US"/>
          </a:p>
        </p:txBody>
      </p:sp>
    </p:spTree>
    <p:extLst>
      <p:ext uri="{BB962C8B-B14F-4D97-AF65-F5344CB8AC3E}">
        <p14:creationId xmlns:p14="http://schemas.microsoft.com/office/powerpoint/2010/main" val="4425682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idx="10"/>
          </p:nvPr>
        </p:nvSpPr>
        <p:spPr>
          <a:ln/>
        </p:spPr>
        <p:txBody>
          <a:bodyPr/>
          <a:lstStyle>
            <a:lvl1pPr>
              <a:defRPr/>
            </a:lvl1pPr>
          </a:lstStyle>
          <a:p>
            <a:pPr>
              <a:defRPr/>
            </a:pPr>
            <a:r>
              <a:rPr lang="en-US"/>
              <a:t>10/17/10</a:t>
            </a:r>
          </a:p>
        </p:txBody>
      </p:sp>
      <p:sp>
        <p:nvSpPr>
          <p:cNvPr id="6" name="Rectangle 9"/>
          <p:cNvSpPr>
            <a:spLocks noGrp="1" noChangeArrowheads="1"/>
          </p:cNvSpPr>
          <p:nvPr>
            <p:ph type="sldNum" idx="11"/>
          </p:nvPr>
        </p:nvSpPr>
        <p:spPr>
          <a:ln/>
        </p:spPr>
        <p:txBody>
          <a:bodyPr/>
          <a:lstStyle>
            <a:lvl1pPr>
              <a:defRPr/>
            </a:lvl1pPr>
          </a:lstStyle>
          <a:p>
            <a:pPr>
              <a:defRPr/>
            </a:pPr>
            <a:fld id="{43E84677-5BE3-4B89-8F56-1ED73EDC1CA8}" type="slidenum">
              <a:rPr lang="en-US"/>
              <a:pPr>
                <a:defRPr/>
              </a:pPr>
              <a:t>‹#›</a:t>
            </a:fld>
            <a:endParaRPr lang="en-US"/>
          </a:p>
        </p:txBody>
      </p:sp>
    </p:spTree>
    <p:extLst>
      <p:ext uri="{BB962C8B-B14F-4D97-AF65-F5344CB8AC3E}">
        <p14:creationId xmlns:p14="http://schemas.microsoft.com/office/powerpoint/2010/main" val="384457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3"/>
          <p:cNvSpPr>
            <a:spLocks noGrp="1" noChangeArrowheads="1"/>
          </p:cNvSpPr>
          <p:nvPr>
            <p:ph type="dt" idx="10"/>
          </p:nvPr>
        </p:nvSpPr>
        <p:spPr>
          <a:ln/>
        </p:spPr>
        <p:txBody>
          <a:bodyPr/>
          <a:lstStyle>
            <a:lvl1pPr>
              <a:defRPr/>
            </a:lvl1pPr>
          </a:lstStyle>
          <a:p>
            <a:pPr>
              <a:defRPr/>
            </a:pPr>
            <a:r>
              <a:rPr lang="en-US"/>
              <a:t>10/17/10</a:t>
            </a:r>
          </a:p>
        </p:txBody>
      </p:sp>
      <p:sp>
        <p:nvSpPr>
          <p:cNvPr id="5" name="Rectangle 4"/>
          <p:cNvSpPr>
            <a:spLocks noGrp="1" noChangeArrowheads="1"/>
          </p:cNvSpPr>
          <p:nvPr>
            <p:ph type="sldNum" idx="11"/>
          </p:nvPr>
        </p:nvSpPr>
        <p:spPr>
          <a:ln/>
        </p:spPr>
        <p:txBody>
          <a:bodyPr/>
          <a:lstStyle>
            <a:lvl1pPr>
              <a:defRPr/>
            </a:lvl1pPr>
          </a:lstStyle>
          <a:p>
            <a:pPr>
              <a:defRPr/>
            </a:pPr>
            <a:fld id="{7ECBA88A-D2E6-469E-9BE4-8C0EF6E61D6A}" type="slidenum">
              <a:rPr lang="en-US"/>
              <a:pPr>
                <a:defRPr/>
              </a:pPr>
              <a:t>‹#›</a:t>
            </a:fld>
            <a:endParaRPr lang="en-US"/>
          </a:p>
        </p:txBody>
      </p:sp>
    </p:spTree>
    <p:extLst>
      <p:ext uri="{BB962C8B-B14F-4D97-AF65-F5344CB8AC3E}">
        <p14:creationId xmlns:p14="http://schemas.microsoft.com/office/powerpoint/2010/main" val="36083458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idx="10"/>
          </p:nvPr>
        </p:nvSpPr>
        <p:spPr>
          <a:ln/>
        </p:spPr>
        <p:txBody>
          <a:bodyPr/>
          <a:lstStyle>
            <a:lvl1pPr>
              <a:defRPr/>
            </a:lvl1pPr>
          </a:lstStyle>
          <a:p>
            <a:pPr>
              <a:defRPr/>
            </a:pPr>
            <a:r>
              <a:rPr lang="en-US"/>
              <a:t>10/17/10</a:t>
            </a:r>
          </a:p>
        </p:txBody>
      </p:sp>
      <p:sp>
        <p:nvSpPr>
          <p:cNvPr id="6" name="Rectangle 9"/>
          <p:cNvSpPr>
            <a:spLocks noGrp="1" noChangeArrowheads="1"/>
          </p:cNvSpPr>
          <p:nvPr>
            <p:ph type="sldNum" idx="11"/>
          </p:nvPr>
        </p:nvSpPr>
        <p:spPr>
          <a:ln/>
        </p:spPr>
        <p:txBody>
          <a:bodyPr/>
          <a:lstStyle>
            <a:lvl1pPr>
              <a:defRPr/>
            </a:lvl1pPr>
          </a:lstStyle>
          <a:p>
            <a:pPr>
              <a:defRPr/>
            </a:pPr>
            <a:fld id="{A7D5BB22-3E30-444E-897A-1169976D6F60}" type="slidenum">
              <a:rPr lang="en-US"/>
              <a:pPr>
                <a:defRPr/>
              </a:pPr>
              <a:t>‹#›</a:t>
            </a:fld>
            <a:endParaRPr lang="en-US"/>
          </a:p>
        </p:txBody>
      </p:sp>
    </p:spTree>
    <p:extLst>
      <p:ext uri="{BB962C8B-B14F-4D97-AF65-F5344CB8AC3E}">
        <p14:creationId xmlns:p14="http://schemas.microsoft.com/office/powerpoint/2010/main" val="5585671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8"/>
          <p:cNvSpPr>
            <a:spLocks noGrp="1" noChangeArrowheads="1"/>
          </p:cNvSpPr>
          <p:nvPr>
            <p:ph type="dt" idx="10"/>
          </p:nvPr>
        </p:nvSpPr>
        <p:spPr>
          <a:ln/>
        </p:spPr>
        <p:txBody>
          <a:bodyPr/>
          <a:lstStyle>
            <a:lvl1pPr>
              <a:defRPr/>
            </a:lvl1pPr>
          </a:lstStyle>
          <a:p>
            <a:pPr>
              <a:defRPr/>
            </a:pPr>
            <a:r>
              <a:rPr lang="en-US"/>
              <a:t>10/17/10</a:t>
            </a:r>
          </a:p>
        </p:txBody>
      </p:sp>
      <p:sp>
        <p:nvSpPr>
          <p:cNvPr id="5" name="Rectangle 9"/>
          <p:cNvSpPr>
            <a:spLocks noGrp="1" noChangeArrowheads="1"/>
          </p:cNvSpPr>
          <p:nvPr>
            <p:ph type="sldNum" idx="11"/>
          </p:nvPr>
        </p:nvSpPr>
        <p:spPr>
          <a:ln/>
        </p:spPr>
        <p:txBody>
          <a:bodyPr/>
          <a:lstStyle>
            <a:lvl1pPr>
              <a:defRPr/>
            </a:lvl1pPr>
          </a:lstStyle>
          <a:p>
            <a:pPr>
              <a:defRPr/>
            </a:pPr>
            <a:fld id="{A9755313-6368-4967-897A-9FD437D4660E}" type="slidenum">
              <a:rPr lang="en-US"/>
              <a:pPr>
                <a:defRPr/>
              </a:pPr>
              <a:t>‹#›</a:t>
            </a:fld>
            <a:endParaRPr lang="en-US"/>
          </a:p>
        </p:txBody>
      </p:sp>
    </p:spTree>
    <p:extLst>
      <p:ext uri="{BB962C8B-B14F-4D97-AF65-F5344CB8AC3E}">
        <p14:creationId xmlns:p14="http://schemas.microsoft.com/office/powerpoint/2010/main" val="7210548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158750"/>
            <a:ext cx="2057400" cy="580707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55613" y="158750"/>
            <a:ext cx="6024562" cy="5807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8"/>
          <p:cNvSpPr>
            <a:spLocks noGrp="1" noChangeArrowheads="1"/>
          </p:cNvSpPr>
          <p:nvPr>
            <p:ph type="dt" idx="10"/>
          </p:nvPr>
        </p:nvSpPr>
        <p:spPr>
          <a:ln/>
        </p:spPr>
        <p:txBody>
          <a:bodyPr/>
          <a:lstStyle>
            <a:lvl1pPr>
              <a:defRPr/>
            </a:lvl1pPr>
          </a:lstStyle>
          <a:p>
            <a:pPr>
              <a:defRPr/>
            </a:pPr>
            <a:r>
              <a:rPr lang="en-US"/>
              <a:t>10/17/10</a:t>
            </a:r>
          </a:p>
        </p:txBody>
      </p:sp>
      <p:sp>
        <p:nvSpPr>
          <p:cNvPr id="5" name="Rectangle 9"/>
          <p:cNvSpPr>
            <a:spLocks noGrp="1" noChangeArrowheads="1"/>
          </p:cNvSpPr>
          <p:nvPr>
            <p:ph type="sldNum" idx="11"/>
          </p:nvPr>
        </p:nvSpPr>
        <p:spPr>
          <a:ln/>
        </p:spPr>
        <p:txBody>
          <a:bodyPr/>
          <a:lstStyle>
            <a:lvl1pPr>
              <a:defRPr/>
            </a:lvl1pPr>
          </a:lstStyle>
          <a:p>
            <a:pPr>
              <a:defRPr/>
            </a:pPr>
            <a:fld id="{8F88C3F7-A631-4F84-A549-57D7D7C5AC9D}" type="slidenum">
              <a:rPr lang="en-US"/>
              <a:pPr>
                <a:defRPr/>
              </a:pPr>
              <a:t>‹#›</a:t>
            </a:fld>
            <a:endParaRPr lang="en-US"/>
          </a:p>
        </p:txBody>
      </p:sp>
    </p:spTree>
    <p:extLst>
      <p:ext uri="{BB962C8B-B14F-4D97-AF65-F5344CB8AC3E}">
        <p14:creationId xmlns:p14="http://schemas.microsoft.com/office/powerpoint/2010/main" val="22772479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u-R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ru-RU"/>
          </a:p>
        </p:txBody>
      </p:sp>
      <p:sp>
        <p:nvSpPr>
          <p:cNvPr id="4" name="Rectangle 7"/>
          <p:cNvSpPr>
            <a:spLocks noGrp="1" noChangeArrowheads="1"/>
          </p:cNvSpPr>
          <p:nvPr>
            <p:ph type="dt" idx="10"/>
          </p:nvPr>
        </p:nvSpPr>
        <p:spPr>
          <a:ln/>
        </p:spPr>
        <p:txBody>
          <a:bodyPr/>
          <a:lstStyle>
            <a:lvl1pPr>
              <a:defRPr/>
            </a:lvl1pPr>
          </a:lstStyle>
          <a:p>
            <a:pPr>
              <a:defRPr/>
            </a:pPr>
            <a:r>
              <a:rPr lang="en-US"/>
              <a:t>10/17/10</a:t>
            </a:r>
          </a:p>
        </p:txBody>
      </p:sp>
      <p:sp>
        <p:nvSpPr>
          <p:cNvPr id="5" name="Rectangle 8"/>
          <p:cNvSpPr>
            <a:spLocks noGrp="1" noChangeArrowheads="1"/>
          </p:cNvSpPr>
          <p:nvPr>
            <p:ph type="sldNum" idx="11"/>
          </p:nvPr>
        </p:nvSpPr>
        <p:spPr>
          <a:ln/>
        </p:spPr>
        <p:txBody>
          <a:bodyPr/>
          <a:lstStyle>
            <a:lvl1pPr>
              <a:defRPr/>
            </a:lvl1pPr>
          </a:lstStyle>
          <a:p>
            <a:pPr>
              <a:defRPr/>
            </a:pPr>
            <a:fld id="{D384C9E9-5D58-40D9-8B1D-B3CE0AF77C9A}" type="slidenum">
              <a:rPr lang="en-US"/>
              <a:pPr>
                <a:defRPr/>
              </a:pPr>
              <a:t>‹#›</a:t>
            </a:fld>
            <a:endParaRPr lang="en-US"/>
          </a:p>
        </p:txBody>
      </p:sp>
    </p:spTree>
    <p:extLst>
      <p:ext uri="{BB962C8B-B14F-4D97-AF65-F5344CB8AC3E}">
        <p14:creationId xmlns:p14="http://schemas.microsoft.com/office/powerpoint/2010/main" val="6656347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7"/>
          <p:cNvSpPr>
            <a:spLocks noGrp="1" noChangeArrowheads="1"/>
          </p:cNvSpPr>
          <p:nvPr>
            <p:ph type="dt" idx="10"/>
          </p:nvPr>
        </p:nvSpPr>
        <p:spPr>
          <a:ln/>
        </p:spPr>
        <p:txBody>
          <a:bodyPr/>
          <a:lstStyle>
            <a:lvl1pPr>
              <a:defRPr/>
            </a:lvl1pPr>
          </a:lstStyle>
          <a:p>
            <a:pPr>
              <a:defRPr/>
            </a:pPr>
            <a:r>
              <a:rPr lang="en-US"/>
              <a:t>10/17/10</a:t>
            </a:r>
          </a:p>
        </p:txBody>
      </p:sp>
      <p:sp>
        <p:nvSpPr>
          <p:cNvPr id="5" name="Rectangle 8"/>
          <p:cNvSpPr>
            <a:spLocks noGrp="1" noChangeArrowheads="1"/>
          </p:cNvSpPr>
          <p:nvPr>
            <p:ph type="sldNum" idx="11"/>
          </p:nvPr>
        </p:nvSpPr>
        <p:spPr>
          <a:ln/>
        </p:spPr>
        <p:txBody>
          <a:bodyPr/>
          <a:lstStyle>
            <a:lvl1pPr>
              <a:defRPr/>
            </a:lvl1pPr>
          </a:lstStyle>
          <a:p>
            <a:pPr>
              <a:defRPr/>
            </a:pPr>
            <a:fld id="{ADEDDACD-B14E-4F86-8518-EE29473E173A}" type="slidenum">
              <a:rPr lang="en-US"/>
              <a:pPr>
                <a:defRPr/>
              </a:pPr>
              <a:t>‹#›</a:t>
            </a:fld>
            <a:endParaRPr lang="en-US"/>
          </a:p>
        </p:txBody>
      </p:sp>
    </p:spTree>
    <p:extLst>
      <p:ext uri="{BB962C8B-B14F-4D97-AF65-F5344CB8AC3E}">
        <p14:creationId xmlns:p14="http://schemas.microsoft.com/office/powerpoint/2010/main" val="34828363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idx="10"/>
          </p:nvPr>
        </p:nvSpPr>
        <p:spPr>
          <a:ln/>
        </p:spPr>
        <p:txBody>
          <a:bodyPr/>
          <a:lstStyle>
            <a:lvl1pPr>
              <a:defRPr/>
            </a:lvl1pPr>
          </a:lstStyle>
          <a:p>
            <a:pPr>
              <a:defRPr/>
            </a:pPr>
            <a:r>
              <a:rPr lang="en-US"/>
              <a:t>10/17/10</a:t>
            </a:r>
          </a:p>
        </p:txBody>
      </p:sp>
      <p:sp>
        <p:nvSpPr>
          <p:cNvPr id="5" name="Rectangle 8"/>
          <p:cNvSpPr>
            <a:spLocks noGrp="1" noChangeArrowheads="1"/>
          </p:cNvSpPr>
          <p:nvPr>
            <p:ph type="sldNum" idx="11"/>
          </p:nvPr>
        </p:nvSpPr>
        <p:spPr>
          <a:ln/>
        </p:spPr>
        <p:txBody>
          <a:bodyPr/>
          <a:lstStyle>
            <a:lvl1pPr>
              <a:defRPr/>
            </a:lvl1pPr>
          </a:lstStyle>
          <a:p>
            <a:pPr>
              <a:defRPr/>
            </a:pPr>
            <a:fld id="{43CF6BF4-53C4-4DC9-9C59-B2616A96BB59}" type="slidenum">
              <a:rPr lang="en-US"/>
              <a:pPr>
                <a:defRPr/>
              </a:pPr>
              <a:t>‹#›</a:t>
            </a:fld>
            <a:endParaRPr lang="en-US"/>
          </a:p>
        </p:txBody>
      </p:sp>
    </p:spTree>
    <p:extLst>
      <p:ext uri="{BB962C8B-B14F-4D97-AF65-F5344CB8AC3E}">
        <p14:creationId xmlns:p14="http://schemas.microsoft.com/office/powerpoint/2010/main" val="40468942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55613" y="1201738"/>
            <a:ext cx="4040187" cy="4764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201738"/>
            <a:ext cx="4041775" cy="4764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Rectangle 7"/>
          <p:cNvSpPr>
            <a:spLocks noGrp="1" noChangeArrowheads="1"/>
          </p:cNvSpPr>
          <p:nvPr>
            <p:ph type="dt" idx="10"/>
          </p:nvPr>
        </p:nvSpPr>
        <p:spPr>
          <a:ln/>
        </p:spPr>
        <p:txBody>
          <a:bodyPr/>
          <a:lstStyle>
            <a:lvl1pPr>
              <a:defRPr/>
            </a:lvl1pPr>
          </a:lstStyle>
          <a:p>
            <a:pPr>
              <a:defRPr/>
            </a:pPr>
            <a:r>
              <a:rPr lang="en-US"/>
              <a:t>10/17/10</a:t>
            </a:r>
          </a:p>
        </p:txBody>
      </p:sp>
      <p:sp>
        <p:nvSpPr>
          <p:cNvPr id="6" name="Rectangle 8"/>
          <p:cNvSpPr>
            <a:spLocks noGrp="1" noChangeArrowheads="1"/>
          </p:cNvSpPr>
          <p:nvPr>
            <p:ph type="sldNum" idx="11"/>
          </p:nvPr>
        </p:nvSpPr>
        <p:spPr>
          <a:ln/>
        </p:spPr>
        <p:txBody>
          <a:bodyPr/>
          <a:lstStyle>
            <a:lvl1pPr>
              <a:defRPr/>
            </a:lvl1pPr>
          </a:lstStyle>
          <a:p>
            <a:pPr>
              <a:defRPr/>
            </a:pPr>
            <a:fld id="{12A8523C-6657-4AF8-BA4C-50C66C681432}" type="slidenum">
              <a:rPr lang="en-US"/>
              <a:pPr>
                <a:defRPr/>
              </a:pPr>
              <a:t>‹#›</a:t>
            </a:fld>
            <a:endParaRPr lang="en-US"/>
          </a:p>
        </p:txBody>
      </p:sp>
    </p:spTree>
    <p:extLst>
      <p:ext uri="{BB962C8B-B14F-4D97-AF65-F5344CB8AC3E}">
        <p14:creationId xmlns:p14="http://schemas.microsoft.com/office/powerpoint/2010/main" val="18503193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Rectangle 7"/>
          <p:cNvSpPr>
            <a:spLocks noGrp="1" noChangeArrowheads="1"/>
          </p:cNvSpPr>
          <p:nvPr>
            <p:ph type="dt" idx="10"/>
          </p:nvPr>
        </p:nvSpPr>
        <p:spPr>
          <a:ln/>
        </p:spPr>
        <p:txBody>
          <a:bodyPr/>
          <a:lstStyle>
            <a:lvl1pPr>
              <a:defRPr/>
            </a:lvl1pPr>
          </a:lstStyle>
          <a:p>
            <a:pPr>
              <a:defRPr/>
            </a:pPr>
            <a:r>
              <a:rPr lang="en-US"/>
              <a:t>10/17/10</a:t>
            </a:r>
          </a:p>
        </p:txBody>
      </p:sp>
      <p:sp>
        <p:nvSpPr>
          <p:cNvPr id="8" name="Rectangle 8"/>
          <p:cNvSpPr>
            <a:spLocks noGrp="1" noChangeArrowheads="1"/>
          </p:cNvSpPr>
          <p:nvPr>
            <p:ph type="sldNum" idx="11"/>
          </p:nvPr>
        </p:nvSpPr>
        <p:spPr>
          <a:ln/>
        </p:spPr>
        <p:txBody>
          <a:bodyPr/>
          <a:lstStyle>
            <a:lvl1pPr>
              <a:defRPr/>
            </a:lvl1pPr>
          </a:lstStyle>
          <a:p>
            <a:pPr>
              <a:defRPr/>
            </a:pPr>
            <a:fld id="{A3794448-71AC-4549-871E-1CC836EDC7A4}" type="slidenum">
              <a:rPr lang="en-US"/>
              <a:pPr>
                <a:defRPr/>
              </a:pPr>
              <a:t>‹#›</a:t>
            </a:fld>
            <a:endParaRPr lang="en-US"/>
          </a:p>
        </p:txBody>
      </p:sp>
    </p:spTree>
    <p:extLst>
      <p:ext uri="{BB962C8B-B14F-4D97-AF65-F5344CB8AC3E}">
        <p14:creationId xmlns:p14="http://schemas.microsoft.com/office/powerpoint/2010/main" val="42345848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Rectangle 7"/>
          <p:cNvSpPr>
            <a:spLocks noGrp="1" noChangeArrowheads="1"/>
          </p:cNvSpPr>
          <p:nvPr>
            <p:ph type="dt" idx="10"/>
          </p:nvPr>
        </p:nvSpPr>
        <p:spPr>
          <a:ln/>
        </p:spPr>
        <p:txBody>
          <a:bodyPr/>
          <a:lstStyle>
            <a:lvl1pPr>
              <a:defRPr/>
            </a:lvl1pPr>
          </a:lstStyle>
          <a:p>
            <a:pPr>
              <a:defRPr/>
            </a:pPr>
            <a:r>
              <a:rPr lang="en-US"/>
              <a:t>10/17/10</a:t>
            </a:r>
          </a:p>
        </p:txBody>
      </p:sp>
      <p:sp>
        <p:nvSpPr>
          <p:cNvPr id="4" name="Rectangle 8"/>
          <p:cNvSpPr>
            <a:spLocks noGrp="1" noChangeArrowheads="1"/>
          </p:cNvSpPr>
          <p:nvPr>
            <p:ph type="sldNum" idx="11"/>
          </p:nvPr>
        </p:nvSpPr>
        <p:spPr>
          <a:ln/>
        </p:spPr>
        <p:txBody>
          <a:bodyPr/>
          <a:lstStyle>
            <a:lvl1pPr>
              <a:defRPr/>
            </a:lvl1pPr>
          </a:lstStyle>
          <a:p>
            <a:pPr>
              <a:defRPr/>
            </a:pPr>
            <a:fld id="{F2FF6410-F963-4F13-9406-7A6ABECD6066}" type="slidenum">
              <a:rPr lang="en-US"/>
              <a:pPr>
                <a:defRPr/>
              </a:pPr>
              <a:t>‹#›</a:t>
            </a:fld>
            <a:endParaRPr lang="en-US"/>
          </a:p>
        </p:txBody>
      </p:sp>
    </p:spTree>
    <p:extLst>
      <p:ext uri="{BB962C8B-B14F-4D97-AF65-F5344CB8AC3E}">
        <p14:creationId xmlns:p14="http://schemas.microsoft.com/office/powerpoint/2010/main" val="9748238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idx="10"/>
          </p:nvPr>
        </p:nvSpPr>
        <p:spPr>
          <a:ln/>
        </p:spPr>
        <p:txBody>
          <a:bodyPr/>
          <a:lstStyle>
            <a:lvl1pPr>
              <a:defRPr/>
            </a:lvl1pPr>
          </a:lstStyle>
          <a:p>
            <a:pPr>
              <a:defRPr/>
            </a:pPr>
            <a:r>
              <a:rPr lang="en-US"/>
              <a:t>10/17/10</a:t>
            </a:r>
          </a:p>
        </p:txBody>
      </p:sp>
      <p:sp>
        <p:nvSpPr>
          <p:cNvPr id="3" name="Rectangle 8"/>
          <p:cNvSpPr>
            <a:spLocks noGrp="1" noChangeArrowheads="1"/>
          </p:cNvSpPr>
          <p:nvPr>
            <p:ph type="sldNum" idx="11"/>
          </p:nvPr>
        </p:nvSpPr>
        <p:spPr>
          <a:ln/>
        </p:spPr>
        <p:txBody>
          <a:bodyPr/>
          <a:lstStyle>
            <a:lvl1pPr>
              <a:defRPr/>
            </a:lvl1pPr>
          </a:lstStyle>
          <a:p>
            <a:pPr>
              <a:defRPr/>
            </a:pPr>
            <a:fld id="{217AED9B-2990-43AB-87C3-67B16209A8DE}" type="slidenum">
              <a:rPr lang="en-US"/>
              <a:pPr>
                <a:defRPr/>
              </a:pPr>
              <a:t>‹#›</a:t>
            </a:fld>
            <a:endParaRPr lang="en-US"/>
          </a:p>
        </p:txBody>
      </p:sp>
    </p:spTree>
    <p:extLst>
      <p:ext uri="{BB962C8B-B14F-4D97-AF65-F5344CB8AC3E}">
        <p14:creationId xmlns:p14="http://schemas.microsoft.com/office/powerpoint/2010/main" val="1161283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t>10/17/10</a:t>
            </a:r>
          </a:p>
        </p:txBody>
      </p:sp>
      <p:sp>
        <p:nvSpPr>
          <p:cNvPr id="5" name="Rectangle 4"/>
          <p:cNvSpPr>
            <a:spLocks noGrp="1" noChangeArrowheads="1"/>
          </p:cNvSpPr>
          <p:nvPr>
            <p:ph type="sldNum" idx="11"/>
          </p:nvPr>
        </p:nvSpPr>
        <p:spPr>
          <a:ln/>
        </p:spPr>
        <p:txBody>
          <a:bodyPr/>
          <a:lstStyle>
            <a:lvl1pPr>
              <a:defRPr/>
            </a:lvl1pPr>
          </a:lstStyle>
          <a:p>
            <a:pPr>
              <a:defRPr/>
            </a:pPr>
            <a:fld id="{AED6A73F-D1F0-463E-A0BE-2B2C195C3E11}" type="slidenum">
              <a:rPr lang="en-US"/>
              <a:pPr>
                <a:defRPr/>
              </a:pPr>
              <a:t>‹#›</a:t>
            </a:fld>
            <a:endParaRPr lang="en-US"/>
          </a:p>
        </p:txBody>
      </p:sp>
    </p:spTree>
    <p:extLst>
      <p:ext uri="{BB962C8B-B14F-4D97-AF65-F5344CB8AC3E}">
        <p14:creationId xmlns:p14="http://schemas.microsoft.com/office/powerpoint/2010/main" val="21211890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idx="10"/>
          </p:nvPr>
        </p:nvSpPr>
        <p:spPr>
          <a:ln/>
        </p:spPr>
        <p:txBody>
          <a:bodyPr/>
          <a:lstStyle>
            <a:lvl1pPr>
              <a:defRPr/>
            </a:lvl1pPr>
          </a:lstStyle>
          <a:p>
            <a:pPr>
              <a:defRPr/>
            </a:pPr>
            <a:r>
              <a:rPr lang="en-US"/>
              <a:t>10/17/10</a:t>
            </a:r>
          </a:p>
        </p:txBody>
      </p:sp>
      <p:sp>
        <p:nvSpPr>
          <p:cNvPr id="6" name="Rectangle 8"/>
          <p:cNvSpPr>
            <a:spLocks noGrp="1" noChangeArrowheads="1"/>
          </p:cNvSpPr>
          <p:nvPr>
            <p:ph type="sldNum" idx="11"/>
          </p:nvPr>
        </p:nvSpPr>
        <p:spPr>
          <a:ln/>
        </p:spPr>
        <p:txBody>
          <a:bodyPr/>
          <a:lstStyle>
            <a:lvl1pPr>
              <a:defRPr/>
            </a:lvl1pPr>
          </a:lstStyle>
          <a:p>
            <a:pPr>
              <a:defRPr/>
            </a:pPr>
            <a:fld id="{0D3A60A9-FE92-440A-A674-EF8CB1B01D67}" type="slidenum">
              <a:rPr lang="en-US"/>
              <a:pPr>
                <a:defRPr/>
              </a:pPr>
              <a:t>‹#›</a:t>
            </a:fld>
            <a:endParaRPr lang="en-US"/>
          </a:p>
        </p:txBody>
      </p:sp>
    </p:spTree>
    <p:extLst>
      <p:ext uri="{BB962C8B-B14F-4D97-AF65-F5344CB8AC3E}">
        <p14:creationId xmlns:p14="http://schemas.microsoft.com/office/powerpoint/2010/main" val="23190798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idx="10"/>
          </p:nvPr>
        </p:nvSpPr>
        <p:spPr>
          <a:ln/>
        </p:spPr>
        <p:txBody>
          <a:bodyPr/>
          <a:lstStyle>
            <a:lvl1pPr>
              <a:defRPr/>
            </a:lvl1pPr>
          </a:lstStyle>
          <a:p>
            <a:pPr>
              <a:defRPr/>
            </a:pPr>
            <a:r>
              <a:rPr lang="en-US"/>
              <a:t>10/17/10</a:t>
            </a:r>
          </a:p>
        </p:txBody>
      </p:sp>
      <p:sp>
        <p:nvSpPr>
          <p:cNvPr id="6" name="Rectangle 8"/>
          <p:cNvSpPr>
            <a:spLocks noGrp="1" noChangeArrowheads="1"/>
          </p:cNvSpPr>
          <p:nvPr>
            <p:ph type="sldNum" idx="11"/>
          </p:nvPr>
        </p:nvSpPr>
        <p:spPr>
          <a:ln/>
        </p:spPr>
        <p:txBody>
          <a:bodyPr/>
          <a:lstStyle>
            <a:lvl1pPr>
              <a:defRPr/>
            </a:lvl1pPr>
          </a:lstStyle>
          <a:p>
            <a:pPr>
              <a:defRPr/>
            </a:pPr>
            <a:fld id="{93240EB0-1CE7-4584-9C73-7F1E2C6CA2E9}" type="slidenum">
              <a:rPr lang="en-US"/>
              <a:pPr>
                <a:defRPr/>
              </a:pPr>
              <a:t>‹#›</a:t>
            </a:fld>
            <a:endParaRPr lang="en-US"/>
          </a:p>
        </p:txBody>
      </p:sp>
    </p:spTree>
    <p:extLst>
      <p:ext uri="{BB962C8B-B14F-4D97-AF65-F5344CB8AC3E}">
        <p14:creationId xmlns:p14="http://schemas.microsoft.com/office/powerpoint/2010/main" val="15336947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7"/>
          <p:cNvSpPr>
            <a:spLocks noGrp="1" noChangeArrowheads="1"/>
          </p:cNvSpPr>
          <p:nvPr>
            <p:ph type="dt" idx="10"/>
          </p:nvPr>
        </p:nvSpPr>
        <p:spPr>
          <a:ln/>
        </p:spPr>
        <p:txBody>
          <a:bodyPr/>
          <a:lstStyle>
            <a:lvl1pPr>
              <a:defRPr/>
            </a:lvl1pPr>
          </a:lstStyle>
          <a:p>
            <a:pPr>
              <a:defRPr/>
            </a:pPr>
            <a:r>
              <a:rPr lang="en-US"/>
              <a:t>10/17/10</a:t>
            </a:r>
          </a:p>
        </p:txBody>
      </p:sp>
      <p:sp>
        <p:nvSpPr>
          <p:cNvPr id="5" name="Rectangle 8"/>
          <p:cNvSpPr>
            <a:spLocks noGrp="1" noChangeArrowheads="1"/>
          </p:cNvSpPr>
          <p:nvPr>
            <p:ph type="sldNum" idx="11"/>
          </p:nvPr>
        </p:nvSpPr>
        <p:spPr>
          <a:ln/>
        </p:spPr>
        <p:txBody>
          <a:bodyPr/>
          <a:lstStyle>
            <a:lvl1pPr>
              <a:defRPr/>
            </a:lvl1pPr>
          </a:lstStyle>
          <a:p>
            <a:pPr>
              <a:defRPr/>
            </a:pPr>
            <a:fld id="{3E81508F-E871-4778-A0D0-C19C66FE406C}" type="slidenum">
              <a:rPr lang="en-US"/>
              <a:pPr>
                <a:defRPr/>
              </a:pPr>
              <a:t>‹#›</a:t>
            </a:fld>
            <a:endParaRPr lang="en-US"/>
          </a:p>
        </p:txBody>
      </p:sp>
    </p:spTree>
    <p:extLst>
      <p:ext uri="{BB962C8B-B14F-4D97-AF65-F5344CB8AC3E}">
        <p14:creationId xmlns:p14="http://schemas.microsoft.com/office/powerpoint/2010/main" val="24846714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158750"/>
            <a:ext cx="2057400" cy="580707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55613" y="158750"/>
            <a:ext cx="6024562" cy="5807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7"/>
          <p:cNvSpPr>
            <a:spLocks noGrp="1" noChangeArrowheads="1"/>
          </p:cNvSpPr>
          <p:nvPr>
            <p:ph type="dt" idx="10"/>
          </p:nvPr>
        </p:nvSpPr>
        <p:spPr>
          <a:ln/>
        </p:spPr>
        <p:txBody>
          <a:bodyPr/>
          <a:lstStyle>
            <a:lvl1pPr>
              <a:defRPr/>
            </a:lvl1pPr>
          </a:lstStyle>
          <a:p>
            <a:pPr>
              <a:defRPr/>
            </a:pPr>
            <a:r>
              <a:rPr lang="en-US"/>
              <a:t>10/17/10</a:t>
            </a:r>
          </a:p>
        </p:txBody>
      </p:sp>
      <p:sp>
        <p:nvSpPr>
          <p:cNvPr id="5" name="Rectangle 8"/>
          <p:cNvSpPr>
            <a:spLocks noGrp="1" noChangeArrowheads="1"/>
          </p:cNvSpPr>
          <p:nvPr>
            <p:ph type="sldNum" idx="11"/>
          </p:nvPr>
        </p:nvSpPr>
        <p:spPr>
          <a:ln/>
        </p:spPr>
        <p:txBody>
          <a:bodyPr/>
          <a:lstStyle>
            <a:lvl1pPr>
              <a:defRPr/>
            </a:lvl1pPr>
          </a:lstStyle>
          <a:p>
            <a:pPr>
              <a:defRPr/>
            </a:pPr>
            <a:fld id="{2FD5AE1F-B730-4351-A27A-B582BA136CDD}" type="slidenum">
              <a:rPr lang="en-US"/>
              <a:pPr>
                <a:defRPr/>
              </a:pPr>
              <a:t>‹#›</a:t>
            </a:fld>
            <a:endParaRPr lang="en-US"/>
          </a:p>
        </p:txBody>
      </p:sp>
    </p:spTree>
    <p:extLst>
      <p:ext uri="{BB962C8B-B14F-4D97-AF65-F5344CB8AC3E}">
        <p14:creationId xmlns:p14="http://schemas.microsoft.com/office/powerpoint/2010/main" val="110962929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5613" y="158750"/>
            <a:ext cx="8234362" cy="885825"/>
          </a:xfrm>
        </p:spPr>
        <p:txBody>
          <a:bodyPr/>
          <a:lstStyle/>
          <a:p>
            <a:r>
              <a:rPr lang="en-US" smtClean="0"/>
              <a:t>Click to edit Master title style</a:t>
            </a:r>
            <a:endParaRPr lang="ru-RU"/>
          </a:p>
        </p:txBody>
      </p:sp>
      <p:sp>
        <p:nvSpPr>
          <p:cNvPr id="3" name="Text Placeholder 2"/>
          <p:cNvSpPr>
            <a:spLocks noGrp="1"/>
          </p:cNvSpPr>
          <p:nvPr>
            <p:ph type="body" sz="half" idx="1"/>
          </p:nvPr>
        </p:nvSpPr>
        <p:spPr>
          <a:xfrm>
            <a:off x="455613" y="1201738"/>
            <a:ext cx="4040187" cy="4764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201738"/>
            <a:ext cx="4041775" cy="4764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Rectangle 7"/>
          <p:cNvSpPr>
            <a:spLocks noGrp="1" noChangeArrowheads="1"/>
          </p:cNvSpPr>
          <p:nvPr>
            <p:ph type="dt" idx="10"/>
          </p:nvPr>
        </p:nvSpPr>
        <p:spPr>
          <a:ln/>
        </p:spPr>
        <p:txBody>
          <a:bodyPr/>
          <a:lstStyle>
            <a:lvl1pPr>
              <a:defRPr/>
            </a:lvl1pPr>
          </a:lstStyle>
          <a:p>
            <a:pPr>
              <a:defRPr/>
            </a:pPr>
            <a:r>
              <a:rPr lang="en-US"/>
              <a:t>10/17/10</a:t>
            </a:r>
          </a:p>
        </p:txBody>
      </p:sp>
      <p:sp>
        <p:nvSpPr>
          <p:cNvPr id="6" name="Rectangle 8"/>
          <p:cNvSpPr>
            <a:spLocks noGrp="1" noChangeArrowheads="1"/>
          </p:cNvSpPr>
          <p:nvPr>
            <p:ph type="sldNum" idx="11"/>
          </p:nvPr>
        </p:nvSpPr>
        <p:spPr>
          <a:ln/>
        </p:spPr>
        <p:txBody>
          <a:bodyPr/>
          <a:lstStyle>
            <a:lvl1pPr>
              <a:defRPr/>
            </a:lvl1pPr>
          </a:lstStyle>
          <a:p>
            <a:pPr>
              <a:defRPr/>
            </a:pPr>
            <a:fld id="{5AD9DDDC-CDFF-4484-AE05-B03288EE1AC4}" type="slidenum">
              <a:rPr lang="en-US"/>
              <a:pPr>
                <a:defRPr/>
              </a:pPr>
              <a:t>‹#›</a:t>
            </a:fld>
            <a:endParaRPr lang="en-US"/>
          </a:p>
        </p:txBody>
      </p:sp>
    </p:spTree>
    <p:extLst>
      <p:ext uri="{BB962C8B-B14F-4D97-AF65-F5344CB8AC3E}">
        <p14:creationId xmlns:p14="http://schemas.microsoft.com/office/powerpoint/2010/main" val="349975763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u-R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ru-RU"/>
          </a:p>
        </p:txBody>
      </p:sp>
      <p:sp>
        <p:nvSpPr>
          <p:cNvPr id="4" name="Rectangle 8"/>
          <p:cNvSpPr>
            <a:spLocks noGrp="1" noChangeArrowheads="1"/>
          </p:cNvSpPr>
          <p:nvPr>
            <p:ph type="dt" idx="10"/>
          </p:nvPr>
        </p:nvSpPr>
        <p:spPr>
          <a:ln/>
        </p:spPr>
        <p:txBody>
          <a:bodyPr/>
          <a:lstStyle>
            <a:lvl1pPr>
              <a:defRPr/>
            </a:lvl1pPr>
          </a:lstStyle>
          <a:p>
            <a:pPr>
              <a:defRPr/>
            </a:pPr>
            <a:r>
              <a:rPr lang="en-US"/>
              <a:t>10/17/10</a:t>
            </a:r>
          </a:p>
        </p:txBody>
      </p:sp>
      <p:sp>
        <p:nvSpPr>
          <p:cNvPr id="5" name="Rectangle 9"/>
          <p:cNvSpPr>
            <a:spLocks noGrp="1" noChangeArrowheads="1"/>
          </p:cNvSpPr>
          <p:nvPr>
            <p:ph type="sldNum" idx="11"/>
          </p:nvPr>
        </p:nvSpPr>
        <p:spPr>
          <a:ln/>
        </p:spPr>
        <p:txBody>
          <a:bodyPr/>
          <a:lstStyle>
            <a:lvl1pPr>
              <a:defRPr/>
            </a:lvl1pPr>
          </a:lstStyle>
          <a:p>
            <a:pPr>
              <a:defRPr/>
            </a:pPr>
            <a:fld id="{7E12DCDF-7C54-4A0D-A81E-C297F934B0D7}" type="slidenum">
              <a:rPr lang="en-US"/>
              <a:pPr>
                <a:defRPr/>
              </a:pPr>
              <a:t>‹#›</a:t>
            </a:fld>
            <a:endParaRPr lang="en-US"/>
          </a:p>
        </p:txBody>
      </p:sp>
    </p:spTree>
    <p:extLst>
      <p:ext uri="{BB962C8B-B14F-4D97-AF65-F5344CB8AC3E}">
        <p14:creationId xmlns:p14="http://schemas.microsoft.com/office/powerpoint/2010/main" val="385624200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8"/>
          <p:cNvSpPr>
            <a:spLocks noGrp="1" noChangeArrowheads="1"/>
          </p:cNvSpPr>
          <p:nvPr>
            <p:ph type="dt" idx="10"/>
          </p:nvPr>
        </p:nvSpPr>
        <p:spPr>
          <a:ln/>
        </p:spPr>
        <p:txBody>
          <a:bodyPr/>
          <a:lstStyle>
            <a:lvl1pPr>
              <a:defRPr/>
            </a:lvl1pPr>
          </a:lstStyle>
          <a:p>
            <a:pPr>
              <a:defRPr/>
            </a:pPr>
            <a:r>
              <a:rPr lang="en-US"/>
              <a:t>10/17/10</a:t>
            </a:r>
          </a:p>
        </p:txBody>
      </p:sp>
      <p:sp>
        <p:nvSpPr>
          <p:cNvPr id="5" name="Rectangle 9"/>
          <p:cNvSpPr>
            <a:spLocks noGrp="1" noChangeArrowheads="1"/>
          </p:cNvSpPr>
          <p:nvPr>
            <p:ph type="sldNum" idx="11"/>
          </p:nvPr>
        </p:nvSpPr>
        <p:spPr>
          <a:ln/>
        </p:spPr>
        <p:txBody>
          <a:bodyPr/>
          <a:lstStyle>
            <a:lvl1pPr>
              <a:defRPr/>
            </a:lvl1pPr>
          </a:lstStyle>
          <a:p>
            <a:pPr>
              <a:defRPr/>
            </a:pPr>
            <a:fld id="{FF463695-306D-49D1-9E62-1CE04A4DE7E4}" type="slidenum">
              <a:rPr lang="en-US"/>
              <a:pPr>
                <a:defRPr/>
              </a:pPr>
              <a:t>‹#›</a:t>
            </a:fld>
            <a:endParaRPr lang="en-US"/>
          </a:p>
        </p:txBody>
      </p:sp>
    </p:spTree>
    <p:extLst>
      <p:ext uri="{BB962C8B-B14F-4D97-AF65-F5344CB8AC3E}">
        <p14:creationId xmlns:p14="http://schemas.microsoft.com/office/powerpoint/2010/main" val="12862380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idx="10"/>
          </p:nvPr>
        </p:nvSpPr>
        <p:spPr>
          <a:ln/>
        </p:spPr>
        <p:txBody>
          <a:bodyPr/>
          <a:lstStyle>
            <a:lvl1pPr>
              <a:defRPr/>
            </a:lvl1pPr>
          </a:lstStyle>
          <a:p>
            <a:pPr>
              <a:defRPr/>
            </a:pPr>
            <a:r>
              <a:rPr lang="en-US"/>
              <a:t>10/17/10</a:t>
            </a:r>
          </a:p>
        </p:txBody>
      </p:sp>
      <p:sp>
        <p:nvSpPr>
          <p:cNvPr id="5" name="Rectangle 9"/>
          <p:cNvSpPr>
            <a:spLocks noGrp="1" noChangeArrowheads="1"/>
          </p:cNvSpPr>
          <p:nvPr>
            <p:ph type="sldNum" idx="11"/>
          </p:nvPr>
        </p:nvSpPr>
        <p:spPr>
          <a:ln/>
        </p:spPr>
        <p:txBody>
          <a:bodyPr/>
          <a:lstStyle>
            <a:lvl1pPr>
              <a:defRPr/>
            </a:lvl1pPr>
          </a:lstStyle>
          <a:p>
            <a:pPr>
              <a:defRPr/>
            </a:pPr>
            <a:fld id="{0E4E33AA-204A-4105-BC3E-0303E910D8AE}" type="slidenum">
              <a:rPr lang="en-US"/>
              <a:pPr>
                <a:defRPr/>
              </a:pPr>
              <a:t>‹#›</a:t>
            </a:fld>
            <a:endParaRPr lang="en-US"/>
          </a:p>
        </p:txBody>
      </p:sp>
    </p:spTree>
    <p:extLst>
      <p:ext uri="{BB962C8B-B14F-4D97-AF65-F5344CB8AC3E}">
        <p14:creationId xmlns:p14="http://schemas.microsoft.com/office/powerpoint/2010/main" val="219117177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55613" y="1201738"/>
            <a:ext cx="4040187" cy="4764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201738"/>
            <a:ext cx="4041775" cy="4764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Rectangle 8"/>
          <p:cNvSpPr>
            <a:spLocks noGrp="1" noChangeArrowheads="1"/>
          </p:cNvSpPr>
          <p:nvPr>
            <p:ph type="dt" idx="10"/>
          </p:nvPr>
        </p:nvSpPr>
        <p:spPr>
          <a:ln/>
        </p:spPr>
        <p:txBody>
          <a:bodyPr/>
          <a:lstStyle>
            <a:lvl1pPr>
              <a:defRPr/>
            </a:lvl1pPr>
          </a:lstStyle>
          <a:p>
            <a:pPr>
              <a:defRPr/>
            </a:pPr>
            <a:r>
              <a:rPr lang="en-US"/>
              <a:t>10/17/10</a:t>
            </a:r>
          </a:p>
        </p:txBody>
      </p:sp>
      <p:sp>
        <p:nvSpPr>
          <p:cNvPr id="6" name="Rectangle 9"/>
          <p:cNvSpPr>
            <a:spLocks noGrp="1" noChangeArrowheads="1"/>
          </p:cNvSpPr>
          <p:nvPr>
            <p:ph type="sldNum" idx="11"/>
          </p:nvPr>
        </p:nvSpPr>
        <p:spPr>
          <a:ln/>
        </p:spPr>
        <p:txBody>
          <a:bodyPr/>
          <a:lstStyle>
            <a:lvl1pPr>
              <a:defRPr/>
            </a:lvl1pPr>
          </a:lstStyle>
          <a:p>
            <a:pPr>
              <a:defRPr/>
            </a:pPr>
            <a:fld id="{20EA31EC-3DBE-46A0-AD14-F41BA993924A}" type="slidenum">
              <a:rPr lang="en-US"/>
              <a:pPr>
                <a:defRPr/>
              </a:pPr>
              <a:t>‹#›</a:t>
            </a:fld>
            <a:endParaRPr lang="en-US"/>
          </a:p>
        </p:txBody>
      </p:sp>
    </p:spTree>
    <p:extLst>
      <p:ext uri="{BB962C8B-B14F-4D97-AF65-F5344CB8AC3E}">
        <p14:creationId xmlns:p14="http://schemas.microsoft.com/office/powerpoint/2010/main" val="177184290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Rectangle 8"/>
          <p:cNvSpPr>
            <a:spLocks noGrp="1" noChangeArrowheads="1"/>
          </p:cNvSpPr>
          <p:nvPr>
            <p:ph type="dt" idx="10"/>
          </p:nvPr>
        </p:nvSpPr>
        <p:spPr>
          <a:ln/>
        </p:spPr>
        <p:txBody>
          <a:bodyPr/>
          <a:lstStyle>
            <a:lvl1pPr>
              <a:defRPr/>
            </a:lvl1pPr>
          </a:lstStyle>
          <a:p>
            <a:pPr>
              <a:defRPr/>
            </a:pPr>
            <a:r>
              <a:rPr lang="en-US"/>
              <a:t>10/17/10</a:t>
            </a:r>
          </a:p>
        </p:txBody>
      </p:sp>
      <p:sp>
        <p:nvSpPr>
          <p:cNvPr id="8" name="Rectangle 9"/>
          <p:cNvSpPr>
            <a:spLocks noGrp="1" noChangeArrowheads="1"/>
          </p:cNvSpPr>
          <p:nvPr>
            <p:ph type="sldNum" idx="11"/>
          </p:nvPr>
        </p:nvSpPr>
        <p:spPr>
          <a:ln/>
        </p:spPr>
        <p:txBody>
          <a:bodyPr/>
          <a:lstStyle>
            <a:lvl1pPr>
              <a:defRPr/>
            </a:lvl1pPr>
          </a:lstStyle>
          <a:p>
            <a:pPr>
              <a:defRPr/>
            </a:pPr>
            <a:fld id="{EE1CD4D1-2FDE-4E75-B666-EACFBA2C5974}" type="slidenum">
              <a:rPr lang="en-US"/>
              <a:pPr>
                <a:defRPr/>
              </a:pPr>
              <a:t>‹#›</a:t>
            </a:fld>
            <a:endParaRPr lang="en-US"/>
          </a:p>
        </p:txBody>
      </p:sp>
    </p:spTree>
    <p:extLst>
      <p:ext uri="{BB962C8B-B14F-4D97-AF65-F5344CB8AC3E}">
        <p14:creationId xmlns:p14="http://schemas.microsoft.com/office/powerpoint/2010/main" val="556851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55613" y="1201738"/>
            <a:ext cx="4040187" cy="4764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201738"/>
            <a:ext cx="4041775" cy="4764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Rectangle 3"/>
          <p:cNvSpPr>
            <a:spLocks noGrp="1" noChangeArrowheads="1"/>
          </p:cNvSpPr>
          <p:nvPr>
            <p:ph type="dt" idx="10"/>
          </p:nvPr>
        </p:nvSpPr>
        <p:spPr>
          <a:ln/>
        </p:spPr>
        <p:txBody>
          <a:bodyPr/>
          <a:lstStyle>
            <a:lvl1pPr>
              <a:defRPr/>
            </a:lvl1pPr>
          </a:lstStyle>
          <a:p>
            <a:pPr>
              <a:defRPr/>
            </a:pPr>
            <a:r>
              <a:rPr lang="en-US"/>
              <a:t>10/17/10</a:t>
            </a:r>
          </a:p>
        </p:txBody>
      </p:sp>
      <p:sp>
        <p:nvSpPr>
          <p:cNvPr id="6" name="Rectangle 4"/>
          <p:cNvSpPr>
            <a:spLocks noGrp="1" noChangeArrowheads="1"/>
          </p:cNvSpPr>
          <p:nvPr>
            <p:ph type="sldNum" idx="11"/>
          </p:nvPr>
        </p:nvSpPr>
        <p:spPr>
          <a:ln/>
        </p:spPr>
        <p:txBody>
          <a:bodyPr/>
          <a:lstStyle>
            <a:lvl1pPr>
              <a:defRPr/>
            </a:lvl1pPr>
          </a:lstStyle>
          <a:p>
            <a:pPr>
              <a:defRPr/>
            </a:pPr>
            <a:fld id="{9B96D07B-E60E-4579-BD51-131FBEC30455}" type="slidenum">
              <a:rPr lang="en-US"/>
              <a:pPr>
                <a:defRPr/>
              </a:pPr>
              <a:t>‹#›</a:t>
            </a:fld>
            <a:endParaRPr lang="en-US"/>
          </a:p>
        </p:txBody>
      </p:sp>
    </p:spTree>
    <p:extLst>
      <p:ext uri="{BB962C8B-B14F-4D97-AF65-F5344CB8AC3E}">
        <p14:creationId xmlns:p14="http://schemas.microsoft.com/office/powerpoint/2010/main" val="390047354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Rectangle 8"/>
          <p:cNvSpPr>
            <a:spLocks noGrp="1" noChangeArrowheads="1"/>
          </p:cNvSpPr>
          <p:nvPr>
            <p:ph type="dt" idx="10"/>
          </p:nvPr>
        </p:nvSpPr>
        <p:spPr>
          <a:ln/>
        </p:spPr>
        <p:txBody>
          <a:bodyPr/>
          <a:lstStyle>
            <a:lvl1pPr>
              <a:defRPr/>
            </a:lvl1pPr>
          </a:lstStyle>
          <a:p>
            <a:pPr>
              <a:defRPr/>
            </a:pPr>
            <a:r>
              <a:rPr lang="en-US"/>
              <a:t>10/17/10</a:t>
            </a:r>
          </a:p>
        </p:txBody>
      </p:sp>
      <p:sp>
        <p:nvSpPr>
          <p:cNvPr id="4" name="Rectangle 9"/>
          <p:cNvSpPr>
            <a:spLocks noGrp="1" noChangeArrowheads="1"/>
          </p:cNvSpPr>
          <p:nvPr>
            <p:ph type="sldNum" idx="11"/>
          </p:nvPr>
        </p:nvSpPr>
        <p:spPr>
          <a:ln/>
        </p:spPr>
        <p:txBody>
          <a:bodyPr/>
          <a:lstStyle>
            <a:lvl1pPr>
              <a:defRPr/>
            </a:lvl1pPr>
          </a:lstStyle>
          <a:p>
            <a:pPr>
              <a:defRPr/>
            </a:pPr>
            <a:fld id="{645A95B4-4A49-41C2-BB02-DA7B85C10C47}" type="slidenum">
              <a:rPr lang="en-US"/>
              <a:pPr>
                <a:defRPr/>
              </a:pPr>
              <a:t>‹#›</a:t>
            </a:fld>
            <a:endParaRPr lang="en-US"/>
          </a:p>
        </p:txBody>
      </p:sp>
    </p:spTree>
    <p:extLst>
      <p:ext uri="{BB962C8B-B14F-4D97-AF65-F5344CB8AC3E}">
        <p14:creationId xmlns:p14="http://schemas.microsoft.com/office/powerpoint/2010/main" val="97296568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idx="10"/>
          </p:nvPr>
        </p:nvSpPr>
        <p:spPr>
          <a:ln/>
        </p:spPr>
        <p:txBody>
          <a:bodyPr/>
          <a:lstStyle>
            <a:lvl1pPr>
              <a:defRPr/>
            </a:lvl1pPr>
          </a:lstStyle>
          <a:p>
            <a:pPr>
              <a:defRPr/>
            </a:pPr>
            <a:r>
              <a:rPr lang="en-US"/>
              <a:t>10/17/10</a:t>
            </a:r>
          </a:p>
        </p:txBody>
      </p:sp>
      <p:sp>
        <p:nvSpPr>
          <p:cNvPr id="3" name="Rectangle 9"/>
          <p:cNvSpPr>
            <a:spLocks noGrp="1" noChangeArrowheads="1"/>
          </p:cNvSpPr>
          <p:nvPr>
            <p:ph type="sldNum" idx="11"/>
          </p:nvPr>
        </p:nvSpPr>
        <p:spPr>
          <a:ln/>
        </p:spPr>
        <p:txBody>
          <a:bodyPr/>
          <a:lstStyle>
            <a:lvl1pPr>
              <a:defRPr/>
            </a:lvl1pPr>
          </a:lstStyle>
          <a:p>
            <a:pPr>
              <a:defRPr/>
            </a:pPr>
            <a:fld id="{5D5FBB2C-2323-4BC7-B54D-D203401CA2BD}" type="slidenum">
              <a:rPr lang="en-US"/>
              <a:pPr>
                <a:defRPr/>
              </a:pPr>
              <a:t>‹#›</a:t>
            </a:fld>
            <a:endParaRPr lang="en-US"/>
          </a:p>
        </p:txBody>
      </p:sp>
    </p:spTree>
    <p:extLst>
      <p:ext uri="{BB962C8B-B14F-4D97-AF65-F5344CB8AC3E}">
        <p14:creationId xmlns:p14="http://schemas.microsoft.com/office/powerpoint/2010/main" val="202129441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idx="10"/>
          </p:nvPr>
        </p:nvSpPr>
        <p:spPr>
          <a:ln/>
        </p:spPr>
        <p:txBody>
          <a:bodyPr/>
          <a:lstStyle>
            <a:lvl1pPr>
              <a:defRPr/>
            </a:lvl1pPr>
          </a:lstStyle>
          <a:p>
            <a:pPr>
              <a:defRPr/>
            </a:pPr>
            <a:r>
              <a:rPr lang="en-US"/>
              <a:t>10/17/10</a:t>
            </a:r>
          </a:p>
        </p:txBody>
      </p:sp>
      <p:sp>
        <p:nvSpPr>
          <p:cNvPr id="6" name="Rectangle 9"/>
          <p:cNvSpPr>
            <a:spLocks noGrp="1" noChangeArrowheads="1"/>
          </p:cNvSpPr>
          <p:nvPr>
            <p:ph type="sldNum" idx="11"/>
          </p:nvPr>
        </p:nvSpPr>
        <p:spPr>
          <a:ln/>
        </p:spPr>
        <p:txBody>
          <a:bodyPr/>
          <a:lstStyle>
            <a:lvl1pPr>
              <a:defRPr/>
            </a:lvl1pPr>
          </a:lstStyle>
          <a:p>
            <a:pPr>
              <a:defRPr/>
            </a:pPr>
            <a:fld id="{11351D24-AED0-4F25-A0D1-D00221919F1F}" type="slidenum">
              <a:rPr lang="en-US"/>
              <a:pPr>
                <a:defRPr/>
              </a:pPr>
              <a:t>‹#›</a:t>
            </a:fld>
            <a:endParaRPr lang="en-US"/>
          </a:p>
        </p:txBody>
      </p:sp>
    </p:spTree>
    <p:extLst>
      <p:ext uri="{BB962C8B-B14F-4D97-AF65-F5344CB8AC3E}">
        <p14:creationId xmlns:p14="http://schemas.microsoft.com/office/powerpoint/2010/main" val="35001276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idx="10"/>
          </p:nvPr>
        </p:nvSpPr>
        <p:spPr>
          <a:ln/>
        </p:spPr>
        <p:txBody>
          <a:bodyPr/>
          <a:lstStyle>
            <a:lvl1pPr>
              <a:defRPr/>
            </a:lvl1pPr>
          </a:lstStyle>
          <a:p>
            <a:pPr>
              <a:defRPr/>
            </a:pPr>
            <a:r>
              <a:rPr lang="en-US"/>
              <a:t>10/17/10</a:t>
            </a:r>
          </a:p>
        </p:txBody>
      </p:sp>
      <p:sp>
        <p:nvSpPr>
          <p:cNvPr id="6" name="Rectangle 9"/>
          <p:cNvSpPr>
            <a:spLocks noGrp="1" noChangeArrowheads="1"/>
          </p:cNvSpPr>
          <p:nvPr>
            <p:ph type="sldNum" idx="11"/>
          </p:nvPr>
        </p:nvSpPr>
        <p:spPr>
          <a:ln/>
        </p:spPr>
        <p:txBody>
          <a:bodyPr/>
          <a:lstStyle>
            <a:lvl1pPr>
              <a:defRPr/>
            </a:lvl1pPr>
          </a:lstStyle>
          <a:p>
            <a:pPr>
              <a:defRPr/>
            </a:pPr>
            <a:fld id="{ACC69F05-662A-4BE8-A696-539BF564AC38}" type="slidenum">
              <a:rPr lang="en-US"/>
              <a:pPr>
                <a:defRPr/>
              </a:pPr>
              <a:t>‹#›</a:t>
            </a:fld>
            <a:endParaRPr lang="en-US"/>
          </a:p>
        </p:txBody>
      </p:sp>
    </p:spTree>
    <p:extLst>
      <p:ext uri="{BB962C8B-B14F-4D97-AF65-F5344CB8AC3E}">
        <p14:creationId xmlns:p14="http://schemas.microsoft.com/office/powerpoint/2010/main" val="353099844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8"/>
          <p:cNvSpPr>
            <a:spLocks noGrp="1" noChangeArrowheads="1"/>
          </p:cNvSpPr>
          <p:nvPr>
            <p:ph type="dt" idx="10"/>
          </p:nvPr>
        </p:nvSpPr>
        <p:spPr>
          <a:ln/>
        </p:spPr>
        <p:txBody>
          <a:bodyPr/>
          <a:lstStyle>
            <a:lvl1pPr>
              <a:defRPr/>
            </a:lvl1pPr>
          </a:lstStyle>
          <a:p>
            <a:pPr>
              <a:defRPr/>
            </a:pPr>
            <a:r>
              <a:rPr lang="en-US"/>
              <a:t>10/17/10</a:t>
            </a:r>
          </a:p>
        </p:txBody>
      </p:sp>
      <p:sp>
        <p:nvSpPr>
          <p:cNvPr id="5" name="Rectangle 9"/>
          <p:cNvSpPr>
            <a:spLocks noGrp="1" noChangeArrowheads="1"/>
          </p:cNvSpPr>
          <p:nvPr>
            <p:ph type="sldNum" idx="11"/>
          </p:nvPr>
        </p:nvSpPr>
        <p:spPr>
          <a:ln/>
        </p:spPr>
        <p:txBody>
          <a:bodyPr/>
          <a:lstStyle>
            <a:lvl1pPr>
              <a:defRPr/>
            </a:lvl1pPr>
          </a:lstStyle>
          <a:p>
            <a:pPr>
              <a:defRPr/>
            </a:pPr>
            <a:fld id="{6883F8B2-F92C-4479-96C6-49ACC15A5288}" type="slidenum">
              <a:rPr lang="en-US"/>
              <a:pPr>
                <a:defRPr/>
              </a:pPr>
              <a:t>‹#›</a:t>
            </a:fld>
            <a:endParaRPr lang="en-US"/>
          </a:p>
        </p:txBody>
      </p:sp>
    </p:spTree>
    <p:extLst>
      <p:ext uri="{BB962C8B-B14F-4D97-AF65-F5344CB8AC3E}">
        <p14:creationId xmlns:p14="http://schemas.microsoft.com/office/powerpoint/2010/main" val="182699804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158750"/>
            <a:ext cx="2057400" cy="580707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55613" y="158750"/>
            <a:ext cx="6024562" cy="5807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8"/>
          <p:cNvSpPr>
            <a:spLocks noGrp="1" noChangeArrowheads="1"/>
          </p:cNvSpPr>
          <p:nvPr>
            <p:ph type="dt" idx="10"/>
          </p:nvPr>
        </p:nvSpPr>
        <p:spPr>
          <a:ln/>
        </p:spPr>
        <p:txBody>
          <a:bodyPr/>
          <a:lstStyle>
            <a:lvl1pPr>
              <a:defRPr/>
            </a:lvl1pPr>
          </a:lstStyle>
          <a:p>
            <a:pPr>
              <a:defRPr/>
            </a:pPr>
            <a:r>
              <a:rPr lang="en-US"/>
              <a:t>10/17/10</a:t>
            </a:r>
          </a:p>
        </p:txBody>
      </p:sp>
      <p:sp>
        <p:nvSpPr>
          <p:cNvPr id="5" name="Rectangle 9"/>
          <p:cNvSpPr>
            <a:spLocks noGrp="1" noChangeArrowheads="1"/>
          </p:cNvSpPr>
          <p:nvPr>
            <p:ph type="sldNum" idx="11"/>
          </p:nvPr>
        </p:nvSpPr>
        <p:spPr>
          <a:ln/>
        </p:spPr>
        <p:txBody>
          <a:bodyPr/>
          <a:lstStyle>
            <a:lvl1pPr>
              <a:defRPr/>
            </a:lvl1pPr>
          </a:lstStyle>
          <a:p>
            <a:pPr>
              <a:defRPr/>
            </a:pPr>
            <a:fld id="{F7A4D9EC-7798-479C-B4A1-4476AFABA729}" type="slidenum">
              <a:rPr lang="en-US"/>
              <a:pPr>
                <a:defRPr/>
              </a:pPr>
              <a:t>‹#›</a:t>
            </a:fld>
            <a:endParaRPr lang="en-US"/>
          </a:p>
        </p:txBody>
      </p:sp>
    </p:spTree>
    <p:extLst>
      <p:ext uri="{BB962C8B-B14F-4D97-AF65-F5344CB8AC3E}">
        <p14:creationId xmlns:p14="http://schemas.microsoft.com/office/powerpoint/2010/main" val="968951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Rectangle 3"/>
          <p:cNvSpPr>
            <a:spLocks noGrp="1" noChangeArrowheads="1"/>
          </p:cNvSpPr>
          <p:nvPr>
            <p:ph type="dt" idx="10"/>
          </p:nvPr>
        </p:nvSpPr>
        <p:spPr>
          <a:ln/>
        </p:spPr>
        <p:txBody>
          <a:bodyPr/>
          <a:lstStyle>
            <a:lvl1pPr>
              <a:defRPr/>
            </a:lvl1pPr>
          </a:lstStyle>
          <a:p>
            <a:pPr>
              <a:defRPr/>
            </a:pPr>
            <a:r>
              <a:rPr lang="en-US"/>
              <a:t>10/17/10</a:t>
            </a:r>
          </a:p>
        </p:txBody>
      </p:sp>
      <p:sp>
        <p:nvSpPr>
          <p:cNvPr id="8" name="Rectangle 4"/>
          <p:cNvSpPr>
            <a:spLocks noGrp="1" noChangeArrowheads="1"/>
          </p:cNvSpPr>
          <p:nvPr>
            <p:ph type="sldNum" idx="11"/>
          </p:nvPr>
        </p:nvSpPr>
        <p:spPr>
          <a:ln/>
        </p:spPr>
        <p:txBody>
          <a:bodyPr/>
          <a:lstStyle>
            <a:lvl1pPr>
              <a:defRPr/>
            </a:lvl1pPr>
          </a:lstStyle>
          <a:p>
            <a:pPr>
              <a:defRPr/>
            </a:pPr>
            <a:fld id="{217E9926-A939-4CC7-8BA1-6096B82ACDF7}" type="slidenum">
              <a:rPr lang="en-US"/>
              <a:pPr>
                <a:defRPr/>
              </a:pPr>
              <a:t>‹#›</a:t>
            </a:fld>
            <a:endParaRPr lang="en-US"/>
          </a:p>
        </p:txBody>
      </p:sp>
    </p:spTree>
    <p:extLst>
      <p:ext uri="{BB962C8B-B14F-4D97-AF65-F5344CB8AC3E}">
        <p14:creationId xmlns:p14="http://schemas.microsoft.com/office/powerpoint/2010/main" val="712590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Rectangle 3"/>
          <p:cNvSpPr>
            <a:spLocks noGrp="1" noChangeArrowheads="1"/>
          </p:cNvSpPr>
          <p:nvPr>
            <p:ph type="dt" idx="10"/>
          </p:nvPr>
        </p:nvSpPr>
        <p:spPr>
          <a:ln/>
        </p:spPr>
        <p:txBody>
          <a:bodyPr/>
          <a:lstStyle>
            <a:lvl1pPr>
              <a:defRPr/>
            </a:lvl1pPr>
          </a:lstStyle>
          <a:p>
            <a:pPr>
              <a:defRPr/>
            </a:pPr>
            <a:r>
              <a:rPr lang="en-US"/>
              <a:t>10/17/10</a:t>
            </a:r>
          </a:p>
        </p:txBody>
      </p:sp>
      <p:sp>
        <p:nvSpPr>
          <p:cNvPr id="4" name="Rectangle 4"/>
          <p:cNvSpPr>
            <a:spLocks noGrp="1" noChangeArrowheads="1"/>
          </p:cNvSpPr>
          <p:nvPr>
            <p:ph type="sldNum" idx="11"/>
          </p:nvPr>
        </p:nvSpPr>
        <p:spPr>
          <a:ln/>
        </p:spPr>
        <p:txBody>
          <a:bodyPr/>
          <a:lstStyle>
            <a:lvl1pPr>
              <a:defRPr/>
            </a:lvl1pPr>
          </a:lstStyle>
          <a:p>
            <a:pPr>
              <a:defRPr/>
            </a:pPr>
            <a:fld id="{8AA4311A-6B7B-49B2-8F25-80D65079AA58}" type="slidenum">
              <a:rPr lang="en-US"/>
              <a:pPr>
                <a:defRPr/>
              </a:pPr>
              <a:t>‹#›</a:t>
            </a:fld>
            <a:endParaRPr lang="en-US"/>
          </a:p>
        </p:txBody>
      </p:sp>
    </p:spTree>
    <p:extLst>
      <p:ext uri="{BB962C8B-B14F-4D97-AF65-F5344CB8AC3E}">
        <p14:creationId xmlns:p14="http://schemas.microsoft.com/office/powerpoint/2010/main" val="4100088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10/17/10</a:t>
            </a:r>
          </a:p>
        </p:txBody>
      </p:sp>
      <p:sp>
        <p:nvSpPr>
          <p:cNvPr id="3" name="Rectangle 4"/>
          <p:cNvSpPr>
            <a:spLocks noGrp="1" noChangeArrowheads="1"/>
          </p:cNvSpPr>
          <p:nvPr>
            <p:ph type="sldNum" idx="11"/>
          </p:nvPr>
        </p:nvSpPr>
        <p:spPr>
          <a:ln/>
        </p:spPr>
        <p:txBody>
          <a:bodyPr/>
          <a:lstStyle>
            <a:lvl1pPr>
              <a:defRPr/>
            </a:lvl1pPr>
          </a:lstStyle>
          <a:p>
            <a:pPr>
              <a:defRPr/>
            </a:pPr>
            <a:fld id="{A8B16F09-2B50-4F1B-96EE-AD91EEB6B8D6}" type="slidenum">
              <a:rPr lang="en-US"/>
              <a:pPr>
                <a:defRPr/>
              </a:pPr>
              <a:t>‹#›</a:t>
            </a:fld>
            <a:endParaRPr lang="en-US"/>
          </a:p>
        </p:txBody>
      </p:sp>
    </p:spTree>
    <p:extLst>
      <p:ext uri="{BB962C8B-B14F-4D97-AF65-F5344CB8AC3E}">
        <p14:creationId xmlns:p14="http://schemas.microsoft.com/office/powerpoint/2010/main" val="3181453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10/17/10</a:t>
            </a:r>
          </a:p>
        </p:txBody>
      </p:sp>
      <p:sp>
        <p:nvSpPr>
          <p:cNvPr id="6" name="Rectangle 4"/>
          <p:cNvSpPr>
            <a:spLocks noGrp="1" noChangeArrowheads="1"/>
          </p:cNvSpPr>
          <p:nvPr>
            <p:ph type="sldNum" idx="11"/>
          </p:nvPr>
        </p:nvSpPr>
        <p:spPr>
          <a:ln/>
        </p:spPr>
        <p:txBody>
          <a:bodyPr/>
          <a:lstStyle>
            <a:lvl1pPr>
              <a:defRPr/>
            </a:lvl1pPr>
          </a:lstStyle>
          <a:p>
            <a:pPr>
              <a:defRPr/>
            </a:pPr>
            <a:fld id="{429737F6-7B8C-4352-B403-78088C10E136}" type="slidenum">
              <a:rPr lang="en-US"/>
              <a:pPr>
                <a:defRPr/>
              </a:pPr>
              <a:t>‹#›</a:t>
            </a:fld>
            <a:endParaRPr lang="en-US"/>
          </a:p>
        </p:txBody>
      </p:sp>
    </p:spTree>
    <p:extLst>
      <p:ext uri="{BB962C8B-B14F-4D97-AF65-F5344CB8AC3E}">
        <p14:creationId xmlns:p14="http://schemas.microsoft.com/office/powerpoint/2010/main" val="159198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10/17/10</a:t>
            </a:r>
          </a:p>
        </p:txBody>
      </p:sp>
      <p:sp>
        <p:nvSpPr>
          <p:cNvPr id="6" name="Rectangle 4"/>
          <p:cNvSpPr>
            <a:spLocks noGrp="1" noChangeArrowheads="1"/>
          </p:cNvSpPr>
          <p:nvPr>
            <p:ph type="sldNum" idx="11"/>
          </p:nvPr>
        </p:nvSpPr>
        <p:spPr>
          <a:ln/>
        </p:spPr>
        <p:txBody>
          <a:bodyPr/>
          <a:lstStyle>
            <a:lvl1pPr>
              <a:defRPr/>
            </a:lvl1pPr>
          </a:lstStyle>
          <a:p>
            <a:pPr>
              <a:defRPr/>
            </a:pPr>
            <a:fld id="{83938E2F-2B77-4573-9597-3DC9EE5F5501}" type="slidenum">
              <a:rPr lang="en-US"/>
              <a:pPr>
                <a:defRPr/>
              </a:pPr>
              <a:t>‹#›</a:t>
            </a:fld>
            <a:endParaRPr lang="en-US"/>
          </a:p>
        </p:txBody>
      </p:sp>
    </p:spTree>
    <p:extLst>
      <p:ext uri="{BB962C8B-B14F-4D97-AF65-F5344CB8AC3E}">
        <p14:creationId xmlns:p14="http://schemas.microsoft.com/office/powerpoint/2010/main" val="2238536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6" Type="http://schemas.openxmlformats.org/officeDocument/2006/relationships/image" Target="../media/image3.pn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2.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3.png"/><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5613" y="158750"/>
            <a:ext cx="8234362"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smtClean="0"/>
              <a:t>Для правки текста заголовка щелкните мышью</a:t>
            </a:r>
          </a:p>
        </p:txBody>
      </p:sp>
      <p:sp>
        <p:nvSpPr>
          <p:cNvPr id="1027" name="Rectangle 2"/>
          <p:cNvSpPr>
            <a:spLocks noGrp="1" noChangeArrowheads="1"/>
          </p:cNvSpPr>
          <p:nvPr>
            <p:ph type="body" idx="1"/>
          </p:nvPr>
        </p:nvSpPr>
        <p:spPr bwMode="auto">
          <a:xfrm>
            <a:off x="455613" y="1201738"/>
            <a:ext cx="8234362" cy="476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Четвертый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2" name="Rectangle 3"/>
          <p:cNvSpPr>
            <a:spLocks noGrp="1" noChangeArrowheads="1"/>
          </p:cNvSpPr>
          <p:nvPr>
            <p:ph type="dt"/>
          </p:nvPr>
        </p:nvSpPr>
        <p:spPr bwMode="auto">
          <a:xfrm>
            <a:off x="7142163" y="6492875"/>
            <a:ext cx="1106487"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a:lnSpc>
                <a:spcPct val="80000"/>
              </a:lnSpc>
              <a:spcBef>
                <a:spcPts val="625"/>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cs typeface="Arial" charset="0"/>
              </a:defRPr>
            </a:lvl1pPr>
          </a:lstStyle>
          <a:p>
            <a:pPr>
              <a:defRPr/>
            </a:pPr>
            <a:r>
              <a:rPr lang="en-US"/>
              <a:t>10/17/10</a:t>
            </a:r>
          </a:p>
        </p:txBody>
      </p:sp>
      <p:sp>
        <p:nvSpPr>
          <p:cNvPr id="1028" name="Rectangle 4"/>
          <p:cNvSpPr>
            <a:spLocks noGrp="1" noChangeArrowheads="1"/>
          </p:cNvSpPr>
          <p:nvPr>
            <p:ph type="sldNum"/>
          </p:nvPr>
        </p:nvSpPr>
        <p:spPr bwMode="auto">
          <a:xfrm>
            <a:off x="8505825" y="6492875"/>
            <a:ext cx="498475"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a:lnSpc>
                <a:spcPct val="80000"/>
              </a:lnSpc>
              <a:spcBef>
                <a:spcPts val="625"/>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cs typeface="Arial" charset="0"/>
              </a:defRPr>
            </a:lvl1pPr>
          </a:lstStyle>
          <a:p>
            <a:pPr>
              <a:defRPr/>
            </a:pPr>
            <a:fld id="{769883B7-ADA1-48DD-A3E4-0F0342605A3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2pPr>
      <a:lvl3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3pPr>
      <a:lvl4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4pPr>
      <a:lvl5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5pPr>
      <a:lvl6pPr marL="2514600" indent="-228600"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6pPr>
      <a:lvl7pPr marL="2971800" indent="-228600"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7pPr>
      <a:lvl8pPr marL="3429000" indent="-228600"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8pPr>
      <a:lvl9pPr marL="3886200" indent="-228600"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5pPr>
      <a:lvl6pPr marL="25146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6pPr>
      <a:lvl7pPr marL="29718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7pPr>
      <a:lvl8pPr marL="34290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8pPr>
      <a:lvl9pPr marL="38862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5588"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051" name="Rectangle 2"/>
          <p:cNvSpPr>
            <a:spLocks noChangeArrowheads="1"/>
          </p:cNvSpPr>
          <p:nvPr/>
        </p:nvSpPr>
        <p:spPr bwMode="auto">
          <a:xfrm>
            <a:off x="-3175" y="6051550"/>
            <a:ext cx="9147175" cy="806450"/>
          </a:xfrm>
          <a:prstGeom prst="rect">
            <a:avLst/>
          </a:prstGeom>
          <a:solidFill>
            <a:srgbClr val="0860A8"/>
          </a:solidFill>
          <a:ln>
            <a:noFill/>
          </a:ln>
          <a:extLs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lstStyle/>
          <a:p>
            <a:pPr algn="ctr">
              <a:lnSpc>
                <a:spcPct val="80000"/>
              </a:lnSpc>
              <a:spcBef>
                <a:spcPts val="10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solidFill>
                <a:srgbClr val="000000"/>
              </a:solidFill>
            </a:endParaRPr>
          </a:p>
          <a:p>
            <a:pPr algn="ctr">
              <a:lnSpc>
                <a:spcPct val="80000"/>
              </a:lnSpc>
              <a:spcBef>
                <a:spcPts val="10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solidFill>
                <a:srgbClr val="000000"/>
              </a:solidFill>
            </a:endParaRPr>
          </a:p>
        </p:txBody>
      </p:sp>
      <p:sp>
        <p:nvSpPr>
          <p:cNvPr id="2052" name="Text Box 3"/>
          <p:cNvSpPr txBox="1">
            <a:spLocks noChangeArrowheads="1"/>
          </p:cNvSpPr>
          <p:nvPr/>
        </p:nvSpPr>
        <p:spPr bwMode="auto">
          <a:xfrm>
            <a:off x="836613" y="6365875"/>
            <a:ext cx="4691062"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b="1">
                <a:solidFill>
                  <a:schemeClr val="bg1"/>
                </a:solidFill>
                <a:latin typeface="Courier New" pitchFamily="49" charset="0"/>
                <a:ea typeface="SimSun" pitchFamily="2"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b="1">
                <a:solidFill>
                  <a:schemeClr val="bg1"/>
                </a:solidFill>
                <a:latin typeface="Courier New" pitchFamily="49" charset="0"/>
                <a:ea typeface="SimSun" pitchFamily="2"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b="1">
                <a:solidFill>
                  <a:schemeClr val="bg1"/>
                </a:solidFill>
                <a:latin typeface="Courier New" pitchFamily="49" charset="0"/>
                <a:ea typeface="SimSun" pitchFamily="2"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b="1">
                <a:solidFill>
                  <a:schemeClr val="bg1"/>
                </a:solidFill>
                <a:latin typeface="Courier New" pitchFamily="49" charset="0"/>
                <a:ea typeface="SimSun" pitchFamily="2"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b="1">
                <a:solidFill>
                  <a:schemeClr val="bg1"/>
                </a:solidFill>
                <a:latin typeface="Courier New" pitchFamily="49" charset="0"/>
                <a:ea typeface="SimSun" pitchFamily="2" charset="-122"/>
              </a:defRPr>
            </a:lvl9pPr>
          </a:lstStyle>
          <a:p>
            <a:pPr eaLnBrk="1" hangingPunct="1">
              <a:lnSpc>
                <a:spcPct val="120000"/>
              </a:lnSpc>
              <a:spcBef>
                <a:spcPts val="625"/>
              </a:spcBef>
              <a:buClr>
                <a:srgbClr val="000000"/>
              </a:buClr>
              <a:buSzPct val="100000"/>
              <a:buFont typeface="Times New Roman" pitchFamily="18" charset="0"/>
              <a:buNone/>
              <a:defRPr/>
            </a:pPr>
            <a:r>
              <a:rPr lang="en-US" sz="1000" smtClean="0">
                <a:solidFill>
                  <a:srgbClr val="FFFFFF"/>
                </a:solidFill>
                <a:cs typeface="Courier New" pitchFamily="49" charset="0"/>
              </a:rPr>
              <a:t>Software &amp; Services Group, Developer Products Division</a:t>
            </a:r>
          </a:p>
          <a:p>
            <a:pPr eaLnBrk="1" hangingPunct="1">
              <a:lnSpc>
                <a:spcPct val="150000"/>
              </a:lnSpc>
              <a:spcBef>
                <a:spcPts val="313"/>
              </a:spcBef>
              <a:buClr>
                <a:srgbClr val="000000"/>
              </a:buClr>
              <a:buSzPct val="100000"/>
              <a:buFont typeface="Times New Roman" pitchFamily="18" charset="0"/>
              <a:buNone/>
              <a:defRPr/>
            </a:pPr>
            <a:r>
              <a:rPr lang="en-US" sz="500" smtClean="0">
                <a:solidFill>
                  <a:srgbClr val="FFFFFF"/>
                </a:solidFill>
                <a:cs typeface="Courier New" pitchFamily="49" charset="0"/>
              </a:rPr>
              <a:t>Copyright© 2010, Intel Corporation. All rights reserved. *Other brands and names are the property of their respective owners.</a:t>
            </a:r>
          </a:p>
        </p:txBody>
      </p:sp>
      <p:pic>
        <p:nvPicPr>
          <p:cNvPr id="2053" name="Picture 4"/>
          <p:cNvPicPr>
            <a:picLocks noChangeAspect="1" noChangeArrowheads="1"/>
          </p:cNvPicPr>
          <p:nvPr/>
        </p:nvPicPr>
        <p:blipFill>
          <a:blip r:embed="rId15">
            <a:extLst>
              <a:ext uri="{28A0092B-C50C-407E-A947-70E740481C1C}">
                <a14:useLocalDpi xmlns:a14="http://schemas.microsoft.com/office/drawing/2010/main" val="0"/>
              </a:ext>
            </a:extLst>
          </a:blip>
          <a:srcRect l="4051" r="2606" b="8144"/>
          <a:stretch>
            <a:fillRect/>
          </a:stretch>
        </p:blipFill>
        <p:spPr bwMode="auto">
          <a:xfrm>
            <a:off x="0" y="6081713"/>
            <a:ext cx="8366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054" name="Rectangle 5"/>
          <p:cNvSpPr>
            <a:spLocks noChangeArrowheads="1"/>
          </p:cNvSpPr>
          <p:nvPr/>
        </p:nvSpPr>
        <p:spPr bwMode="auto">
          <a:xfrm>
            <a:off x="5410200" y="6096000"/>
            <a:ext cx="3733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000">
                <a:solidFill>
                  <a:srgbClr val="FFFFFF"/>
                </a:solidFill>
                <a:cs typeface="Courier New" pitchFamily="49" charset="0"/>
              </a:rPr>
              <a:t>Our plans are subject to change without notice</a:t>
            </a:r>
          </a:p>
        </p:txBody>
      </p:sp>
      <p:sp>
        <p:nvSpPr>
          <p:cNvPr id="2055" name="Rectangle 6"/>
          <p:cNvSpPr>
            <a:spLocks noGrp="1" noChangeArrowheads="1"/>
          </p:cNvSpPr>
          <p:nvPr>
            <p:ph type="title"/>
          </p:nvPr>
        </p:nvSpPr>
        <p:spPr bwMode="auto">
          <a:xfrm>
            <a:off x="455613" y="158750"/>
            <a:ext cx="8234362"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smtClean="0"/>
              <a:t>Для правки текста заголовка щелкните мышью</a:t>
            </a:r>
          </a:p>
        </p:txBody>
      </p:sp>
      <p:sp>
        <p:nvSpPr>
          <p:cNvPr id="2056" name="Rectangle 7"/>
          <p:cNvSpPr>
            <a:spLocks noGrp="1" noChangeArrowheads="1"/>
          </p:cNvSpPr>
          <p:nvPr>
            <p:ph type="body" idx="1"/>
          </p:nvPr>
        </p:nvSpPr>
        <p:spPr bwMode="auto">
          <a:xfrm>
            <a:off x="455613" y="1201738"/>
            <a:ext cx="8234362" cy="476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Четвертый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4" name="Rectangle 8"/>
          <p:cNvSpPr>
            <a:spLocks noGrp="1" noChangeArrowheads="1"/>
          </p:cNvSpPr>
          <p:nvPr>
            <p:ph type="dt"/>
          </p:nvPr>
        </p:nvSpPr>
        <p:spPr bwMode="auto">
          <a:xfrm>
            <a:off x="457200" y="6245225"/>
            <a:ext cx="2130425" cy="473075"/>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a:lnSpc>
                <a:spcPct val="80000"/>
              </a:lnSpc>
              <a:spcBef>
                <a:spcPts val="625"/>
              </a:spcBef>
              <a:buClr>
                <a:srgbClr val="000000"/>
              </a:buClr>
              <a:buSzPct val="100000"/>
              <a:buFont typeface="Times New Roman" pitchFamily="18" charset="0"/>
              <a:buNone/>
              <a:tabLst>
                <a:tab pos="723900" algn="l"/>
                <a:tab pos="1447800" algn="l"/>
              </a:tabLst>
              <a:defRPr sz="1000">
                <a:solidFill>
                  <a:srgbClr val="FFFFFF"/>
                </a:solidFill>
                <a:latin typeface="Times New Roman" pitchFamily="18" charset="0"/>
                <a:cs typeface="Arial" charset="0"/>
              </a:defRPr>
            </a:lvl1pPr>
          </a:lstStyle>
          <a:p>
            <a:pPr>
              <a:defRPr/>
            </a:pPr>
            <a:r>
              <a:rPr lang="en-US"/>
              <a:t>10/17/10</a:t>
            </a:r>
          </a:p>
        </p:txBody>
      </p:sp>
      <p:sp>
        <p:nvSpPr>
          <p:cNvPr id="2057" name="Rectangle 9"/>
          <p:cNvSpPr>
            <a:spLocks noGrp="1" noChangeArrowheads="1"/>
          </p:cNvSpPr>
          <p:nvPr>
            <p:ph type="sldNum"/>
          </p:nvPr>
        </p:nvSpPr>
        <p:spPr bwMode="auto">
          <a:xfrm>
            <a:off x="6553200" y="6245225"/>
            <a:ext cx="2130425" cy="473075"/>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a:lnSpc>
                <a:spcPct val="80000"/>
              </a:lnSpc>
              <a:spcBef>
                <a:spcPts val="625"/>
              </a:spcBef>
              <a:buClr>
                <a:srgbClr val="000000"/>
              </a:buClr>
              <a:buSzPct val="100000"/>
              <a:buFont typeface="Times New Roman" pitchFamily="18" charset="0"/>
              <a:buNone/>
              <a:tabLst>
                <a:tab pos="723900" algn="l"/>
                <a:tab pos="1447800" algn="l"/>
              </a:tabLst>
              <a:defRPr sz="1000">
                <a:solidFill>
                  <a:srgbClr val="FFFFFF"/>
                </a:solidFill>
                <a:latin typeface="Times New Roman" pitchFamily="18" charset="0"/>
                <a:cs typeface="Arial" charset="0"/>
              </a:defRPr>
            </a:lvl1pPr>
          </a:lstStyle>
          <a:p>
            <a:pPr>
              <a:defRPr/>
            </a:pPr>
            <a:fld id="{5D3172A1-7CCA-4456-9737-FB8AEC65E39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2pPr>
      <a:lvl3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3pPr>
      <a:lvl4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4pPr>
      <a:lvl5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5pPr>
      <a:lvl6pPr marL="2514600" indent="-228600"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6pPr>
      <a:lvl7pPr marL="2971800" indent="-228600"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7pPr>
      <a:lvl8pPr marL="3429000" indent="-228600"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8pPr>
      <a:lvl9pPr marL="3886200" indent="-228600"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5pPr>
      <a:lvl6pPr marL="25146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6pPr>
      <a:lvl7pPr marL="29718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7pPr>
      <a:lvl8pPr marL="34290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8pPr>
      <a:lvl9pPr marL="38862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5588"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075" name="Rectangle 2"/>
          <p:cNvSpPr>
            <a:spLocks noChangeArrowheads="1"/>
          </p:cNvSpPr>
          <p:nvPr/>
        </p:nvSpPr>
        <p:spPr bwMode="auto">
          <a:xfrm>
            <a:off x="-3175" y="6051550"/>
            <a:ext cx="9147175" cy="806450"/>
          </a:xfrm>
          <a:prstGeom prst="rect">
            <a:avLst/>
          </a:prstGeom>
          <a:solidFill>
            <a:srgbClr val="0860A8"/>
          </a:solidFill>
          <a:ln>
            <a:noFill/>
          </a:ln>
          <a:extLs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lstStyle/>
          <a:p>
            <a:pPr algn="ctr">
              <a:lnSpc>
                <a:spcPct val="80000"/>
              </a:lnSpc>
              <a:spcBef>
                <a:spcPts val="10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solidFill>
                <a:srgbClr val="000000"/>
              </a:solidFill>
            </a:endParaRPr>
          </a:p>
          <a:p>
            <a:pPr algn="ctr">
              <a:lnSpc>
                <a:spcPct val="80000"/>
              </a:lnSpc>
              <a:spcBef>
                <a:spcPts val="10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solidFill>
                <a:srgbClr val="000000"/>
              </a:solidFill>
            </a:endParaRPr>
          </a:p>
        </p:txBody>
      </p:sp>
      <p:sp>
        <p:nvSpPr>
          <p:cNvPr id="3076" name="Text Box 3"/>
          <p:cNvSpPr txBox="1">
            <a:spLocks noChangeArrowheads="1"/>
          </p:cNvSpPr>
          <p:nvPr/>
        </p:nvSpPr>
        <p:spPr bwMode="auto">
          <a:xfrm>
            <a:off x="836613" y="6365875"/>
            <a:ext cx="4691062"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b="1">
                <a:solidFill>
                  <a:schemeClr val="bg1"/>
                </a:solidFill>
                <a:latin typeface="Courier New" pitchFamily="49" charset="0"/>
                <a:ea typeface="SimSun" pitchFamily="2"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b="1">
                <a:solidFill>
                  <a:schemeClr val="bg1"/>
                </a:solidFill>
                <a:latin typeface="Courier New" pitchFamily="49" charset="0"/>
                <a:ea typeface="SimSun" pitchFamily="2"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b="1">
                <a:solidFill>
                  <a:schemeClr val="bg1"/>
                </a:solidFill>
                <a:latin typeface="Courier New" pitchFamily="49" charset="0"/>
                <a:ea typeface="SimSun" pitchFamily="2"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b="1">
                <a:solidFill>
                  <a:schemeClr val="bg1"/>
                </a:solidFill>
                <a:latin typeface="Courier New" pitchFamily="49" charset="0"/>
                <a:ea typeface="SimSun" pitchFamily="2"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b="1">
                <a:solidFill>
                  <a:schemeClr val="bg1"/>
                </a:solidFill>
                <a:latin typeface="Courier New" pitchFamily="49" charset="0"/>
                <a:ea typeface="SimSun" pitchFamily="2" charset="-122"/>
              </a:defRPr>
            </a:lvl9pPr>
          </a:lstStyle>
          <a:p>
            <a:pPr eaLnBrk="1" hangingPunct="1">
              <a:lnSpc>
                <a:spcPct val="120000"/>
              </a:lnSpc>
              <a:spcBef>
                <a:spcPts val="625"/>
              </a:spcBef>
              <a:buClr>
                <a:srgbClr val="000000"/>
              </a:buClr>
              <a:buSzPct val="100000"/>
              <a:buFont typeface="Times New Roman" pitchFamily="18" charset="0"/>
              <a:buNone/>
              <a:defRPr/>
            </a:pPr>
            <a:r>
              <a:rPr lang="en-US" sz="1000" smtClean="0">
                <a:solidFill>
                  <a:srgbClr val="FFFFFF"/>
                </a:solidFill>
                <a:cs typeface="Courier New" pitchFamily="49" charset="0"/>
              </a:rPr>
              <a:t>Software &amp; Services Group, Developer Products Division</a:t>
            </a:r>
          </a:p>
          <a:p>
            <a:pPr eaLnBrk="1" hangingPunct="1">
              <a:lnSpc>
                <a:spcPct val="150000"/>
              </a:lnSpc>
              <a:spcBef>
                <a:spcPts val="313"/>
              </a:spcBef>
              <a:buClr>
                <a:srgbClr val="000000"/>
              </a:buClr>
              <a:buSzPct val="100000"/>
              <a:buFont typeface="Times New Roman" pitchFamily="18" charset="0"/>
              <a:buNone/>
              <a:defRPr/>
            </a:pPr>
            <a:r>
              <a:rPr lang="en-US" sz="500" smtClean="0">
                <a:solidFill>
                  <a:srgbClr val="FFFFFF"/>
                </a:solidFill>
                <a:cs typeface="Courier New" pitchFamily="49" charset="0"/>
              </a:rPr>
              <a:t>Copyright© 2010, Intel Corporation. All rights reserved. *Other brands and names are the property of their respective owners.</a:t>
            </a:r>
          </a:p>
        </p:txBody>
      </p:sp>
      <p:pic>
        <p:nvPicPr>
          <p:cNvPr id="3077" name="Picture 4"/>
          <p:cNvPicPr>
            <a:picLocks noChangeAspect="1" noChangeArrowheads="1"/>
          </p:cNvPicPr>
          <p:nvPr/>
        </p:nvPicPr>
        <p:blipFill>
          <a:blip r:embed="rId16">
            <a:extLst>
              <a:ext uri="{28A0092B-C50C-407E-A947-70E740481C1C}">
                <a14:useLocalDpi xmlns:a14="http://schemas.microsoft.com/office/drawing/2010/main" val="0"/>
              </a:ext>
            </a:extLst>
          </a:blip>
          <a:srcRect l="4051" r="2606" b="8144"/>
          <a:stretch>
            <a:fillRect/>
          </a:stretch>
        </p:blipFill>
        <p:spPr bwMode="auto">
          <a:xfrm>
            <a:off x="0" y="6081713"/>
            <a:ext cx="8366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078" name="Rectangle 5"/>
          <p:cNvSpPr>
            <a:spLocks noGrp="1" noChangeArrowheads="1"/>
          </p:cNvSpPr>
          <p:nvPr>
            <p:ph type="title"/>
          </p:nvPr>
        </p:nvSpPr>
        <p:spPr bwMode="auto">
          <a:xfrm>
            <a:off x="455613" y="158750"/>
            <a:ext cx="8234362"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smtClean="0"/>
              <a:t>Для правки текста заголовка щелкните мышью</a:t>
            </a:r>
          </a:p>
        </p:txBody>
      </p:sp>
      <p:sp>
        <p:nvSpPr>
          <p:cNvPr id="3079" name="Rectangle 6"/>
          <p:cNvSpPr>
            <a:spLocks noGrp="1" noChangeArrowheads="1"/>
          </p:cNvSpPr>
          <p:nvPr>
            <p:ph type="body" idx="1"/>
          </p:nvPr>
        </p:nvSpPr>
        <p:spPr bwMode="auto">
          <a:xfrm>
            <a:off x="455613" y="1201738"/>
            <a:ext cx="8234362" cy="476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Четвертый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3" name="Rectangle 7"/>
          <p:cNvSpPr>
            <a:spLocks noGrp="1" noChangeArrowheads="1"/>
          </p:cNvSpPr>
          <p:nvPr>
            <p:ph type="dt"/>
          </p:nvPr>
        </p:nvSpPr>
        <p:spPr bwMode="auto">
          <a:xfrm>
            <a:off x="7142163" y="6492875"/>
            <a:ext cx="1106487"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a:lnSpc>
                <a:spcPct val="80000"/>
              </a:lnSpc>
              <a:spcBef>
                <a:spcPts val="625"/>
              </a:spcBef>
              <a:buClr>
                <a:srgbClr val="000000"/>
              </a:buClr>
              <a:buSzPct val="100000"/>
              <a:buFont typeface="Times New Roman" pitchFamily="18" charset="0"/>
              <a:buNone/>
              <a:tabLst>
                <a:tab pos="723900" algn="l"/>
              </a:tabLst>
              <a:defRPr sz="1000">
                <a:solidFill>
                  <a:srgbClr val="FFFFFF"/>
                </a:solidFill>
                <a:latin typeface="Times New Roman" pitchFamily="18" charset="0"/>
                <a:cs typeface="Arial" charset="0"/>
              </a:defRPr>
            </a:lvl1pPr>
          </a:lstStyle>
          <a:p>
            <a:pPr>
              <a:defRPr/>
            </a:pPr>
            <a:r>
              <a:rPr lang="en-US"/>
              <a:t>10/17/10</a:t>
            </a:r>
          </a:p>
        </p:txBody>
      </p:sp>
      <p:sp>
        <p:nvSpPr>
          <p:cNvPr id="3080" name="Rectangle 8"/>
          <p:cNvSpPr>
            <a:spLocks noGrp="1" noChangeArrowheads="1"/>
          </p:cNvSpPr>
          <p:nvPr>
            <p:ph type="sldNum"/>
          </p:nvPr>
        </p:nvSpPr>
        <p:spPr bwMode="auto">
          <a:xfrm>
            <a:off x="8505825" y="6492875"/>
            <a:ext cx="498475"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a:lnSpc>
                <a:spcPct val="80000"/>
              </a:lnSpc>
              <a:spcBef>
                <a:spcPts val="625"/>
              </a:spcBef>
              <a:buClr>
                <a:srgbClr val="000000"/>
              </a:buClr>
              <a:buSzPct val="100000"/>
              <a:buFont typeface="Times New Roman" pitchFamily="18" charset="0"/>
              <a:buNone/>
              <a:defRPr sz="1000">
                <a:solidFill>
                  <a:srgbClr val="FFFFFF"/>
                </a:solidFill>
                <a:latin typeface="Times New Roman" pitchFamily="18" charset="0"/>
                <a:cs typeface="Arial" charset="0"/>
              </a:defRPr>
            </a:lvl1pPr>
          </a:lstStyle>
          <a:p>
            <a:pPr>
              <a:defRPr/>
            </a:pPr>
            <a:fld id="{981965BE-89F9-435F-A9D2-B8E92F6B10B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sldNum="0" hdr="0" ftr="0"/>
  <p:txStyles>
    <p:titleStyle>
      <a:lvl1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2pPr>
      <a:lvl3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3pPr>
      <a:lvl4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4pPr>
      <a:lvl5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5pPr>
      <a:lvl6pPr marL="2514600" indent="-228600"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6pPr>
      <a:lvl7pPr marL="2971800" indent="-228600"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7pPr>
      <a:lvl8pPr marL="3429000" indent="-228600"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8pPr>
      <a:lvl9pPr marL="3886200" indent="-228600"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5pPr>
      <a:lvl6pPr marL="25146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6pPr>
      <a:lvl7pPr marL="29718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7pPr>
      <a:lvl8pPr marL="34290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8pPr>
      <a:lvl9pPr marL="38862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5588"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099" name="Rectangle 2"/>
          <p:cNvSpPr>
            <a:spLocks noChangeArrowheads="1"/>
          </p:cNvSpPr>
          <p:nvPr/>
        </p:nvSpPr>
        <p:spPr bwMode="auto">
          <a:xfrm>
            <a:off x="-3175" y="6051550"/>
            <a:ext cx="9147175" cy="806450"/>
          </a:xfrm>
          <a:prstGeom prst="rect">
            <a:avLst/>
          </a:prstGeom>
          <a:solidFill>
            <a:srgbClr val="0860A8"/>
          </a:solidFill>
          <a:ln>
            <a:noFill/>
          </a:ln>
          <a:extLs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lstStyle/>
          <a:p>
            <a:pPr algn="ctr">
              <a:lnSpc>
                <a:spcPct val="80000"/>
              </a:lnSpc>
              <a:spcBef>
                <a:spcPts val="10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solidFill>
                <a:srgbClr val="000000"/>
              </a:solidFill>
            </a:endParaRPr>
          </a:p>
          <a:p>
            <a:pPr algn="ctr">
              <a:lnSpc>
                <a:spcPct val="80000"/>
              </a:lnSpc>
              <a:spcBef>
                <a:spcPts val="10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solidFill>
                <a:srgbClr val="000000"/>
              </a:solidFill>
            </a:endParaRPr>
          </a:p>
        </p:txBody>
      </p:sp>
      <p:sp>
        <p:nvSpPr>
          <p:cNvPr id="4100" name="Text Box 3"/>
          <p:cNvSpPr txBox="1">
            <a:spLocks noChangeArrowheads="1"/>
          </p:cNvSpPr>
          <p:nvPr/>
        </p:nvSpPr>
        <p:spPr bwMode="auto">
          <a:xfrm>
            <a:off x="836613" y="6365875"/>
            <a:ext cx="4691062"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b="1">
                <a:solidFill>
                  <a:schemeClr val="bg1"/>
                </a:solidFill>
                <a:latin typeface="Courier New" pitchFamily="49" charset="0"/>
                <a:ea typeface="SimSun" pitchFamily="2"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b="1">
                <a:solidFill>
                  <a:schemeClr val="bg1"/>
                </a:solidFill>
                <a:latin typeface="Courier New" pitchFamily="49" charset="0"/>
                <a:ea typeface="SimSun" pitchFamily="2"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b="1">
                <a:solidFill>
                  <a:schemeClr val="bg1"/>
                </a:solidFill>
                <a:latin typeface="Courier New" pitchFamily="49" charset="0"/>
                <a:ea typeface="SimSun" pitchFamily="2"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b="1">
                <a:solidFill>
                  <a:schemeClr val="bg1"/>
                </a:solidFill>
                <a:latin typeface="Courier New" pitchFamily="49" charset="0"/>
                <a:ea typeface="SimSun" pitchFamily="2"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b="1">
                <a:solidFill>
                  <a:schemeClr val="bg1"/>
                </a:solidFill>
                <a:latin typeface="Courier New" pitchFamily="49" charset="0"/>
                <a:ea typeface="SimSun" pitchFamily="2" charset="-122"/>
              </a:defRPr>
            </a:lvl9pPr>
          </a:lstStyle>
          <a:p>
            <a:pPr eaLnBrk="1" hangingPunct="1">
              <a:lnSpc>
                <a:spcPct val="120000"/>
              </a:lnSpc>
              <a:spcBef>
                <a:spcPts val="625"/>
              </a:spcBef>
              <a:buClr>
                <a:srgbClr val="000000"/>
              </a:buClr>
              <a:buSzPct val="100000"/>
              <a:buFont typeface="Times New Roman" pitchFamily="18" charset="0"/>
              <a:buNone/>
              <a:defRPr/>
            </a:pPr>
            <a:r>
              <a:rPr lang="en-US" sz="1000" smtClean="0">
                <a:solidFill>
                  <a:srgbClr val="FFFFFF"/>
                </a:solidFill>
                <a:cs typeface="Courier New" pitchFamily="49" charset="0"/>
              </a:rPr>
              <a:t>Software &amp; Services Group, Developer Products Division</a:t>
            </a:r>
          </a:p>
          <a:p>
            <a:pPr eaLnBrk="1" hangingPunct="1">
              <a:lnSpc>
                <a:spcPct val="150000"/>
              </a:lnSpc>
              <a:spcBef>
                <a:spcPts val="313"/>
              </a:spcBef>
              <a:buClr>
                <a:srgbClr val="000000"/>
              </a:buClr>
              <a:buSzPct val="100000"/>
              <a:buFont typeface="Times New Roman" pitchFamily="18" charset="0"/>
              <a:buNone/>
              <a:defRPr/>
            </a:pPr>
            <a:r>
              <a:rPr lang="en-US" sz="500" smtClean="0">
                <a:solidFill>
                  <a:srgbClr val="FFFFFF"/>
                </a:solidFill>
                <a:cs typeface="Courier New" pitchFamily="49" charset="0"/>
              </a:rPr>
              <a:t>Copyright© 2010, Intel Corporation. All rights reserved. *Other brands and names are the property of their respective owners.</a:t>
            </a:r>
          </a:p>
        </p:txBody>
      </p:sp>
      <p:pic>
        <p:nvPicPr>
          <p:cNvPr id="4101" name="Picture 4"/>
          <p:cNvPicPr>
            <a:picLocks noChangeAspect="1" noChangeArrowheads="1"/>
          </p:cNvPicPr>
          <p:nvPr/>
        </p:nvPicPr>
        <p:blipFill>
          <a:blip r:embed="rId15">
            <a:extLst>
              <a:ext uri="{28A0092B-C50C-407E-A947-70E740481C1C}">
                <a14:useLocalDpi xmlns:a14="http://schemas.microsoft.com/office/drawing/2010/main" val="0"/>
              </a:ext>
            </a:extLst>
          </a:blip>
          <a:srcRect l="4051" r="2606" b="8144"/>
          <a:stretch>
            <a:fillRect/>
          </a:stretch>
        </p:blipFill>
        <p:spPr bwMode="auto">
          <a:xfrm>
            <a:off x="0" y="6081713"/>
            <a:ext cx="8366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102" name="Rectangle 5"/>
          <p:cNvSpPr>
            <a:spLocks noChangeArrowheads="1"/>
          </p:cNvSpPr>
          <p:nvPr/>
        </p:nvSpPr>
        <p:spPr bwMode="auto">
          <a:xfrm>
            <a:off x="5410200" y="6096000"/>
            <a:ext cx="3733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000">
                <a:solidFill>
                  <a:srgbClr val="FFFFFF"/>
                </a:solidFill>
                <a:cs typeface="Courier New" pitchFamily="49" charset="0"/>
              </a:rPr>
              <a:t>Our plans are subject to change without notice</a:t>
            </a:r>
          </a:p>
        </p:txBody>
      </p:sp>
      <p:sp>
        <p:nvSpPr>
          <p:cNvPr id="4103" name="Rectangle 6"/>
          <p:cNvSpPr>
            <a:spLocks noGrp="1" noChangeArrowheads="1"/>
          </p:cNvSpPr>
          <p:nvPr>
            <p:ph type="title"/>
          </p:nvPr>
        </p:nvSpPr>
        <p:spPr bwMode="auto">
          <a:xfrm>
            <a:off x="455613" y="158750"/>
            <a:ext cx="8234362"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smtClean="0"/>
              <a:t>Для правки текста заголовка щелкните мышью</a:t>
            </a:r>
          </a:p>
        </p:txBody>
      </p:sp>
      <p:sp>
        <p:nvSpPr>
          <p:cNvPr id="4104" name="Rectangle 7"/>
          <p:cNvSpPr>
            <a:spLocks noGrp="1" noChangeArrowheads="1"/>
          </p:cNvSpPr>
          <p:nvPr>
            <p:ph type="body" idx="1"/>
          </p:nvPr>
        </p:nvSpPr>
        <p:spPr bwMode="auto">
          <a:xfrm>
            <a:off x="455613" y="1201738"/>
            <a:ext cx="8234362" cy="476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Четвертый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4" name="Rectangle 8"/>
          <p:cNvSpPr>
            <a:spLocks noGrp="1" noChangeArrowheads="1"/>
          </p:cNvSpPr>
          <p:nvPr>
            <p:ph type="dt"/>
          </p:nvPr>
        </p:nvSpPr>
        <p:spPr bwMode="auto">
          <a:xfrm>
            <a:off x="7142163" y="6492875"/>
            <a:ext cx="1106487"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a:lnSpc>
                <a:spcPct val="80000"/>
              </a:lnSpc>
              <a:spcBef>
                <a:spcPts val="625"/>
              </a:spcBef>
              <a:buClr>
                <a:srgbClr val="000000"/>
              </a:buClr>
              <a:buSzPct val="100000"/>
              <a:buFont typeface="Times New Roman" pitchFamily="18" charset="0"/>
              <a:buNone/>
              <a:tabLst>
                <a:tab pos="723900" algn="l"/>
              </a:tabLst>
              <a:defRPr sz="1000">
                <a:solidFill>
                  <a:srgbClr val="FFFFFF"/>
                </a:solidFill>
                <a:latin typeface="Times New Roman" pitchFamily="18" charset="0"/>
                <a:cs typeface="Arial" charset="0"/>
              </a:defRPr>
            </a:lvl1pPr>
          </a:lstStyle>
          <a:p>
            <a:pPr>
              <a:defRPr/>
            </a:pPr>
            <a:r>
              <a:rPr lang="en-US"/>
              <a:t>10/17/10</a:t>
            </a:r>
          </a:p>
        </p:txBody>
      </p:sp>
      <p:sp>
        <p:nvSpPr>
          <p:cNvPr id="4105" name="Rectangle 9"/>
          <p:cNvSpPr>
            <a:spLocks noGrp="1" noChangeArrowheads="1"/>
          </p:cNvSpPr>
          <p:nvPr>
            <p:ph type="sldNum"/>
          </p:nvPr>
        </p:nvSpPr>
        <p:spPr bwMode="auto">
          <a:xfrm>
            <a:off x="8505825" y="6492875"/>
            <a:ext cx="498475"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a:lnSpc>
                <a:spcPct val="80000"/>
              </a:lnSpc>
              <a:spcBef>
                <a:spcPts val="625"/>
              </a:spcBef>
              <a:buClr>
                <a:srgbClr val="000000"/>
              </a:buClr>
              <a:buSzPct val="100000"/>
              <a:buFont typeface="Times New Roman" pitchFamily="18" charset="0"/>
              <a:buNone/>
              <a:defRPr sz="1000">
                <a:solidFill>
                  <a:srgbClr val="FFFFFF"/>
                </a:solidFill>
                <a:latin typeface="Times New Roman" pitchFamily="18" charset="0"/>
                <a:cs typeface="Arial" charset="0"/>
              </a:defRPr>
            </a:lvl1pPr>
          </a:lstStyle>
          <a:p>
            <a:pPr>
              <a:defRPr/>
            </a:pPr>
            <a:fld id="{6A035485-67EB-48E7-A9E0-13EA1DDE6D6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2pPr>
      <a:lvl3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3pPr>
      <a:lvl4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4pPr>
      <a:lvl5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5pPr>
      <a:lvl6pPr marL="2514600" indent="-228600"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6pPr>
      <a:lvl7pPr marL="2971800" indent="-228600"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7pPr>
      <a:lvl8pPr marL="3429000" indent="-228600"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8pPr>
      <a:lvl9pPr marL="3886200" indent="-228600"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5pPr>
      <a:lvl6pPr marL="25146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6pPr>
      <a:lvl7pPr marL="29718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7pPr>
      <a:lvl8pPr marL="34290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8pPr>
      <a:lvl9pPr marL="38862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4.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4.xml"/><Relationship Id="rId1" Type="http://schemas.openxmlformats.org/officeDocument/2006/relationships/vmlDrawing" Target="../drawings/vmlDrawing1.vml"/><Relationship Id="rId5" Type="http://schemas.openxmlformats.org/officeDocument/2006/relationships/image" Target="../media/image9.e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4.xml"/><Relationship Id="rId1" Type="http://schemas.openxmlformats.org/officeDocument/2006/relationships/vmlDrawing" Target="../drawings/vmlDrawing2.vml"/><Relationship Id="rId5" Type="http://schemas.openxmlformats.org/officeDocument/2006/relationships/image" Target="../media/image10.e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4.xm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381000" y="2362200"/>
            <a:ext cx="8237538" cy="1066800"/>
          </a:xfrm>
          <a:gradFill rotWithShape="0">
            <a:gsLst>
              <a:gs pos="0">
                <a:srgbClr val="FBEAC7"/>
              </a:gs>
              <a:gs pos="17999">
                <a:srgbClr val="FEE7F2"/>
              </a:gs>
              <a:gs pos="36000">
                <a:srgbClr val="FAC77D"/>
              </a:gs>
              <a:gs pos="61000">
                <a:srgbClr val="FBA97D"/>
              </a:gs>
              <a:gs pos="82001">
                <a:srgbClr val="FBD49C"/>
              </a:gs>
              <a:gs pos="100000">
                <a:srgbClr val="FEE7F2"/>
              </a:gs>
            </a:gsLst>
            <a:lin ang="5400000"/>
          </a:gradFill>
        </p:spPr>
        <p:txBody>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200" dirty="0" smtClean="0"/>
              <a:t> </a:t>
            </a:r>
            <a:r>
              <a:rPr lang="en-US" sz="2800" dirty="0" smtClean="0"/>
              <a:t>Optimizing compiler</a:t>
            </a:r>
            <a:r>
              <a:rPr lang="ru-RU" sz="2800" dirty="0" smtClean="0"/>
              <a:t>.</a:t>
            </a:r>
            <a:r>
              <a:rPr lang="en-US" sz="2800" dirty="0" smtClean="0"/>
              <a:t/>
            </a:r>
            <a:br>
              <a:rPr lang="en-US" sz="2800" dirty="0" smtClean="0"/>
            </a:br>
            <a:r>
              <a:rPr lang="en-US" sz="2800" dirty="0" smtClean="0"/>
              <a:t>Auto parallelization</a:t>
            </a:r>
            <a:r>
              <a:rPr lang="ru-RU" sz="2800" dirty="0" smtClean="0"/>
              <a:t>. </a:t>
            </a:r>
            <a:br>
              <a:rPr lang="ru-RU" sz="2800" dirty="0" smtClean="0"/>
            </a:br>
            <a:endParaRPr lang="ru-RU" sz="2800" dirty="0"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task_manager1.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865438" cy="319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987675" y="0"/>
            <a:ext cx="6048375" cy="450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TextBox 1"/>
          <p:cNvSpPr txBox="1">
            <a:spLocks noChangeArrowheads="1"/>
          </p:cNvSpPr>
          <p:nvPr/>
        </p:nvSpPr>
        <p:spPr bwMode="auto">
          <a:xfrm>
            <a:off x="250825" y="4724400"/>
            <a:ext cx="842486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Clr>
                <a:srgbClr val="000000"/>
              </a:buClr>
              <a:buSzPct val="100000"/>
              <a:buFont typeface="Times New Roman" pitchFamily="18" charset="0"/>
              <a:buNone/>
            </a:pPr>
            <a:r>
              <a:rPr lang="en-US" sz="1800" dirty="0">
                <a:solidFill>
                  <a:schemeClr val="tx1"/>
                </a:solidFill>
                <a:latin typeface="Calibri" pitchFamily="34" charset="0"/>
                <a:cs typeface="Calibri" pitchFamily="34" charset="0"/>
              </a:rPr>
              <a:t>This slide demonstrates </a:t>
            </a:r>
            <a:r>
              <a:rPr lang="en-US" sz="1800" dirty="0" smtClean="0">
                <a:solidFill>
                  <a:schemeClr val="tx1"/>
                </a:solidFill>
                <a:latin typeface="Calibri" pitchFamily="34" charset="0"/>
                <a:cs typeface="Calibri" pitchFamily="34" charset="0"/>
              </a:rPr>
              <a:t>auto parallelization speedup. </a:t>
            </a:r>
            <a:r>
              <a:rPr lang="en-US" sz="1800" dirty="0">
                <a:solidFill>
                  <a:schemeClr val="tx1"/>
                </a:solidFill>
                <a:latin typeface="Calibri" pitchFamily="34" charset="0"/>
                <a:cs typeface="Calibri" pitchFamily="34" charset="0"/>
              </a:rPr>
              <a:t>We have improvement on real time from 2.29 s. to 1.67 s. U</a:t>
            </a:r>
            <a:r>
              <a:rPr lang="en-US" sz="1800" dirty="0" smtClean="0">
                <a:solidFill>
                  <a:schemeClr val="tx1"/>
                </a:solidFill>
                <a:latin typeface="Calibri" pitchFamily="34" charset="0"/>
                <a:cs typeface="Calibri" pitchFamily="34" charset="0"/>
              </a:rPr>
              <a:t>ser </a:t>
            </a:r>
            <a:r>
              <a:rPr lang="en-US" sz="1800" dirty="0">
                <a:solidFill>
                  <a:schemeClr val="tx1"/>
                </a:solidFill>
                <a:latin typeface="Calibri" pitchFamily="34" charset="0"/>
                <a:cs typeface="Calibri" pitchFamily="34" charset="0"/>
              </a:rPr>
              <a:t>time </a:t>
            </a:r>
            <a:r>
              <a:rPr lang="en-US" sz="1800" dirty="0" smtClean="0">
                <a:solidFill>
                  <a:schemeClr val="tx1"/>
                </a:solidFill>
                <a:latin typeface="Calibri" pitchFamily="34" charset="0"/>
                <a:cs typeface="Calibri" pitchFamily="34" charset="0"/>
              </a:rPr>
              <a:t>has been changed </a:t>
            </a:r>
            <a:r>
              <a:rPr lang="en-US" sz="1800" dirty="0">
                <a:solidFill>
                  <a:schemeClr val="tx1"/>
                </a:solidFill>
                <a:latin typeface="Calibri" pitchFamily="34" charset="0"/>
                <a:cs typeface="Calibri" pitchFamily="34" charset="0"/>
              </a:rPr>
              <a:t>from 2.23 s. to 6.02 s. </a:t>
            </a:r>
            <a:r>
              <a:rPr lang="en-US" sz="1800" dirty="0" smtClean="0">
                <a:solidFill>
                  <a:schemeClr val="tx1"/>
                </a:solidFill>
                <a:latin typeface="Calibri" pitchFamily="34" charset="0"/>
                <a:cs typeface="Calibri" pitchFamily="34" charset="0"/>
              </a:rPr>
              <a:t>It means that amount of work was increased.  </a:t>
            </a:r>
            <a:endParaRPr lang="ru-RU" sz="1800" dirty="0">
              <a:latin typeface="Calibri" pitchFamily="34" charset="0"/>
              <a:cs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455613" y="333375"/>
            <a:ext cx="8234362" cy="574675"/>
          </a:xfrm>
        </p:spPr>
        <p:txBody>
          <a:bodyPr/>
          <a:lstStyle/>
          <a:p>
            <a:r>
              <a:rPr lang="en-US" sz="2800" b="1" dirty="0" smtClean="0">
                <a:solidFill>
                  <a:srgbClr val="0070C0"/>
                </a:solidFill>
                <a:latin typeface="Calibri" pitchFamily="34" charset="0"/>
                <a:cs typeface="Calibri" pitchFamily="34" charset="0"/>
              </a:rPr>
              <a:t>Algorithm scalability</a:t>
            </a:r>
            <a:endParaRPr lang="ru-RU" sz="2800" b="1" dirty="0" smtClean="0">
              <a:solidFill>
                <a:schemeClr val="accent2"/>
              </a:solidFill>
              <a:latin typeface="Calibri" pitchFamily="34" charset="0"/>
              <a:cs typeface="Calibri" pitchFamily="34" charset="0"/>
            </a:endParaRPr>
          </a:p>
        </p:txBody>
      </p:sp>
      <p:sp>
        <p:nvSpPr>
          <p:cNvPr id="1536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
        <p:nvSpPr>
          <p:cNvPr id="15364" name="TextBox 4"/>
          <p:cNvSpPr txBox="1">
            <a:spLocks noChangeArrowheads="1"/>
          </p:cNvSpPr>
          <p:nvPr/>
        </p:nvSpPr>
        <p:spPr bwMode="auto">
          <a:xfrm>
            <a:off x="250825" y="1052513"/>
            <a:ext cx="4321175" cy="3046988"/>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noFill/>
          </a:ln>
          <a:effectLst>
            <a:outerShdw blurRad="50800" dist="38100" dir="2700000" algn="tl" rotWithShape="0">
              <a:prstClr val="black">
                <a:alpha val="40000"/>
              </a:prstClr>
            </a:outerShdw>
          </a:effectLst>
          <a:scene3d>
            <a:camera prst="orthographicFront"/>
            <a:lightRig rig="threePt" dir="t"/>
          </a:scene3d>
          <a:sp3d>
            <a:bevelT/>
          </a:sp3d>
        </p:spPr>
        <p:txBody>
          <a:bodyPr>
            <a:spAutoFit/>
          </a:bodyPr>
          <a:lstStyle/>
          <a:p>
            <a:pPr>
              <a:buClr>
                <a:srgbClr val="000000"/>
              </a:buClr>
              <a:buSzPct val="100000"/>
              <a:buFont typeface="Times New Roman" pitchFamily="18" charset="0"/>
              <a:buNone/>
              <a:defRPr/>
            </a:pPr>
            <a:r>
              <a:rPr lang="en-US" dirty="0">
                <a:solidFill>
                  <a:srgbClr val="00B050"/>
                </a:solidFill>
                <a:cs typeface="+mn-cs"/>
              </a:rPr>
              <a:t>void </a:t>
            </a:r>
            <a:r>
              <a:rPr lang="en-US" dirty="0" err="1">
                <a:solidFill>
                  <a:srgbClr val="00B050"/>
                </a:solidFill>
                <a:cs typeface="+mn-cs"/>
              </a:rPr>
              <a:t>matrix_mul_matrix</a:t>
            </a:r>
            <a:r>
              <a:rPr lang="en-US" dirty="0">
                <a:solidFill>
                  <a:srgbClr val="00B050"/>
                </a:solidFill>
                <a:cs typeface="+mn-cs"/>
              </a:rPr>
              <a:t>(</a:t>
            </a:r>
            <a:r>
              <a:rPr lang="en-US" dirty="0" err="1">
                <a:solidFill>
                  <a:srgbClr val="00B050"/>
                </a:solidFill>
                <a:cs typeface="+mn-cs"/>
              </a:rPr>
              <a:t>int</a:t>
            </a:r>
            <a:r>
              <a:rPr lang="en-US" dirty="0">
                <a:solidFill>
                  <a:srgbClr val="00B050"/>
                </a:solidFill>
                <a:cs typeface="+mn-cs"/>
              </a:rPr>
              <a:t> n,</a:t>
            </a:r>
            <a:endParaRPr lang="ru-RU" dirty="0">
              <a:solidFill>
                <a:srgbClr val="00B050"/>
              </a:solidFill>
              <a:cs typeface="+mn-cs"/>
            </a:endParaRPr>
          </a:p>
          <a:p>
            <a:pPr>
              <a:buClr>
                <a:srgbClr val="000000"/>
              </a:buClr>
              <a:buSzPct val="100000"/>
              <a:buFont typeface="Times New Roman" pitchFamily="18" charset="0"/>
              <a:buNone/>
              <a:defRPr/>
            </a:pPr>
            <a:r>
              <a:rPr lang="en-US" dirty="0">
                <a:solidFill>
                  <a:srgbClr val="00B050"/>
                </a:solidFill>
                <a:cs typeface="+mn-cs"/>
              </a:rPr>
              <a:t>float C[n][n], float A[n][n],</a:t>
            </a:r>
            <a:endParaRPr lang="ru-RU" dirty="0">
              <a:solidFill>
                <a:srgbClr val="00B050"/>
              </a:solidFill>
              <a:cs typeface="+mn-cs"/>
            </a:endParaRPr>
          </a:p>
          <a:p>
            <a:pPr>
              <a:buClr>
                <a:srgbClr val="000000"/>
              </a:buClr>
              <a:buSzPct val="100000"/>
              <a:buFont typeface="Times New Roman" pitchFamily="18" charset="0"/>
              <a:buNone/>
              <a:defRPr/>
            </a:pPr>
            <a:r>
              <a:rPr lang="en-US" dirty="0">
                <a:solidFill>
                  <a:srgbClr val="00B050"/>
                </a:solidFill>
                <a:cs typeface="+mn-cs"/>
              </a:rPr>
              <a:t>float B[n][n]) {</a:t>
            </a:r>
          </a:p>
          <a:p>
            <a:pPr>
              <a:buClr>
                <a:srgbClr val="000000"/>
              </a:buClr>
              <a:buSzPct val="100000"/>
              <a:buFont typeface="Times New Roman" pitchFamily="18" charset="0"/>
              <a:buNone/>
              <a:defRPr/>
            </a:pPr>
            <a:r>
              <a:rPr lang="en-US" dirty="0">
                <a:solidFill>
                  <a:srgbClr val="00B050"/>
                </a:solidFill>
                <a:cs typeface="+mn-cs"/>
              </a:rPr>
              <a:t> </a:t>
            </a:r>
            <a:r>
              <a:rPr lang="en-US" dirty="0" err="1">
                <a:solidFill>
                  <a:srgbClr val="00B050"/>
                </a:solidFill>
                <a:cs typeface="+mn-cs"/>
              </a:rPr>
              <a:t>int</a:t>
            </a:r>
            <a:r>
              <a:rPr lang="en-US" dirty="0">
                <a:solidFill>
                  <a:srgbClr val="00B050"/>
                </a:solidFill>
                <a:cs typeface="+mn-cs"/>
              </a:rPr>
              <a:t> </a:t>
            </a:r>
            <a:r>
              <a:rPr lang="en-US" dirty="0" err="1">
                <a:solidFill>
                  <a:srgbClr val="00B050"/>
                </a:solidFill>
                <a:cs typeface="+mn-cs"/>
              </a:rPr>
              <a:t>i,j,k</a:t>
            </a:r>
            <a:r>
              <a:rPr lang="en-US" dirty="0">
                <a:solidFill>
                  <a:srgbClr val="00B050"/>
                </a:solidFill>
                <a:cs typeface="+mn-cs"/>
              </a:rPr>
              <a:t>;</a:t>
            </a:r>
          </a:p>
          <a:p>
            <a:pPr>
              <a:buClr>
                <a:srgbClr val="000000"/>
              </a:buClr>
              <a:buSzPct val="100000"/>
              <a:buFont typeface="Times New Roman" pitchFamily="18" charset="0"/>
              <a:buNone/>
              <a:defRPr/>
            </a:pPr>
            <a:r>
              <a:rPr lang="en-US" dirty="0">
                <a:solidFill>
                  <a:srgbClr val="00B050"/>
                </a:solidFill>
                <a:cs typeface="+mn-cs"/>
              </a:rPr>
              <a:t> for (i=0; i&lt;n; i++) </a:t>
            </a:r>
          </a:p>
          <a:p>
            <a:pPr>
              <a:buClr>
                <a:srgbClr val="000000"/>
              </a:buClr>
              <a:buSzPct val="100000"/>
              <a:buFont typeface="Times New Roman" pitchFamily="18" charset="0"/>
              <a:buNone/>
              <a:defRPr/>
            </a:pPr>
            <a:r>
              <a:rPr lang="en-US" dirty="0">
                <a:solidFill>
                  <a:srgbClr val="00B050"/>
                </a:solidFill>
                <a:cs typeface="+mn-cs"/>
              </a:rPr>
              <a:t>  for (j=0; j&lt;n; j++) {</a:t>
            </a:r>
          </a:p>
          <a:p>
            <a:pPr>
              <a:buClr>
                <a:srgbClr val="000000"/>
              </a:buClr>
              <a:buSzPct val="100000"/>
              <a:buFont typeface="Times New Roman" pitchFamily="18" charset="0"/>
              <a:buNone/>
              <a:defRPr/>
            </a:pPr>
            <a:r>
              <a:rPr lang="en-US" dirty="0">
                <a:solidFill>
                  <a:srgbClr val="00B050"/>
                </a:solidFill>
                <a:cs typeface="+mn-cs"/>
              </a:rPr>
              <a:t>   C[i][j]=0;</a:t>
            </a:r>
          </a:p>
          <a:p>
            <a:pPr>
              <a:buClr>
                <a:srgbClr val="000000"/>
              </a:buClr>
              <a:buSzPct val="100000"/>
              <a:buFont typeface="Times New Roman" pitchFamily="18" charset="0"/>
              <a:buNone/>
              <a:defRPr/>
            </a:pPr>
            <a:r>
              <a:rPr lang="en-US" dirty="0">
                <a:solidFill>
                  <a:srgbClr val="00B050"/>
                </a:solidFill>
                <a:cs typeface="+mn-cs"/>
              </a:rPr>
              <a:t>	 for(k=0;k&lt;</a:t>
            </a:r>
            <a:r>
              <a:rPr lang="en-US" dirty="0" err="1">
                <a:solidFill>
                  <a:srgbClr val="00B050"/>
                </a:solidFill>
                <a:cs typeface="+mn-cs"/>
              </a:rPr>
              <a:t>n;k</a:t>
            </a:r>
            <a:r>
              <a:rPr lang="en-US" dirty="0">
                <a:solidFill>
                  <a:srgbClr val="00B050"/>
                </a:solidFill>
                <a:cs typeface="+mn-cs"/>
              </a:rPr>
              <a:t>++)</a:t>
            </a:r>
          </a:p>
          <a:p>
            <a:pPr>
              <a:buClr>
                <a:srgbClr val="000000"/>
              </a:buClr>
              <a:buSzPct val="100000"/>
              <a:buFont typeface="Times New Roman" pitchFamily="18" charset="0"/>
              <a:buNone/>
              <a:defRPr/>
            </a:pPr>
            <a:r>
              <a:rPr lang="en-US" dirty="0">
                <a:solidFill>
                  <a:srgbClr val="00B050"/>
                </a:solidFill>
                <a:cs typeface="+mn-cs"/>
              </a:rPr>
              <a:t>      C[i][j]+=A[i][k]*B[k][j];</a:t>
            </a:r>
          </a:p>
          <a:p>
            <a:pPr>
              <a:buClr>
                <a:srgbClr val="000000"/>
              </a:buClr>
              <a:buSzPct val="100000"/>
              <a:buFont typeface="Times New Roman" pitchFamily="18" charset="0"/>
              <a:buNone/>
              <a:defRPr/>
            </a:pPr>
            <a:r>
              <a:rPr lang="en-US" dirty="0">
                <a:solidFill>
                  <a:srgbClr val="00B050"/>
                </a:solidFill>
                <a:cs typeface="+mn-cs"/>
              </a:rPr>
              <a:t>	 }</a:t>
            </a:r>
          </a:p>
          <a:p>
            <a:pPr>
              <a:buClr>
                <a:srgbClr val="000000"/>
              </a:buClr>
              <a:buSzPct val="100000"/>
              <a:buFont typeface="Times New Roman" pitchFamily="18" charset="0"/>
              <a:buNone/>
              <a:defRPr/>
            </a:pPr>
            <a:r>
              <a:rPr lang="en-US" dirty="0">
                <a:solidFill>
                  <a:srgbClr val="00B050"/>
                </a:solidFill>
                <a:cs typeface="+mn-cs"/>
              </a:rPr>
              <a:t>}</a:t>
            </a:r>
          </a:p>
          <a:p>
            <a:pPr>
              <a:buClr>
                <a:srgbClr val="000000"/>
              </a:buClr>
              <a:buSzPct val="100000"/>
              <a:buFont typeface="Times New Roman" pitchFamily="18" charset="0"/>
              <a:buNone/>
              <a:defRPr/>
            </a:pPr>
            <a:endParaRPr lang="ru-RU" dirty="0">
              <a:solidFill>
                <a:srgbClr val="00B050"/>
              </a:solidFill>
              <a:cs typeface="+mn-cs"/>
            </a:endParaRPr>
          </a:p>
        </p:txBody>
      </p:sp>
      <p:graphicFrame>
        <p:nvGraphicFramePr>
          <p:cNvPr id="15367" name="Chart 5"/>
          <p:cNvGraphicFramePr>
            <a:graphicFrameLocks/>
          </p:cNvGraphicFramePr>
          <p:nvPr/>
        </p:nvGraphicFramePr>
        <p:xfrm>
          <a:off x="4716463" y="1125538"/>
          <a:ext cx="4427537" cy="2684462"/>
        </p:xfrm>
        <a:graphic>
          <a:graphicData uri="http://schemas.openxmlformats.org/presentationml/2006/ole">
            <mc:AlternateContent xmlns:mc="http://schemas.openxmlformats.org/markup-compatibility/2006">
              <mc:Choice xmlns:v="urn:schemas-microsoft-com:vml" Requires="v">
                <p:oleObj spid="_x0000_s15390" name="Chart" r:id="rId4" imgW="4572000" imgH="2695766" progId="Excel.Chart.8">
                  <p:embed/>
                </p:oleObj>
              </mc:Choice>
              <mc:Fallback>
                <p:oleObj name="Chart" r:id="rId4" imgW="4572000" imgH="2695766" progId="Excel.Chart.8">
                  <p:embed/>
                  <p:pic>
                    <p:nvPicPr>
                      <p:cNvPr id="0" name="Chart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6463" y="1125538"/>
                        <a:ext cx="4427537" cy="268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368" name="TextBox 2"/>
          <p:cNvSpPr txBox="1">
            <a:spLocks noChangeArrowheads="1"/>
          </p:cNvSpPr>
          <p:nvPr/>
        </p:nvSpPr>
        <p:spPr bwMode="auto">
          <a:xfrm>
            <a:off x="395288" y="4437063"/>
            <a:ext cx="84248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Clr>
                <a:srgbClr val="000000"/>
              </a:buClr>
              <a:buSzPct val="100000"/>
              <a:buFont typeface="Times New Roman" pitchFamily="18" charset="0"/>
              <a:buNone/>
            </a:pPr>
            <a:r>
              <a:rPr lang="en-US" sz="1800" dirty="0" smtClean="0">
                <a:solidFill>
                  <a:schemeClr val="tx1"/>
                </a:solidFill>
                <a:latin typeface="Calibri" pitchFamily="34" charset="0"/>
                <a:cs typeface="Calibri" pitchFamily="34" charset="0"/>
              </a:rPr>
              <a:t>CPU </a:t>
            </a:r>
            <a:r>
              <a:rPr lang="en-US" sz="1800" dirty="0">
                <a:solidFill>
                  <a:schemeClr val="tx1"/>
                </a:solidFill>
                <a:latin typeface="Calibri" pitchFamily="34" charset="0"/>
                <a:cs typeface="Calibri" pitchFamily="34" charset="0"/>
              </a:rPr>
              <a:t>cores </a:t>
            </a:r>
            <a:r>
              <a:rPr lang="en-US" sz="1800" dirty="0" smtClean="0">
                <a:solidFill>
                  <a:schemeClr val="tx1"/>
                </a:solidFill>
                <a:latin typeface="Calibri" pitchFamily="34" charset="0"/>
                <a:cs typeface="Calibri" pitchFamily="34" charset="0"/>
              </a:rPr>
              <a:t>may compete </a:t>
            </a:r>
            <a:r>
              <a:rPr lang="en-US" sz="1800" dirty="0">
                <a:solidFill>
                  <a:schemeClr val="tx1"/>
                </a:solidFill>
                <a:latin typeface="Calibri" pitchFamily="34" charset="0"/>
                <a:cs typeface="Calibri" pitchFamily="34" charset="0"/>
              </a:rPr>
              <a:t>for some processor resources, for example for cash subsystem and for system </a:t>
            </a:r>
            <a:r>
              <a:rPr lang="en-US" sz="1800" dirty="0" smtClean="0">
                <a:solidFill>
                  <a:schemeClr val="tx1"/>
                </a:solidFill>
                <a:latin typeface="Calibri" pitchFamily="34" charset="0"/>
                <a:cs typeface="Calibri" pitchFamily="34" charset="0"/>
              </a:rPr>
              <a:t>bus. Bus </a:t>
            </a:r>
            <a:r>
              <a:rPr lang="en-US" sz="1800" dirty="0">
                <a:solidFill>
                  <a:schemeClr val="tx1"/>
                </a:solidFill>
                <a:latin typeface="Calibri" pitchFamily="34" charset="0"/>
                <a:cs typeface="Calibri" pitchFamily="34" charset="0"/>
              </a:rPr>
              <a:t>bandwidth can be bottleneck for some algorithms. The right picture demonstrates </a:t>
            </a:r>
            <a:r>
              <a:rPr lang="en-US" sz="1800" dirty="0" smtClean="0">
                <a:solidFill>
                  <a:schemeClr val="tx1"/>
                </a:solidFill>
                <a:latin typeface="Calibri" pitchFamily="34" charset="0"/>
                <a:cs typeface="Calibri" pitchFamily="34" charset="0"/>
              </a:rPr>
              <a:t>the relation </a:t>
            </a:r>
            <a:r>
              <a:rPr lang="en-US" sz="1800" dirty="0">
                <a:solidFill>
                  <a:schemeClr val="tx1"/>
                </a:solidFill>
                <a:latin typeface="Calibri" pitchFamily="34" charset="0"/>
                <a:cs typeface="Calibri" pitchFamily="34" charset="0"/>
              </a:rPr>
              <a:t>between time and number of threads for matrix multiplication loop. </a:t>
            </a:r>
            <a:r>
              <a:rPr lang="en-US" sz="1800" dirty="0" smtClean="0">
                <a:solidFill>
                  <a:schemeClr val="tx1"/>
                </a:solidFill>
                <a:latin typeface="Calibri" pitchFamily="34" charset="0"/>
                <a:cs typeface="Calibri" pitchFamily="34" charset="0"/>
              </a:rPr>
              <a:t>It is an </a:t>
            </a:r>
            <a:r>
              <a:rPr lang="en-US" sz="1800" dirty="0">
                <a:solidFill>
                  <a:schemeClr val="tx1"/>
                </a:solidFill>
                <a:latin typeface="Calibri" pitchFamily="34" charset="0"/>
                <a:cs typeface="Calibri" pitchFamily="34" charset="0"/>
              </a:rPr>
              <a:t>example of highly scalable algorithm.</a:t>
            </a:r>
            <a:endParaRPr lang="ru-RU" sz="1800"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455613" y="333375"/>
            <a:ext cx="8234362" cy="431800"/>
          </a:xfrm>
        </p:spPr>
        <p:txBody>
          <a:bodyPr/>
          <a:lstStyle/>
          <a:p>
            <a:r>
              <a:rPr lang="en-US" sz="2800" b="1" dirty="0" smtClean="0">
                <a:solidFill>
                  <a:srgbClr val="0070C0"/>
                </a:solidFill>
                <a:latin typeface="Calibri" pitchFamily="34" charset="0"/>
                <a:cs typeface="Calibri" pitchFamily="34" charset="0"/>
              </a:rPr>
              <a:t>Some </a:t>
            </a:r>
            <a:r>
              <a:rPr lang="en-US" sz="2800" b="1" dirty="0">
                <a:solidFill>
                  <a:srgbClr val="0070C0"/>
                </a:solidFill>
                <a:latin typeface="Calibri" pitchFamily="34" charset="0"/>
                <a:cs typeface="Calibri" pitchFamily="34" charset="0"/>
              </a:rPr>
              <a:t>poorly scalable </a:t>
            </a:r>
            <a:r>
              <a:rPr lang="en-US" sz="2800" b="1" dirty="0" smtClean="0">
                <a:solidFill>
                  <a:srgbClr val="0070C0"/>
                </a:solidFill>
                <a:latin typeface="Calibri" pitchFamily="34" charset="0"/>
                <a:cs typeface="Calibri" pitchFamily="34" charset="0"/>
              </a:rPr>
              <a:t>algorithm</a:t>
            </a:r>
            <a:endParaRPr lang="ru-RU" sz="2800" b="1" dirty="0">
              <a:solidFill>
                <a:srgbClr val="0070C0"/>
              </a:solidFill>
              <a:latin typeface="Calibri" pitchFamily="34" charset="0"/>
              <a:cs typeface="Calibri" pitchFamily="34" charset="0"/>
            </a:endParaRPr>
          </a:p>
        </p:txBody>
      </p:sp>
      <p:sp>
        <p:nvSpPr>
          <p:cNvPr id="1638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
        <p:nvSpPr>
          <p:cNvPr id="16388" name="TextBox 4"/>
          <p:cNvSpPr txBox="1">
            <a:spLocks noChangeArrowheads="1"/>
          </p:cNvSpPr>
          <p:nvPr/>
        </p:nvSpPr>
        <p:spPr bwMode="auto">
          <a:xfrm>
            <a:off x="467544" y="908720"/>
            <a:ext cx="7702550" cy="2462212"/>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noFill/>
          </a:ln>
          <a:effectLst>
            <a:outerShdw blurRad="50800" dist="38100" dir="2700000" algn="tl" rotWithShape="0">
              <a:prstClr val="black">
                <a:alpha val="40000"/>
              </a:prstClr>
            </a:outerShdw>
          </a:effectLst>
          <a:scene3d>
            <a:camera prst="orthographicFront"/>
            <a:lightRig rig="threePt" dir="t"/>
          </a:scene3d>
          <a:sp3d>
            <a:bevelT/>
          </a:sp3d>
        </p:spPr>
        <p:txBody>
          <a:bodyPr wrap="none">
            <a:spAutoFit/>
          </a:bodyPr>
          <a:lstStyle/>
          <a:p>
            <a:pPr>
              <a:buClr>
                <a:srgbClr val="000000"/>
              </a:buClr>
              <a:buSzPct val="100000"/>
              <a:buFont typeface="Times New Roman" pitchFamily="18" charset="0"/>
              <a:buNone/>
              <a:defRPr/>
            </a:pPr>
            <a:r>
              <a:rPr lang="pt-BR" sz="1400" dirty="0">
                <a:solidFill>
                  <a:srgbClr val="00B050"/>
                </a:solidFill>
                <a:cs typeface="+mn-cs"/>
              </a:rPr>
              <a:t>void matrix_add(int n, float Res[n][n],float A1[n][n], float A2[n][n</a:t>
            </a:r>
            <a:r>
              <a:rPr lang="en-US" sz="1400" dirty="0">
                <a:solidFill>
                  <a:srgbClr val="00B050"/>
                </a:solidFill>
                <a:cs typeface="+mn-cs"/>
              </a:rPr>
              <a:t>]</a:t>
            </a:r>
            <a:r>
              <a:rPr lang="pt-BR" sz="1400" dirty="0">
                <a:solidFill>
                  <a:srgbClr val="00B050"/>
                </a:solidFill>
                <a:cs typeface="+mn-cs"/>
              </a:rPr>
              <a:t>,</a:t>
            </a:r>
          </a:p>
          <a:p>
            <a:pPr>
              <a:buClr>
                <a:srgbClr val="000000"/>
              </a:buClr>
              <a:buSzPct val="100000"/>
              <a:buFont typeface="Times New Roman" pitchFamily="18" charset="0"/>
              <a:buNone/>
              <a:defRPr/>
            </a:pPr>
            <a:r>
              <a:rPr lang="pt-BR" sz="1400" dirty="0">
                <a:solidFill>
                  <a:srgbClr val="00B050"/>
                </a:solidFill>
                <a:cs typeface="+mn-cs"/>
              </a:rPr>
              <a:t>float A3[n][n],float A4[n][n], float A5[n][n], float A6[n][n],</a:t>
            </a:r>
          </a:p>
          <a:p>
            <a:pPr>
              <a:buClr>
                <a:srgbClr val="000000"/>
              </a:buClr>
              <a:buSzPct val="100000"/>
              <a:buFont typeface="Times New Roman" pitchFamily="18" charset="0"/>
              <a:buNone/>
              <a:defRPr/>
            </a:pPr>
            <a:r>
              <a:rPr lang="pt-BR" sz="1400" dirty="0">
                <a:solidFill>
                  <a:srgbClr val="00B050"/>
                </a:solidFill>
                <a:cs typeface="+mn-cs"/>
              </a:rPr>
              <a:t>float A7[n][n], float A8[n][n]) {</a:t>
            </a:r>
          </a:p>
          <a:p>
            <a:pPr>
              <a:buClr>
                <a:srgbClr val="000000"/>
              </a:buClr>
              <a:buSzPct val="100000"/>
              <a:buFont typeface="Times New Roman" pitchFamily="18" charset="0"/>
              <a:buNone/>
              <a:defRPr/>
            </a:pPr>
            <a:r>
              <a:rPr lang="pt-BR" sz="1400" dirty="0">
                <a:solidFill>
                  <a:srgbClr val="00B050"/>
                </a:solidFill>
                <a:cs typeface="+mn-cs"/>
              </a:rPr>
              <a:t>	int i,j;</a:t>
            </a:r>
          </a:p>
          <a:p>
            <a:pPr>
              <a:buClr>
                <a:srgbClr val="000000"/>
              </a:buClr>
              <a:buSzPct val="100000"/>
              <a:buFont typeface="Times New Roman" pitchFamily="18" charset="0"/>
              <a:buNone/>
              <a:defRPr/>
            </a:pPr>
            <a:r>
              <a:rPr lang="pt-BR" sz="1400" dirty="0">
                <a:solidFill>
                  <a:srgbClr val="00B050"/>
                </a:solidFill>
                <a:cs typeface="+mn-cs"/>
              </a:rPr>
              <a:t>	for (i=0; i&lt;n; i++) </a:t>
            </a:r>
          </a:p>
          <a:p>
            <a:pPr>
              <a:buClr>
                <a:srgbClr val="000000"/>
              </a:buClr>
              <a:buSzPct val="100000"/>
              <a:buFont typeface="Times New Roman" pitchFamily="18" charset="0"/>
              <a:buNone/>
              <a:defRPr/>
            </a:pPr>
            <a:r>
              <a:rPr lang="pt-BR" sz="1400" dirty="0">
                <a:solidFill>
                  <a:srgbClr val="00B050"/>
                </a:solidFill>
                <a:cs typeface="+mn-cs"/>
              </a:rPr>
              <a:t>  	  for (j=1; j&lt;n-1; j++) </a:t>
            </a:r>
          </a:p>
          <a:p>
            <a:pPr>
              <a:buClr>
                <a:srgbClr val="000000"/>
              </a:buClr>
              <a:buSzPct val="100000"/>
              <a:buFont typeface="Times New Roman" pitchFamily="18" charset="0"/>
              <a:buNone/>
              <a:defRPr/>
            </a:pPr>
            <a:r>
              <a:rPr lang="pt-BR" sz="1400" dirty="0">
                <a:solidFill>
                  <a:srgbClr val="00B050"/>
                </a:solidFill>
                <a:cs typeface="+mn-cs"/>
              </a:rPr>
              <a:t>	    Res[i][j]=A1[i][j]+A2[i][j]+A3[i][j]+A4[i][j]+</a:t>
            </a:r>
          </a:p>
          <a:p>
            <a:pPr>
              <a:buClr>
                <a:srgbClr val="000000"/>
              </a:buClr>
              <a:buSzPct val="100000"/>
              <a:buFont typeface="Times New Roman" pitchFamily="18" charset="0"/>
              <a:buNone/>
              <a:defRPr/>
            </a:pPr>
            <a:r>
              <a:rPr lang="pt-BR" sz="1400" dirty="0">
                <a:solidFill>
                  <a:srgbClr val="00B050"/>
                </a:solidFill>
                <a:cs typeface="+mn-cs"/>
              </a:rPr>
              <a:t>                  A5[i][j]+A6[i][j]+A7[i][j]+A8[i][j]+</a:t>
            </a:r>
          </a:p>
          <a:p>
            <a:pPr>
              <a:buClr>
                <a:srgbClr val="000000"/>
              </a:buClr>
              <a:buSzPct val="100000"/>
              <a:buFont typeface="Times New Roman" pitchFamily="18" charset="0"/>
              <a:buNone/>
              <a:defRPr/>
            </a:pPr>
            <a:r>
              <a:rPr lang="pt-BR" sz="1400" dirty="0">
                <a:solidFill>
                  <a:srgbClr val="00B050"/>
                </a:solidFill>
                <a:cs typeface="+mn-cs"/>
              </a:rPr>
              <a:t>	              A1[i][j+1]+A2[i][j+1]+A3[i][j+1]+A4[i][j+1]+</a:t>
            </a:r>
          </a:p>
          <a:p>
            <a:pPr>
              <a:buClr>
                <a:srgbClr val="000000"/>
              </a:buClr>
              <a:buSzPct val="100000"/>
              <a:buFont typeface="Times New Roman" pitchFamily="18" charset="0"/>
              <a:buNone/>
              <a:defRPr/>
            </a:pPr>
            <a:r>
              <a:rPr lang="pt-BR" sz="1400" dirty="0">
                <a:solidFill>
                  <a:srgbClr val="00B050"/>
                </a:solidFill>
                <a:cs typeface="+mn-cs"/>
              </a:rPr>
              <a:t>                  A5[i][j+1]+A6[i][j+1]+A7[i][j+1]+A8[i][j+1];</a:t>
            </a:r>
          </a:p>
          <a:p>
            <a:pPr>
              <a:buClr>
                <a:srgbClr val="000000"/>
              </a:buClr>
              <a:buSzPct val="100000"/>
              <a:buFont typeface="Times New Roman" pitchFamily="18" charset="0"/>
              <a:buNone/>
              <a:defRPr/>
            </a:pPr>
            <a:r>
              <a:rPr lang="pt-BR" sz="1400" dirty="0">
                <a:solidFill>
                  <a:srgbClr val="00B050"/>
                </a:solidFill>
                <a:cs typeface="+mn-cs"/>
              </a:rPr>
              <a:t>}</a:t>
            </a:r>
          </a:p>
        </p:txBody>
      </p:sp>
      <p:graphicFrame>
        <p:nvGraphicFramePr>
          <p:cNvPr id="16391" name="Chart 5"/>
          <p:cNvGraphicFramePr>
            <a:graphicFrameLocks/>
          </p:cNvGraphicFramePr>
          <p:nvPr/>
        </p:nvGraphicFramePr>
        <p:xfrm>
          <a:off x="1116013" y="3429000"/>
          <a:ext cx="6096000" cy="2447925"/>
        </p:xfrm>
        <a:graphic>
          <a:graphicData uri="http://schemas.openxmlformats.org/presentationml/2006/ole">
            <mc:AlternateContent xmlns:mc="http://schemas.openxmlformats.org/markup-compatibility/2006">
              <mc:Choice xmlns:v="urn:schemas-microsoft-com:vml" Requires="v">
                <p:oleObj spid="_x0000_s16413" name="Chart" r:id="rId4" imgW="6200918" imgH="2552890" progId="Excel.Chart.8">
                  <p:embed/>
                </p:oleObj>
              </mc:Choice>
              <mc:Fallback>
                <p:oleObj name="Chart" r:id="rId4" imgW="6200918" imgH="2552890" progId="Excel.Chart.8">
                  <p:embed/>
                  <p:pic>
                    <p:nvPicPr>
                      <p:cNvPr id="0" name="Chart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6013" y="3429000"/>
                        <a:ext cx="6096000"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455613" y="333375"/>
            <a:ext cx="8234362" cy="5632450"/>
          </a:xfrm>
        </p:spPr>
        <p:txBody>
          <a:bodyPr/>
          <a:lstStyle/>
          <a:p>
            <a:r>
              <a:rPr lang="en-US" sz="2800" b="1" dirty="0" smtClean="0">
                <a:solidFill>
                  <a:srgbClr val="0070C0"/>
                </a:solidFill>
                <a:latin typeface="Calibri" pitchFamily="34" charset="0"/>
                <a:cs typeface="Calibri" pitchFamily="34" charset="0"/>
              </a:rPr>
              <a:t>Admissibility </a:t>
            </a:r>
            <a:r>
              <a:rPr lang="en-US" sz="2800" b="1" dirty="0" smtClean="0">
                <a:solidFill>
                  <a:srgbClr val="0070C0"/>
                </a:solidFill>
                <a:latin typeface="Calibri" pitchFamily="34" charset="0"/>
                <a:cs typeface="Calibri" pitchFamily="34" charset="0"/>
              </a:rPr>
              <a:t>of auto </a:t>
            </a:r>
            <a:r>
              <a:rPr lang="en-US" sz="2800" b="1" dirty="0" smtClean="0">
                <a:solidFill>
                  <a:srgbClr val="0070C0"/>
                </a:solidFill>
                <a:latin typeface="Calibri" pitchFamily="34" charset="0"/>
                <a:cs typeface="Calibri" pitchFamily="34" charset="0"/>
              </a:rPr>
              <a:t>parallelization</a:t>
            </a:r>
            <a:endParaRPr lang="en-US" sz="2800" b="1" dirty="0" smtClean="0">
              <a:solidFill>
                <a:srgbClr val="0070C0"/>
              </a:solidFill>
              <a:latin typeface="Calibri" pitchFamily="34" charset="0"/>
              <a:cs typeface="Calibri" pitchFamily="34" charset="0"/>
            </a:endParaRPr>
          </a:p>
          <a:p>
            <a:r>
              <a:rPr lang="en-US" dirty="0" smtClean="0">
                <a:latin typeface="Calibri" pitchFamily="34" charset="0"/>
                <a:cs typeface="Calibri" pitchFamily="34" charset="0"/>
              </a:rPr>
              <a:t> </a:t>
            </a:r>
            <a:r>
              <a:rPr lang="en-US" sz="1800" dirty="0" smtClean="0">
                <a:latin typeface="Calibri" pitchFamily="34" charset="0"/>
                <a:cs typeface="Calibri" pitchFamily="34" charset="0"/>
              </a:rPr>
              <a:t>Auto parallelization is a loop permutation optimization.</a:t>
            </a:r>
          </a:p>
          <a:p>
            <a:r>
              <a:rPr lang="en-US" sz="1800" dirty="0" smtClean="0">
                <a:latin typeface="Calibri" pitchFamily="34" charset="0"/>
                <a:cs typeface="Calibri" pitchFamily="34" charset="0"/>
              </a:rPr>
              <a:t> Initial order of instruction execution becomes unspecified.</a:t>
            </a:r>
          </a:p>
          <a:p>
            <a:r>
              <a:rPr lang="en-US" sz="1800" dirty="0" smtClean="0">
                <a:latin typeface="Calibri" pitchFamily="34" charset="0"/>
                <a:cs typeface="Calibri" pitchFamily="34" charset="0"/>
              </a:rPr>
              <a:t> A necessary conditions for its applicability are:</a:t>
            </a:r>
          </a:p>
          <a:p>
            <a:r>
              <a:rPr lang="en-US" sz="1800" dirty="0" smtClean="0">
                <a:latin typeface="Calibri" pitchFamily="34" charset="0"/>
                <a:cs typeface="Calibri" pitchFamily="34" charset="0"/>
              </a:rPr>
              <a:t>  1.) Loop is identified and its class match the requirements</a:t>
            </a:r>
          </a:p>
          <a:p>
            <a:r>
              <a:rPr lang="en-US" sz="1800" dirty="0" smtClean="0">
                <a:latin typeface="Calibri" pitchFamily="34" charset="0"/>
                <a:cs typeface="Calibri" pitchFamily="34" charset="0"/>
              </a:rPr>
              <a:t>  2.) The </a:t>
            </a:r>
            <a:r>
              <a:rPr lang="en-US" sz="1800" b="1" dirty="0" smtClean="0">
                <a:latin typeface="Calibri" pitchFamily="34" charset="0"/>
                <a:cs typeface="Calibri" pitchFamily="34" charset="0"/>
              </a:rPr>
              <a:t>absence of dependencies within the loop</a:t>
            </a:r>
          </a:p>
          <a:p>
            <a:r>
              <a:rPr lang="en-US" sz="1800" dirty="0" smtClean="0">
                <a:latin typeface="Calibri" pitchFamily="34" charset="0"/>
                <a:cs typeface="Calibri" pitchFamily="34" charset="0"/>
              </a:rPr>
              <a:t>  3.) Heuristic model considers parallelization as profitable</a:t>
            </a:r>
          </a:p>
          <a:p>
            <a:r>
              <a:rPr lang="en-US" sz="1800" dirty="0" smtClean="0">
                <a:latin typeface="Calibri" pitchFamily="34" charset="0"/>
                <a:cs typeface="Calibri" pitchFamily="34" charset="0"/>
              </a:rPr>
              <a:t>/</a:t>
            </a:r>
            <a:r>
              <a:rPr lang="en-US" sz="1800" dirty="0" err="1" smtClean="0">
                <a:latin typeface="Calibri" pitchFamily="34" charset="0"/>
                <a:cs typeface="Calibri" pitchFamily="34" charset="0"/>
              </a:rPr>
              <a:t>Qpar</a:t>
            </a:r>
            <a:r>
              <a:rPr lang="en-US" sz="1800" dirty="0" smtClean="0">
                <a:latin typeface="Calibri" pitchFamily="34" charset="0"/>
                <a:cs typeface="Calibri" pitchFamily="34" charset="0"/>
              </a:rPr>
              <a:t>-report{0|1|2|3} control the auto-</a:t>
            </a:r>
            <a:r>
              <a:rPr lang="en-US" sz="1800" dirty="0" err="1" smtClean="0">
                <a:latin typeface="Calibri" pitchFamily="34" charset="0"/>
                <a:cs typeface="Calibri" pitchFamily="34" charset="0"/>
              </a:rPr>
              <a:t>parallelizer</a:t>
            </a:r>
            <a:r>
              <a:rPr lang="en-US" sz="1800" dirty="0" smtClean="0">
                <a:latin typeface="Calibri" pitchFamily="34" charset="0"/>
                <a:cs typeface="Calibri" pitchFamily="34" charset="0"/>
              </a:rPr>
              <a:t> diagnostic level</a:t>
            </a:r>
          </a:p>
          <a:p>
            <a:r>
              <a:rPr lang="ru-RU" sz="1800" dirty="0" smtClean="0">
                <a:latin typeface="Calibri" pitchFamily="34" charset="0"/>
                <a:cs typeface="Calibri" pitchFamily="34" charset="0"/>
              </a:rPr>
              <a:t> </a:t>
            </a:r>
            <a:r>
              <a:rPr lang="en-US" sz="1800" dirty="0" smtClean="0">
                <a:latin typeface="Calibri" pitchFamily="34" charset="0"/>
                <a:cs typeface="Calibri" pitchFamily="34" charset="0"/>
              </a:rPr>
              <a:t>/Qpar-report3 option informs if  the compiler parallelizes or doesn’t parallelize a loop, including reports which problem prevents auto parallelization. For example:</a:t>
            </a:r>
          </a:p>
          <a:p>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par.c</a:t>
            </a:r>
            <a:r>
              <a:rPr lang="en-US" sz="1800" dirty="0" smtClean="0">
                <a:latin typeface="Calibri" pitchFamily="34" charset="0"/>
                <a:cs typeface="Calibri" pitchFamily="34" charset="0"/>
              </a:rPr>
              <a:t>(11): (col. 1) remark: LOOP WAS AUTO-PARALLELIZED.</a:t>
            </a:r>
          </a:p>
          <a:p>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par.c</a:t>
            </a:r>
            <a:r>
              <a:rPr lang="en-US" sz="1800" dirty="0" smtClean="0">
                <a:latin typeface="Calibri" pitchFamily="34" charset="0"/>
                <a:cs typeface="Calibri" pitchFamily="34" charset="0"/>
              </a:rPr>
              <a:t>(101): (col. 3) remark: loop was not parallelized: existence of parallel dependence.</a:t>
            </a:r>
          </a:p>
          <a:p>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par.c</a:t>
            </a:r>
            <a:r>
              <a:rPr lang="en-US" sz="1800" dirty="0" smtClean="0">
                <a:latin typeface="Calibri" pitchFamily="34" charset="0"/>
                <a:cs typeface="Calibri" pitchFamily="34" charset="0"/>
              </a:rPr>
              <a:t>(27) (col. 1): remark: loop was not parallelized: insufficient computational work.</a:t>
            </a:r>
          </a:p>
          <a:p>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par.c</a:t>
            </a:r>
            <a:r>
              <a:rPr lang="en-US" sz="1800" dirty="0" smtClean="0">
                <a:latin typeface="Calibri" pitchFamily="34" charset="0"/>
                <a:cs typeface="Calibri" pitchFamily="34" charset="0"/>
              </a:rPr>
              <a:t>(34): (col. 3) remark: loop was not parallelized: insufficient inner loop.</a:t>
            </a:r>
          </a:p>
          <a:p>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par.c</a:t>
            </a:r>
            <a:r>
              <a:rPr lang="en-US" sz="1800" dirty="0" smtClean="0">
                <a:latin typeface="Calibri" pitchFamily="34" charset="0"/>
                <a:cs typeface="Calibri" pitchFamily="34" charset="0"/>
              </a:rPr>
              <a:t>(77): (col. 1) remark: DISTRIBUTED LOOP WAS AUTO-PARALLELIZED.</a:t>
            </a:r>
          </a:p>
          <a:p>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par.c</a:t>
            </a:r>
            <a:r>
              <a:rPr lang="en-US" sz="1800" dirty="0" smtClean="0">
                <a:latin typeface="Calibri" pitchFamily="34" charset="0"/>
                <a:cs typeface="Calibri" pitchFamily="34" charset="0"/>
              </a:rPr>
              <a:t>(133): (col. 1) remark: FUSED LOOP WAS AUTO-PARALLELIZED.</a:t>
            </a:r>
            <a:endParaRPr lang="ru-RU" sz="1800" dirty="0" smtClean="0">
              <a:latin typeface="Calibri" pitchFamily="34" charset="0"/>
              <a:cs typeface="Calibri" pitchFamily="34" charset="0"/>
            </a:endParaRPr>
          </a:p>
        </p:txBody>
      </p:sp>
      <p:sp>
        <p:nvSpPr>
          <p:cNvPr id="1741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323528" y="260648"/>
            <a:ext cx="8234362" cy="5705475"/>
          </a:xfrm>
        </p:spPr>
        <p:txBody>
          <a:bodyPr/>
          <a:lstStyle/>
          <a:p>
            <a:r>
              <a:rPr lang="en-US" dirty="0" smtClean="0">
                <a:solidFill>
                  <a:srgbClr val="0070C0"/>
                </a:solidFill>
                <a:latin typeface="Calibri" pitchFamily="34" charset="0"/>
                <a:cs typeface="Calibri" pitchFamily="34" charset="0"/>
              </a:rPr>
              <a:t>1.) Loop identification</a:t>
            </a:r>
          </a:p>
          <a:p>
            <a:r>
              <a:rPr lang="en-US" dirty="0" smtClean="0"/>
              <a:t>    </a:t>
            </a:r>
            <a:r>
              <a:rPr lang="en-US" sz="2000" dirty="0" smtClean="0">
                <a:latin typeface="Calibri" pitchFamily="34" charset="0"/>
                <a:cs typeface="Calibri" pitchFamily="34" charset="0"/>
              </a:rPr>
              <a:t>Loop optimization can be performed only for loops with a certain number of iterations with successively changing iteration variables that have no hits outside of the loop and calls the unknown functions.</a:t>
            </a:r>
          </a:p>
          <a:p>
            <a:r>
              <a:rPr lang="en-US" dirty="0" smtClean="0"/>
              <a:t>  </a:t>
            </a:r>
            <a:r>
              <a:rPr lang="en-US" sz="2000" dirty="0" smtClean="0">
                <a:solidFill>
                  <a:srgbClr val="0070C0"/>
                </a:solidFill>
                <a:latin typeface="Calibri" pitchFamily="34" charset="0"/>
                <a:cs typeface="Calibri" pitchFamily="34" charset="0"/>
              </a:rPr>
              <a:t>recommendations:</a:t>
            </a:r>
          </a:p>
          <a:p>
            <a:r>
              <a:rPr lang="en-US" sz="2000" dirty="0" smtClean="0">
                <a:latin typeface="Calibri" pitchFamily="34" charset="0"/>
                <a:cs typeface="Calibri" pitchFamily="34" charset="0"/>
              </a:rPr>
              <a:t> 0.) Use -Qpar_report3 to identify a problem. The absence of loop in the report or unsupported loop structure is the reason for the following steps: </a:t>
            </a:r>
          </a:p>
          <a:p>
            <a:r>
              <a:rPr lang="en-US" sz="2000" dirty="0" smtClean="0">
                <a:latin typeface="Calibri" pitchFamily="34" charset="0"/>
                <a:cs typeface="Calibri" pitchFamily="34" charset="0"/>
              </a:rPr>
              <a:t> 1.) Avoid loops with an uncertain number of iterations, the conversion outside the loop,  unknown functions calls.</a:t>
            </a:r>
          </a:p>
          <a:p>
            <a:r>
              <a:rPr lang="en-US" sz="2000" dirty="0" smtClean="0">
                <a:latin typeface="Calibri" pitchFamily="34" charset="0"/>
                <a:cs typeface="Calibri" pitchFamily="34" charset="0"/>
              </a:rPr>
              <a:t>       a) use local variables to hold the boundaries of the loop instead of global variables and structure members,</a:t>
            </a:r>
          </a:p>
          <a:p>
            <a:r>
              <a:rPr lang="en-US" sz="2000" dirty="0" smtClean="0">
                <a:latin typeface="Calibri" pitchFamily="34" charset="0"/>
                <a:cs typeface="Calibri" pitchFamily="34" charset="0"/>
              </a:rPr>
              <a:t>       b) do not use a massive operation in Fortran for allocable arrays and array pointers. </a:t>
            </a:r>
          </a:p>
          <a:p>
            <a:r>
              <a:rPr lang="en-US" sz="2000" dirty="0" smtClean="0">
                <a:latin typeface="Calibri" pitchFamily="34" charset="0"/>
                <a:cs typeface="Calibri" pitchFamily="34" charset="0"/>
              </a:rPr>
              <a:t> 2.)  </a:t>
            </a:r>
            <a:r>
              <a:rPr lang="en-US" sz="2000" dirty="0" err="1" smtClean="0">
                <a:latin typeface="Calibri" pitchFamily="34" charset="0"/>
                <a:cs typeface="Calibri" pitchFamily="34" charset="0"/>
              </a:rPr>
              <a:t>Interprocedural</a:t>
            </a:r>
            <a:r>
              <a:rPr lang="en-US" sz="2000" dirty="0" smtClean="0">
                <a:latin typeface="Calibri" pitchFamily="34" charset="0"/>
                <a:cs typeface="Calibri" pitchFamily="34" charset="0"/>
              </a:rPr>
              <a:t> analysis can help with additional information. (-</a:t>
            </a:r>
            <a:r>
              <a:rPr lang="en-US" sz="2000" dirty="0" err="1" smtClean="0">
                <a:latin typeface="Calibri" pitchFamily="34" charset="0"/>
                <a:cs typeface="Calibri" pitchFamily="34" charset="0"/>
              </a:rPr>
              <a:t>Qipo</a:t>
            </a:r>
            <a:r>
              <a:rPr lang="en-US" sz="2000" dirty="0" smtClean="0">
                <a:latin typeface="Calibri" pitchFamily="34" charset="0"/>
                <a:cs typeface="Calibri" pitchFamily="34" charset="0"/>
              </a:rPr>
              <a:t> )</a:t>
            </a:r>
          </a:p>
          <a:p>
            <a:r>
              <a:rPr lang="en-US" sz="2000" dirty="0" smtClean="0">
                <a:latin typeface="Calibri" pitchFamily="34" charset="0"/>
                <a:cs typeface="Calibri" pitchFamily="34" charset="0"/>
              </a:rPr>
              <a:t> 3.) Use -</a:t>
            </a:r>
            <a:r>
              <a:rPr lang="en-US" sz="2000" dirty="0" err="1" smtClean="0">
                <a:latin typeface="Calibri" pitchFamily="34" charset="0"/>
                <a:cs typeface="Calibri" pitchFamily="34" charset="0"/>
              </a:rPr>
              <a:t>ansi</a:t>
            </a:r>
            <a:r>
              <a:rPr lang="en-US" sz="2000" dirty="0" smtClean="0">
                <a:latin typeface="Calibri" pitchFamily="34" charset="0"/>
                <a:cs typeface="Calibri" pitchFamily="34" charset="0"/>
              </a:rPr>
              <a:t>-alias for C/C++</a:t>
            </a:r>
          </a:p>
          <a:p>
            <a:r>
              <a:rPr lang="en-US" sz="2000" dirty="0" smtClean="0">
                <a:latin typeface="Calibri" pitchFamily="34" charset="0"/>
                <a:cs typeface="Calibri" pitchFamily="34" charset="0"/>
              </a:rPr>
              <a:t> 4.) Use “restrict” attribute inside C/C++ code (-</a:t>
            </a:r>
            <a:r>
              <a:rPr lang="en-US" sz="2000" dirty="0" err="1" smtClean="0">
                <a:latin typeface="Calibri" pitchFamily="34" charset="0"/>
                <a:cs typeface="Calibri" pitchFamily="34" charset="0"/>
              </a:rPr>
              <a:t>Qstd</a:t>
            </a:r>
            <a:r>
              <a:rPr lang="en-US" sz="2000" dirty="0" smtClean="0">
                <a:latin typeface="Calibri" pitchFamily="34" charset="0"/>
                <a:cs typeface="Calibri" pitchFamily="34" charset="0"/>
              </a:rPr>
              <a:t> = c99)</a:t>
            </a:r>
          </a:p>
          <a:p>
            <a:endParaRPr lang="ru-RU" sz="2000" dirty="0" smtClean="0">
              <a:latin typeface="Calibri" pitchFamily="34" charset="0"/>
              <a:cs typeface="Calibri" pitchFamily="34" charset="0"/>
            </a:endParaRPr>
          </a:p>
        </p:txBody>
      </p:sp>
      <p:sp>
        <p:nvSpPr>
          <p:cNvPr id="1843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455613" y="333375"/>
            <a:ext cx="8234362" cy="5632450"/>
          </a:xfrm>
        </p:spPr>
        <p:txBody>
          <a:bodyPr/>
          <a:lstStyle/>
          <a:p>
            <a:r>
              <a:rPr lang="en-US" dirty="0" smtClean="0">
                <a:solidFill>
                  <a:srgbClr val="0070C0"/>
                </a:solidFill>
                <a:latin typeface="Calibri" pitchFamily="34" charset="0"/>
                <a:cs typeface="Calibri" pitchFamily="34" charset="0"/>
              </a:rPr>
              <a:t>2</a:t>
            </a:r>
            <a:r>
              <a:rPr lang="en-US" dirty="0" smtClean="0">
                <a:solidFill>
                  <a:srgbClr val="0070C0"/>
                </a:solidFill>
                <a:latin typeface="Calibri" pitchFamily="34" charset="0"/>
                <a:cs typeface="Calibri" pitchFamily="34" charset="0"/>
              </a:rPr>
              <a:t>.) Dependencies</a:t>
            </a:r>
          </a:p>
          <a:p>
            <a:r>
              <a:rPr lang="en-US" dirty="0" smtClean="0">
                <a:solidFill>
                  <a:srgbClr val="0070C0"/>
                </a:solidFill>
                <a:latin typeface="Calibri" pitchFamily="34" charset="0"/>
                <a:cs typeface="Calibri" pitchFamily="34" charset="0"/>
              </a:rPr>
              <a:t> </a:t>
            </a:r>
            <a:r>
              <a:rPr lang="en-US" sz="2000" dirty="0" smtClean="0">
                <a:solidFill>
                  <a:schemeClr val="tx1"/>
                </a:solidFill>
                <a:latin typeface="Calibri" pitchFamily="34" charset="0"/>
                <a:cs typeface="Calibri" pitchFamily="34" charset="0"/>
              </a:rPr>
              <a:t>One of hardest problems for compiler is resolving the memory disambiguation task or performing the alias analysis.</a:t>
            </a:r>
          </a:p>
          <a:p>
            <a:r>
              <a:rPr lang="en-US" sz="2000" dirty="0" smtClean="0">
                <a:solidFill>
                  <a:schemeClr val="tx1"/>
                </a:solidFill>
                <a:latin typeface="Calibri" pitchFamily="34" charset="0"/>
                <a:cs typeface="Calibri" pitchFamily="34" charset="0"/>
              </a:rPr>
              <a:t> The compiler assumptions are conservative. It means that different location of memory objects must be proved, they assumed as aliased by default.</a:t>
            </a:r>
          </a:p>
          <a:p>
            <a:r>
              <a:rPr lang="en-US" sz="2000" dirty="0" smtClean="0">
                <a:solidFill>
                  <a:schemeClr val="tx1"/>
                </a:solidFill>
                <a:latin typeface="Calibri" pitchFamily="34" charset="0"/>
                <a:cs typeface="Calibri" pitchFamily="34" charset="0"/>
              </a:rPr>
              <a:t>  </a:t>
            </a:r>
            <a:r>
              <a:rPr lang="en-US" sz="2000" dirty="0" smtClean="0">
                <a:solidFill>
                  <a:srgbClr val="0070C0"/>
                </a:solidFill>
                <a:latin typeface="Calibri" pitchFamily="34" charset="0"/>
                <a:cs typeface="Calibri" pitchFamily="34" charset="0"/>
              </a:rPr>
              <a:t>recommendations:</a:t>
            </a:r>
          </a:p>
          <a:p>
            <a:r>
              <a:rPr lang="en-US" sz="2000" dirty="0" smtClean="0">
                <a:solidFill>
                  <a:schemeClr val="tx1"/>
                </a:solidFill>
                <a:latin typeface="Calibri" pitchFamily="34" charset="0"/>
                <a:cs typeface="Calibri" pitchFamily="34" charset="0"/>
              </a:rPr>
              <a:t> 0.) Use -Qpar_report3 to identify a problem.</a:t>
            </a:r>
          </a:p>
          <a:p>
            <a:r>
              <a:rPr lang="en-US" sz="2000" dirty="0" smtClean="0">
                <a:solidFill>
                  <a:schemeClr val="tx1"/>
                </a:solidFill>
                <a:latin typeface="Calibri" pitchFamily="34" charset="0"/>
                <a:cs typeface="Calibri" pitchFamily="34" charset="0"/>
              </a:rPr>
              <a:t> 1.) Use -</a:t>
            </a:r>
            <a:r>
              <a:rPr lang="en-US" sz="2000" dirty="0" err="1" smtClean="0">
                <a:solidFill>
                  <a:schemeClr val="tx1"/>
                </a:solidFill>
                <a:latin typeface="Calibri" pitchFamily="34" charset="0"/>
                <a:cs typeface="Calibri" pitchFamily="34" charset="0"/>
              </a:rPr>
              <a:t>ansi</a:t>
            </a:r>
            <a:r>
              <a:rPr lang="en-US" sz="2000" dirty="0" smtClean="0">
                <a:solidFill>
                  <a:schemeClr val="tx1"/>
                </a:solidFill>
                <a:latin typeface="Calibri" pitchFamily="34" charset="0"/>
                <a:cs typeface="Calibri" pitchFamily="34" charset="0"/>
              </a:rPr>
              <a:t>-alias for C/C++</a:t>
            </a:r>
          </a:p>
          <a:p>
            <a:r>
              <a:rPr lang="en-US" sz="2000" dirty="0" smtClean="0">
                <a:solidFill>
                  <a:schemeClr val="tx1"/>
                </a:solidFill>
                <a:latin typeface="Calibri" pitchFamily="34" charset="0"/>
                <a:cs typeface="Calibri" pitchFamily="34" charset="0"/>
              </a:rPr>
              <a:t> 2.) Use attribute to restrict inside C/C++ code (-</a:t>
            </a:r>
            <a:r>
              <a:rPr lang="en-US" sz="2000" dirty="0" err="1" smtClean="0">
                <a:solidFill>
                  <a:schemeClr val="tx1"/>
                </a:solidFill>
                <a:latin typeface="Calibri" pitchFamily="34" charset="0"/>
                <a:cs typeface="Calibri" pitchFamily="34" charset="0"/>
              </a:rPr>
              <a:t>Qstd</a:t>
            </a:r>
            <a:r>
              <a:rPr lang="en-US" sz="2000" dirty="0" smtClean="0">
                <a:solidFill>
                  <a:schemeClr val="tx1"/>
                </a:solidFill>
                <a:latin typeface="Calibri" pitchFamily="34" charset="0"/>
                <a:cs typeface="Calibri" pitchFamily="34" charset="0"/>
              </a:rPr>
              <a:t>=c99)</a:t>
            </a:r>
          </a:p>
          <a:p>
            <a:r>
              <a:rPr lang="en-US" sz="2000" dirty="0" smtClean="0">
                <a:solidFill>
                  <a:schemeClr val="tx1"/>
                </a:solidFill>
                <a:latin typeface="Calibri" pitchFamily="34" charset="0"/>
                <a:cs typeface="Calibri" pitchFamily="34" charset="0"/>
              </a:rPr>
              <a:t>     </a:t>
            </a:r>
            <a:r>
              <a:rPr lang="en-US" sz="2000" dirty="0" err="1" smtClean="0">
                <a:solidFill>
                  <a:schemeClr val="tx1"/>
                </a:solidFill>
                <a:latin typeface="Calibri" pitchFamily="34" charset="0"/>
                <a:cs typeface="Calibri" pitchFamily="34" charset="0"/>
              </a:rPr>
              <a:t>int</a:t>
            </a:r>
            <a:r>
              <a:rPr lang="en-US" sz="2000" dirty="0" smtClean="0">
                <a:solidFill>
                  <a:schemeClr val="tx1"/>
                </a:solidFill>
                <a:latin typeface="Calibri" pitchFamily="34" charset="0"/>
                <a:cs typeface="Calibri" pitchFamily="34" charset="0"/>
              </a:rPr>
              <a:t> sub (</a:t>
            </a:r>
            <a:r>
              <a:rPr lang="en-US" sz="2000" dirty="0" err="1" smtClean="0">
                <a:solidFill>
                  <a:schemeClr val="tx1"/>
                </a:solidFill>
                <a:latin typeface="Calibri" pitchFamily="34" charset="0"/>
                <a:cs typeface="Calibri" pitchFamily="34" charset="0"/>
              </a:rPr>
              <a:t>int</a:t>
            </a:r>
            <a:r>
              <a:rPr lang="en-US" sz="2000" dirty="0" smtClean="0">
                <a:solidFill>
                  <a:schemeClr val="tx1"/>
                </a:solidFill>
                <a:latin typeface="Calibri" pitchFamily="34" charset="0"/>
                <a:cs typeface="Calibri" pitchFamily="34" charset="0"/>
              </a:rPr>
              <a:t> *a, float *b, </a:t>
            </a:r>
            <a:r>
              <a:rPr lang="en-US" sz="2000" dirty="0" err="1" smtClean="0">
                <a:solidFill>
                  <a:schemeClr val="tx1"/>
                </a:solidFill>
                <a:latin typeface="Calibri" pitchFamily="34" charset="0"/>
                <a:cs typeface="Calibri" pitchFamily="34" charset="0"/>
              </a:rPr>
              <a:t>int</a:t>
            </a:r>
            <a:r>
              <a:rPr lang="en-US" sz="2000" dirty="0" smtClean="0">
                <a:solidFill>
                  <a:schemeClr val="tx1"/>
                </a:solidFill>
                <a:latin typeface="Calibri" pitchFamily="34" charset="0"/>
                <a:cs typeface="Calibri" pitchFamily="34" charset="0"/>
              </a:rPr>
              <a:t> n) =&gt;</a:t>
            </a:r>
          </a:p>
          <a:p>
            <a:r>
              <a:rPr lang="en-US" sz="2000" dirty="0" smtClean="0">
                <a:solidFill>
                  <a:schemeClr val="tx1"/>
                </a:solidFill>
                <a:latin typeface="Calibri" pitchFamily="34" charset="0"/>
                <a:cs typeface="Calibri" pitchFamily="34" charset="0"/>
              </a:rPr>
              <a:t>   </a:t>
            </a:r>
            <a:r>
              <a:rPr lang="en-US" sz="2000" dirty="0" err="1" smtClean="0">
                <a:solidFill>
                  <a:schemeClr val="tx1"/>
                </a:solidFill>
                <a:latin typeface="Calibri" pitchFamily="34" charset="0"/>
                <a:cs typeface="Calibri" pitchFamily="34" charset="0"/>
              </a:rPr>
              <a:t>int</a:t>
            </a:r>
            <a:r>
              <a:rPr lang="en-US" sz="2000" dirty="0" smtClean="0">
                <a:solidFill>
                  <a:schemeClr val="tx1"/>
                </a:solidFill>
                <a:latin typeface="Calibri" pitchFamily="34" charset="0"/>
                <a:cs typeface="Calibri" pitchFamily="34" charset="0"/>
              </a:rPr>
              <a:t> sub (</a:t>
            </a:r>
            <a:r>
              <a:rPr lang="en-US" sz="2000" dirty="0" err="1" smtClean="0">
                <a:solidFill>
                  <a:schemeClr val="tx1"/>
                </a:solidFill>
                <a:latin typeface="Calibri" pitchFamily="34" charset="0"/>
                <a:cs typeface="Calibri" pitchFamily="34" charset="0"/>
              </a:rPr>
              <a:t>int</a:t>
            </a:r>
            <a:r>
              <a:rPr lang="en-US" sz="2000" dirty="0" smtClean="0">
                <a:solidFill>
                  <a:schemeClr val="tx1"/>
                </a:solidFill>
                <a:latin typeface="Calibri" pitchFamily="34" charset="0"/>
                <a:cs typeface="Calibri" pitchFamily="34" charset="0"/>
              </a:rPr>
              <a:t> *restrict a, float *restrict b, </a:t>
            </a:r>
            <a:r>
              <a:rPr lang="en-US" sz="2000" dirty="0" err="1" smtClean="0">
                <a:solidFill>
                  <a:schemeClr val="tx1"/>
                </a:solidFill>
                <a:latin typeface="Calibri" pitchFamily="34" charset="0"/>
                <a:cs typeface="Calibri" pitchFamily="34" charset="0"/>
              </a:rPr>
              <a:t>int</a:t>
            </a:r>
            <a:r>
              <a:rPr lang="en-US" sz="2000" dirty="0" smtClean="0">
                <a:solidFill>
                  <a:schemeClr val="tx1"/>
                </a:solidFill>
                <a:latin typeface="Calibri" pitchFamily="34" charset="0"/>
                <a:cs typeface="Calibri" pitchFamily="34" charset="0"/>
              </a:rPr>
              <a:t> n)</a:t>
            </a:r>
          </a:p>
          <a:p>
            <a:r>
              <a:rPr lang="en-US" sz="2000" dirty="0" smtClean="0">
                <a:solidFill>
                  <a:schemeClr val="tx1"/>
                </a:solidFill>
                <a:latin typeface="Calibri" pitchFamily="34" charset="0"/>
                <a:cs typeface="Calibri" pitchFamily="34" charset="0"/>
              </a:rPr>
              <a:t> 3.)-</a:t>
            </a:r>
            <a:r>
              <a:rPr lang="en-US" sz="2000" dirty="0" err="1" smtClean="0">
                <a:solidFill>
                  <a:schemeClr val="tx1"/>
                </a:solidFill>
                <a:latin typeface="Calibri" pitchFamily="34" charset="0"/>
                <a:cs typeface="Calibri" pitchFamily="34" charset="0"/>
              </a:rPr>
              <a:t>Qipo</a:t>
            </a:r>
            <a:endParaRPr lang="en-US" sz="2000" dirty="0" smtClean="0">
              <a:solidFill>
                <a:schemeClr val="tx1"/>
              </a:solidFill>
              <a:latin typeface="Calibri" pitchFamily="34" charset="0"/>
              <a:cs typeface="Calibri" pitchFamily="34" charset="0"/>
            </a:endParaRPr>
          </a:p>
          <a:p>
            <a:r>
              <a:rPr lang="en-US" sz="2000" dirty="0" smtClean="0">
                <a:solidFill>
                  <a:schemeClr val="tx1"/>
                </a:solidFill>
                <a:latin typeface="Calibri" pitchFamily="34" charset="0"/>
                <a:cs typeface="Calibri" pitchFamily="34" charset="0"/>
              </a:rPr>
              <a:t> 4.) Directives #pragma </a:t>
            </a:r>
            <a:r>
              <a:rPr lang="en-US" sz="2000" dirty="0" err="1" smtClean="0">
                <a:solidFill>
                  <a:schemeClr val="tx1"/>
                </a:solidFill>
                <a:latin typeface="Calibri" pitchFamily="34" charset="0"/>
                <a:cs typeface="Calibri" pitchFamily="34" charset="0"/>
              </a:rPr>
              <a:t>ivdep</a:t>
            </a:r>
            <a:endParaRPr lang="en-US" sz="2000" dirty="0" smtClean="0">
              <a:solidFill>
                <a:schemeClr val="tx1"/>
              </a:solidFill>
              <a:latin typeface="Calibri" pitchFamily="34" charset="0"/>
              <a:cs typeface="Calibri" pitchFamily="34" charset="0"/>
            </a:endParaRPr>
          </a:p>
          <a:p>
            <a:r>
              <a:rPr lang="en-US" sz="2000" dirty="0" smtClean="0">
                <a:solidFill>
                  <a:schemeClr val="tx1"/>
                </a:solidFill>
                <a:latin typeface="Calibri" pitchFamily="34" charset="0"/>
                <a:cs typeface="Calibri" pitchFamily="34" charset="0"/>
              </a:rPr>
              <a:t>  The </a:t>
            </a:r>
            <a:r>
              <a:rPr lang="en-US" sz="2000" dirty="0" err="1" smtClean="0">
                <a:solidFill>
                  <a:schemeClr val="tx1"/>
                </a:solidFill>
                <a:latin typeface="Calibri" pitchFamily="34" charset="0"/>
                <a:cs typeface="Calibri" pitchFamily="34" charset="0"/>
              </a:rPr>
              <a:t>ivdep</a:t>
            </a:r>
            <a:r>
              <a:rPr lang="en-US" sz="2000" dirty="0" smtClean="0">
                <a:solidFill>
                  <a:schemeClr val="tx1"/>
                </a:solidFill>
                <a:latin typeface="Calibri" pitchFamily="34" charset="0"/>
                <a:cs typeface="Calibri" pitchFamily="34" charset="0"/>
              </a:rPr>
              <a:t> pragma tells the compiler to ignore assumed vector dependencies. </a:t>
            </a:r>
          </a:p>
          <a:p>
            <a:endParaRPr lang="en-US" sz="2000" dirty="0" smtClean="0">
              <a:solidFill>
                <a:schemeClr val="tx1"/>
              </a:solidFill>
              <a:latin typeface="Calibri" pitchFamily="34" charset="0"/>
              <a:cs typeface="Calibri" pitchFamily="34" charset="0"/>
            </a:endParaRPr>
          </a:p>
          <a:p>
            <a:endParaRPr lang="ru-RU" sz="2000" dirty="0" smtClean="0">
              <a:solidFill>
                <a:schemeClr val="tx1"/>
              </a:solidFill>
              <a:latin typeface="Calibri" pitchFamily="34" charset="0"/>
              <a:cs typeface="Calibri" pitchFamily="34" charset="0"/>
            </a:endParaRPr>
          </a:p>
        </p:txBody>
      </p:sp>
      <p:sp>
        <p:nvSpPr>
          <p:cNvPr id="1945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455613" y="260350"/>
            <a:ext cx="8234362" cy="5705475"/>
          </a:xfrm>
        </p:spPr>
        <p:txBody>
          <a:bodyPr/>
          <a:lstStyle/>
          <a:p>
            <a:r>
              <a:rPr lang="en-US" dirty="0" smtClean="0">
                <a:solidFill>
                  <a:srgbClr val="0070C0"/>
                </a:solidFill>
                <a:latin typeface="Calibri" pitchFamily="34" charset="0"/>
                <a:cs typeface="Calibri" pitchFamily="34" charset="0"/>
              </a:rPr>
              <a:t>3</a:t>
            </a:r>
            <a:r>
              <a:rPr lang="en-US" dirty="0" smtClean="0">
                <a:solidFill>
                  <a:srgbClr val="0070C0"/>
                </a:solidFill>
                <a:latin typeface="Calibri" pitchFamily="34" charset="0"/>
                <a:cs typeface="Calibri" pitchFamily="34" charset="0"/>
              </a:rPr>
              <a:t>.) Profitability of auto parallelization</a:t>
            </a:r>
          </a:p>
          <a:p>
            <a:r>
              <a:rPr lang="en-US" sz="1800" dirty="0" smtClean="0">
                <a:latin typeface="Calibri" pitchFamily="34" charset="0"/>
                <a:cs typeface="Calibri" pitchFamily="34" charset="0"/>
              </a:rPr>
              <a:t>  </a:t>
            </a:r>
            <a:r>
              <a:rPr lang="en-US" sz="1800" dirty="0" smtClean="0">
                <a:latin typeface="Calibri" pitchFamily="34" charset="0"/>
                <a:cs typeface="Calibri" pitchFamily="34" charset="0"/>
              </a:rPr>
              <a:t>/Qpar_report3</a:t>
            </a:r>
            <a:r>
              <a:rPr lang="en-US" sz="1800" dirty="0" smtClean="0">
                <a:latin typeface="Calibri" pitchFamily="34" charset="0"/>
                <a:cs typeface="Calibri" pitchFamily="34" charset="0"/>
              </a:rPr>
              <a:t>: loop was not parallelized: insufficient computational work.</a:t>
            </a:r>
          </a:p>
          <a:p>
            <a:r>
              <a:rPr lang="en-US" sz="1800" dirty="0" smtClean="0">
                <a:latin typeface="Calibri" pitchFamily="34" charset="0"/>
                <a:cs typeface="Calibri" pitchFamily="34" charset="0"/>
              </a:rPr>
              <a:t>  To estimate optimization profit is a difficult task. There are performance effects that are difficult to predict at compile time. Number of loop iteration can be unknown.</a:t>
            </a:r>
          </a:p>
          <a:p>
            <a:r>
              <a:rPr lang="en-US" sz="1800" dirty="0" smtClean="0">
                <a:latin typeface="Calibri" pitchFamily="34" charset="0"/>
                <a:cs typeface="Calibri" pitchFamily="34" charset="0"/>
              </a:rPr>
              <a:t>   For instance, unknown probability of branches inside the loop can lead to wrong work estimation</a:t>
            </a:r>
            <a:r>
              <a:rPr lang="en-US" sz="1800" dirty="0">
                <a:latin typeface="Calibri" pitchFamily="34" charset="0"/>
                <a:cs typeface="Calibri" pitchFamily="34" charset="0"/>
              </a:rPr>
              <a:t>.</a:t>
            </a:r>
            <a:endParaRPr lang="en-US" sz="1800" dirty="0" smtClean="0">
              <a:latin typeface="Calibri" pitchFamily="34" charset="0"/>
              <a:cs typeface="Calibri" pitchFamily="34" charset="0"/>
            </a:endParaRPr>
          </a:p>
          <a:p>
            <a:r>
              <a:rPr lang="en-US" sz="1800" dirty="0" smtClean="0">
                <a:latin typeface="Calibri" pitchFamily="34" charset="0"/>
                <a:cs typeface="Calibri" pitchFamily="34" charset="0"/>
              </a:rPr>
              <a:t>  recommendations:</a:t>
            </a:r>
          </a:p>
          <a:p>
            <a:r>
              <a:rPr lang="en-US" sz="1800" dirty="0" smtClean="0">
                <a:latin typeface="Calibri" pitchFamily="34" charset="0"/>
                <a:cs typeface="Calibri" pitchFamily="34" charset="0"/>
              </a:rPr>
              <a:t> 1.) Use compiler parallelization directives</a:t>
            </a:r>
          </a:p>
          <a:p>
            <a:r>
              <a:rPr lang="en-US" sz="1800" dirty="0" smtClean="0">
                <a:latin typeface="Calibri" pitchFamily="34" charset="0"/>
                <a:cs typeface="Calibri" pitchFamily="34" charset="0"/>
              </a:rPr>
              <a:t>      # pragma parallel, # pragma parallel always, # pragma </a:t>
            </a:r>
            <a:r>
              <a:rPr lang="en-US" sz="1800" dirty="0" err="1" smtClean="0">
                <a:latin typeface="Calibri" pitchFamily="34" charset="0"/>
                <a:cs typeface="Calibri" pitchFamily="34" charset="0"/>
              </a:rPr>
              <a:t>noparallel</a:t>
            </a:r>
            <a:endParaRPr lang="en-US" sz="1800" dirty="0" smtClean="0">
              <a:latin typeface="Calibri" pitchFamily="34" charset="0"/>
              <a:cs typeface="Calibri" pitchFamily="34" charset="0"/>
            </a:endParaRPr>
          </a:p>
          <a:p>
            <a:r>
              <a:rPr lang="en-US" sz="1800" dirty="0" smtClean="0">
                <a:latin typeface="Calibri" pitchFamily="34" charset="0"/>
                <a:cs typeface="Calibri" pitchFamily="34" charset="0"/>
              </a:rPr>
              <a:t> 2.) Compiler Options</a:t>
            </a:r>
          </a:p>
          <a:p>
            <a:r>
              <a:rPr lang="en-US" sz="1800" dirty="0" smtClean="0">
                <a:latin typeface="Calibri" pitchFamily="34" charset="0"/>
                <a:cs typeface="Calibri" pitchFamily="34" charset="0"/>
              </a:rPr>
              <a:t>      / </a:t>
            </a:r>
            <a:r>
              <a:rPr lang="en-US" sz="1800" dirty="0" err="1" smtClean="0">
                <a:latin typeface="Calibri" pitchFamily="34" charset="0"/>
                <a:cs typeface="Calibri" pitchFamily="34" charset="0"/>
              </a:rPr>
              <a:t>Qpar</a:t>
            </a:r>
            <a:r>
              <a:rPr lang="en-US" sz="1800" dirty="0" smtClean="0">
                <a:latin typeface="Calibri" pitchFamily="34" charset="0"/>
                <a:cs typeface="Calibri" pitchFamily="34" charset="0"/>
              </a:rPr>
              <a:t>-threshold [n] threshold for </a:t>
            </a:r>
            <a:r>
              <a:rPr lang="en-US" sz="1800" dirty="0" err="1" smtClean="0">
                <a:latin typeface="Calibri" pitchFamily="34" charset="0"/>
                <a:cs typeface="Calibri" pitchFamily="34" charset="0"/>
              </a:rPr>
              <a:t>avtoparallelizatsii</a:t>
            </a:r>
            <a:r>
              <a:rPr lang="en-US" sz="1800" dirty="0" smtClean="0">
                <a:latin typeface="Calibri" pitchFamily="34" charset="0"/>
                <a:cs typeface="Calibri" pitchFamily="34" charset="0"/>
              </a:rPr>
              <a:t> from 0 to 100</a:t>
            </a:r>
          </a:p>
          <a:p>
            <a:r>
              <a:rPr lang="en-US" sz="1800" dirty="0" smtClean="0">
                <a:latin typeface="Calibri" pitchFamily="34" charset="0"/>
                <a:cs typeface="Calibri" pitchFamily="34" charset="0"/>
              </a:rPr>
              <a:t>      / </a:t>
            </a:r>
            <a:r>
              <a:rPr lang="en-US" sz="1800" dirty="0" err="1" smtClean="0">
                <a:latin typeface="Calibri" pitchFamily="34" charset="0"/>
                <a:cs typeface="Calibri" pitchFamily="34" charset="0"/>
              </a:rPr>
              <a:t>Qpar</a:t>
            </a:r>
            <a:r>
              <a:rPr lang="en-US" sz="1800" dirty="0" smtClean="0">
                <a:latin typeface="Calibri" pitchFamily="34" charset="0"/>
                <a:cs typeface="Calibri" pitchFamily="34" charset="0"/>
              </a:rPr>
              <a:t>-runtime-control [n] the level of generating run-time checks from 0 to 3</a:t>
            </a:r>
          </a:p>
          <a:p>
            <a:r>
              <a:rPr lang="en-US" sz="1800" dirty="0" smtClean="0">
                <a:latin typeface="Calibri" pitchFamily="34" charset="0"/>
                <a:cs typeface="Calibri" pitchFamily="34" charset="0"/>
              </a:rPr>
              <a:t>      / </a:t>
            </a:r>
            <a:r>
              <a:rPr lang="en-US" sz="1800" dirty="0" err="1" smtClean="0">
                <a:latin typeface="Calibri" pitchFamily="34" charset="0"/>
                <a:cs typeface="Calibri" pitchFamily="34" charset="0"/>
              </a:rPr>
              <a:t>Qpar</a:t>
            </a:r>
            <a:r>
              <a:rPr lang="en-US" sz="1800" dirty="0" smtClean="0">
                <a:latin typeface="Calibri" pitchFamily="34" charset="0"/>
                <a:cs typeface="Calibri" pitchFamily="34" charset="0"/>
              </a:rPr>
              <a:t>-</a:t>
            </a:r>
            <a:r>
              <a:rPr lang="en-US" sz="1800" dirty="0" err="1" smtClean="0">
                <a:latin typeface="Calibri" pitchFamily="34" charset="0"/>
                <a:cs typeface="Calibri" pitchFamily="34" charset="0"/>
              </a:rPr>
              <a:t>num</a:t>
            </a:r>
            <a:r>
              <a:rPr lang="en-US" sz="1800" dirty="0" smtClean="0">
                <a:latin typeface="Calibri" pitchFamily="34" charset="0"/>
                <a:cs typeface="Calibri" pitchFamily="34" charset="0"/>
              </a:rPr>
              <a:t>-threads = &lt;n&gt; installation of various numbers of threads</a:t>
            </a:r>
          </a:p>
          <a:p>
            <a:r>
              <a:rPr lang="en-US" sz="1800" dirty="0" smtClean="0">
                <a:latin typeface="Calibri" pitchFamily="34" charset="0"/>
                <a:cs typeface="Calibri" pitchFamily="34" charset="0"/>
              </a:rPr>
              <a:t>3.) Use –O3 . Some loop optimizations can make loops more profitable for parallelization. (fusion, distribution)</a:t>
            </a:r>
          </a:p>
          <a:p>
            <a:r>
              <a:rPr lang="en-US" sz="1800" dirty="0" smtClean="0">
                <a:latin typeface="Calibri" pitchFamily="34" charset="0"/>
                <a:cs typeface="Calibri" pitchFamily="34" charset="0"/>
              </a:rPr>
              <a:t>4.) -</a:t>
            </a:r>
            <a:r>
              <a:rPr lang="en-US" sz="1800" dirty="0" err="1" smtClean="0">
                <a:latin typeface="Calibri" pitchFamily="34" charset="0"/>
                <a:cs typeface="Calibri" pitchFamily="34" charset="0"/>
              </a:rPr>
              <a:t>Qprof_gen</a:t>
            </a:r>
            <a:r>
              <a:rPr lang="en-US" sz="1800" dirty="0" smtClean="0">
                <a:latin typeface="Calibri" pitchFamily="34" charset="0"/>
                <a:cs typeface="Calibri" pitchFamily="34" charset="0"/>
              </a:rPr>
              <a:t>/-</a:t>
            </a:r>
            <a:r>
              <a:rPr lang="en-US" sz="1800" dirty="0" err="1" smtClean="0">
                <a:latin typeface="Calibri" pitchFamily="34" charset="0"/>
                <a:cs typeface="Calibri" pitchFamily="34" charset="0"/>
              </a:rPr>
              <a:t>Qprof_use</a:t>
            </a:r>
            <a:r>
              <a:rPr lang="en-US" sz="1800" dirty="0" smtClean="0">
                <a:latin typeface="Calibri" pitchFamily="34" charset="0"/>
                <a:cs typeface="Calibri" pitchFamily="34" charset="0"/>
              </a:rPr>
              <a:t> Compile with profiling could open more optimizations</a:t>
            </a:r>
            <a:endParaRPr lang="ru-RU" sz="1800" dirty="0" smtClean="0">
              <a:latin typeface="Calibri" pitchFamily="34" charset="0"/>
              <a:cs typeface="Calibri" pitchFamily="34" charset="0"/>
            </a:endParaRPr>
          </a:p>
        </p:txBody>
      </p:sp>
      <p:sp>
        <p:nvSpPr>
          <p:cNvPr id="2048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Grp="1" noChangeArrowheads="1"/>
          </p:cNvSpPr>
          <p:nvPr>
            <p:ph type="body" idx="4294967295"/>
          </p:nvPr>
        </p:nvSpPr>
        <p:spPr>
          <a:xfrm>
            <a:off x="395288" y="404813"/>
            <a:ext cx="8064500" cy="3311525"/>
          </a:xfrm>
        </p:spPr>
        <p:txBody>
          <a:bodyPr/>
          <a:lstStyle/>
          <a:p>
            <a:pPr eaLnBrk="1" hangingPunct="1">
              <a:lnSpc>
                <a:spcPct val="90000"/>
              </a:lnSpc>
              <a:spcBef>
                <a:spcPts val="5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smtClean="0">
                <a:latin typeface="Calibri" pitchFamily="34" charset="0"/>
                <a:cs typeface="Calibri" pitchFamily="34" charset="0"/>
              </a:rPr>
              <a:t>Automatic </a:t>
            </a:r>
            <a:r>
              <a:rPr lang="en-US" dirty="0" smtClean="0">
                <a:latin typeface="Calibri" pitchFamily="34" charset="0"/>
                <a:cs typeface="Calibri" pitchFamily="34" charset="0"/>
              </a:rPr>
              <a:t>parallelization is done using the </a:t>
            </a:r>
            <a:r>
              <a:rPr lang="en-US" dirty="0" err="1" smtClean="0">
                <a:latin typeface="Calibri" pitchFamily="34" charset="0"/>
                <a:cs typeface="Calibri" pitchFamily="34" charset="0"/>
              </a:rPr>
              <a:t>OpenMP</a:t>
            </a:r>
            <a:r>
              <a:rPr lang="en-US" dirty="0" smtClean="0">
                <a:latin typeface="Calibri" pitchFamily="34" charset="0"/>
                <a:cs typeface="Calibri" pitchFamily="34" charset="0"/>
              </a:rPr>
              <a:t> interface. </a:t>
            </a:r>
            <a:r>
              <a:rPr lang="en-US" dirty="0" err="1" smtClean="0">
                <a:latin typeface="Calibri" pitchFamily="34" charset="0"/>
                <a:cs typeface="Calibri" pitchFamily="34" charset="0"/>
              </a:rPr>
              <a:t>OpenMP</a:t>
            </a:r>
            <a:r>
              <a:rPr lang="en-US" dirty="0" smtClean="0">
                <a:latin typeface="Calibri" pitchFamily="34" charset="0"/>
                <a:cs typeface="Calibri" pitchFamily="34" charset="0"/>
              </a:rPr>
              <a:t> (Open Multi-Processing) is a software interface that supports multi-platform programming for multiprocessor computation systems with shared memory on C/C++ and Fortran.</a:t>
            </a:r>
          </a:p>
          <a:p>
            <a:pPr eaLnBrk="1" hangingPunct="1">
              <a:lnSpc>
                <a:spcPct val="90000"/>
              </a:lnSpc>
              <a:spcBef>
                <a:spcPts val="5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dirty="0" smtClean="0">
              <a:latin typeface="Calibri" pitchFamily="34" charset="0"/>
              <a:cs typeface="Calibri" pitchFamily="34" charset="0"/>
            </a:endParaRPr>
          </a:p>
          <a:p>
            <a:pPr eaLnBrk="1" hangingPunct="1">
              <a:lnSpc>
                <a:spcPct val="90000"/>
              </a:lnSpc>
              <a:spcBef>
                <a:spcPts val="5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smtClean="0">
                <a:latin typeface="Calibri" pitchFamily="34" charset="0"/>
                <a:cs typeface="Calibri" pitchFamily="34" charset="0"/>
              </a:rPr>
              <a:t>The </a:t>
            </a:r>
            <a:r>
              <a:rPr lang="en-US" dirty="0" smtClean="0">
                <a:latin typeface="Calibri" pitchFamily="34" charset="0"/>
                <a:cs typeface="Calibri" pitchFamily="34" charset="0"/>
              </a:rPr>
              <a:t>number of used threads is defined by the environment variable OMP_NUM_THREADS and can be modified before application launch (by default application will use all available cores)</a:t>
            </a:r>
            <a:r>
              <a:rPr lang="ru-RU" dirty="0" smtClean="0">
                <a:latin typeface="Calibri" pitchFamily="34" charset="0"/>
                <a:cs typeface="Calibri" pitchFamily="34" charset="0"/>
              </a:rPr>
              <a:t> </a:t>
            </a:r>
            <a:r>
              <a:rPr lang="en-US" dirty="0" smtClean="0">
                <a:latin typeface="Calibri" pitchFamily="34" charset="0"/>
                <a:cs typeface="Calibri" pitchFamily="34" charset="0"/>
              </a:rPr>
              <a:t>.</a:t>
            </a:r>
            <a:r>
              <a:rPr lang="ru-RU" dirty="0" smtClean="0">
                <a:latin typeface="Calibri" pitchFamily="34" charset="0"/>
                <a:cs typeface="Calibri" pitchFamily="34" charset="0"/>
              </a:rPr>
              <a:t>  </a:t>
            </a:r>
          </a:p>
        </p:txBody>
      </p:sp>
      <p:pic>
        <p:nvPicPr>
          <p:cNvPr id="21507" name="Picture 2" descr="cpu_usage8.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8313" y="3860800"/>
            <a:ext cx="6551612"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3" descr="cpu_usage16.bmp"/>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68313" y="4941888"/>
            <a:ext cx="6551612"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TextBox 4"/>
          <p:cNvSpPr txBox="1">
            <a:spLocks noChangeArrowheads="1"/>
          </p:cNvSpPr>
          <p:nvPr/>
        </p:nvSpPr>
        <p:spPr bwMode="auto">
          <a:xfrm>
            <a:off x="7596188" y="3860800"/>
            <a:ext cx="1295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Clr>
                <a:srgbClr val="000000"/>
              </a:buClr>
              <a:buSzPct val="100000"/>
              <a:buFont typeface="Times New Roman" pitchFamily="18" charset="0"/>
              <a:buNone/>
            </a:pPr>
            <a:r>
              <a:rPr lang="ru-RU">
                <a:solidFill>
                  <a:schemeClr val="tx1"/>
                </a:solidFill>
              </a:rPr>
              <a:t>8 </a:t>
            </a:r>
            <a:r>
              <a:rPr lang="en-US">
                <a:solidFill>
                  <a:schemeClr val="tx1"/>
                </a:solidFill>
              </a:rPr>
              <a:t>Threads</a:t>
            </a:r>
            <a:endParaRPr lang="ru-RU">
              <a:solidFill>
                <a:schemeClr val="tx1"/>
              </a:solidFill>
            </a:endParaRPr>
          </a:p>
        </p:txBody>
      </p:sp>
      <p:sp>
        <p:nvSpPr>
          <p:cNvPr id="21510" name="TextBox 5"/>
          <p:cNvSpPr txBox="1">
            <a:spLocks noChangeArrowheads="1"/>
          </p:cNvSpPr>
          <p:nvPr/>
        </p:nvSpPr>
        <p:spPr bwMode="auto">
          <a:xfrm>
            <a:off x="7524750" y="4941888"/>
            <a:ext cx="15621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Clr>
                <a:srgbClr val="000000"/>
              </a:buClr>
              <a:buSzPct val="100000"/>
              <a:buFont typeface="Times New Roman" pitchFamily="18" charset="0"/>
              <a:buNone/>
            </a:pPr>
            <a:r>
              <a:rPr lang="en-US">
                <a:solidFill>
                  <a:schemeClr val="tx1"/>
                </a:solidFill>
              </a:rPr>
              <a:t>16 Threads</a:t>
            </a:r>
            <a:endParaRPr lang="ru-RU">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
        <p:nvSpPr>
          <p:cNvPr id="23555" name="TextBox 4"/>
          <p:cNvSpPr txBox="1">
            <a:spLocks noChangeArrowheads="1"/>
          </p:cNvSpPr>
          <p:nvPr/>
        </p:nvSpPr>
        <p:spPr bwMode="auto">
          <a:xfrm>
            <a:off x="900113" y="260350"/>
            <a:ext cx="4535487" cy="338138"/>
          </a:xfrm>
          <a:prstGeom prst="rect">
            <a:avLst/>
          </a:prstGeom>
          <a:gradFill>
            <a:gsLst>
              <a:gs pos="0">
                <a:srgbClr val="5E9EFF"/>
              </a:gs>
              <a:gs pos="39999">
                <a:srgbClr val="85C2FF"/>
              </a:gs>
              <a:gs pos="70000">
                <a:srgbClr val="C4D6EB"/>
              </a:gs>
              <a:gs pos="100000">
                <a:srgbClr val="FFEBFA"/>
              </a:gs>
            </a:gsLst>
            <a:lin ang="5400000" scaled="0"/>
          </a:gradFill>
          <a:ln w="9525">
            <a:noFill/>
            <a:miter lim="800000"/>
            <a:headEnd/>
            <a:tailEnd/>
          </a:ln>
          <a:effectLst>
            <a:outerShdw blurRad="50800" dist="38100" algn="l" rotWithShape="0">
              <a:prstClr val="black">
                <a:alpha val="40000"/>
              </a:prstClr>
            </a:outerShdw>
          </a:effectLst>
        </p:spPr>
        <p:txBody>
          <a:bodyPr>
            <a:spAutoFit/>
          </a:bodyPr>
          <a:lstStyle/>
          <a:p>
            <a:pPr>
              <a:buClr>
                <a:srgbClr val="000000"/>
              </a:buClr>
              <a:buSzPct val="100000"/>
              <a:buFont typeface="Times New Roman" pitchFamily="18" charset="0"/>
              <a:buNone/>
              <a:defRPr/>
            </a:pPr>
            <a:r>
              <a:rPr lang="en-US" dirty="0" smtClean="0">
                <a:solidFill>
                  <a:schemeClr val="tx1"/>
                </a:solidFill>
                <a:cs typeface="+mn-cs"/>
              </a:rPr>
              <a:t>Loop automatic parallelization</a:t>
            </a:r>
            <a:endParaRPr lang="ru-RU" dirty="0">
              <a:solidFill>
                <a:schemeClr val="tx1"/>
              </a:solidFill>
              <a:cs typeface="+mn-cs"/>
            </a:endParaRPr>
          </a:p>
        </p:txBody>
      </p:sp>
      <p:sp>
        <p:nvSpPr>
          <p:cNvPr id="22532" name="TextBox 5"/>
          <p:cNvSpPr txBox="1">
            <a:spLocks noChangeArrowheads="1"/>
          </p:cNvSpPr>
          <p:nvPr/>
        </p:nvSpPr>
        <p:spPr bwMode="auto">
          <a:xfrm>
            <a:off x="611188" y="1052513"/>
            <a:ext cx="28813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Clr>
                <a:srgbClr val="000000"/>
              </a:buClr>
              <a:buSzPct val="100000"/>
              <a:buFont typeface="Times New Roman" pitchFamily="18" charset="0"/>
              <a:buNone/>
            </a:pPr>
            <a:endParaRPr lang="ru-RU"/>
          </a:p>
        </p:txBody>
      </p:sp>
      <p:sp>
        <p:nvSpPr>
          <p:cNvPr id="5" name="TextBox 4"/>
          <p:cNvSpPr txBox="1"/>
          <p:nvPr/>
        </p:nvSpPr>
        <p:spPr>
          <a:xfrm>
            <a:off x="250825" y="981075"/>
            <a:ext cx="2376488" cy="523875"/>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a:outerShdw blurRad="50800" dist="38100" algn="l" rotWithShape="0">
              <a:prstClr val="black">
                <a:alpha val="40000"/>
              </a:prstClr>
            </a:outerShdw>
          </a:effectLst>
        </p:spPr>
        <p:txBody>
          <a:bodyPr>
            <a:spAutoFit/>
          </a:bodyPr>
          <a:lstStyle/>
          <a:p>
            <a:pPr>
              <a:buClr>
                <a:srgbClr val="000000"/>
              </a:buClr>
              <a:buSzPct val="100000"/>
              <a:buFont typeface="Times New Roman" pitchFamily="18" charset="0"/>
              <a:buNone/>
              <a:defRPr/>
            </a:pPr>
            <a:r>
              <a:rPr lang="en-US" sz="1400" dirty="0">
                <a:solidFill>
                  <a:srgbClr val="00B050"/>
                </a:solidFill>
                <a:cs typeface="+mn-cs"/>
              </a:rPr>
              <a:t>for(</a:t>
            </a:r>
            <a:r>
              <a:rPr lang="en-US" sz="1400" dirty="0" err="1">
                <a:solidFill>
                  <a:srgbClr val="00B050"/>
                </a:solidFill>
                <a:cs typeface="+mn-cs"/>
              </a:rPr>
              <a:t>i</a:t>
            </a:r>
            <a:r>
              <a:rPr lang="en-US" sz="1400" dirty="0">
                <a:solidFill>
                  <a:srgbClr val="00B050"/>
                </a:solidFill>
                <a:cs typeface="+mn-cs"/>
              </a:rPr>
              <a:t>=0;i&lt;</a:t>
            </a:r>
            <a:r>
              <a:rPr lang="en-US" sz="1400" dirty="0" err="1">
                <a:solidFill>
                  <a:srgbClr val="00B050"/>
                </a:solidFill>
                <a:cs typeface="+mn-cs"/>
              </a:rPr>
              <a:t>N;i</a:t>
            </a:r>
            <a:r>
              <a:rPr lang="en-US" sz="1400" dirty="0">
                <a:solidFill>
                  <a:srgbClr val="00B050"/>
                </a:solidFill>
                <a:cs typeface="+mn-cs"/>
              </a:rPr>
              <a:t>++) </a:t>
            </a:r>
          </a:p>
          <a:p>
            <a:pPr>
              <a:buClr>
                <a:srgbClr val="000000"/>
              </a:buClr>
              <a:buSzPct val="100000"/>
              <a:buFont typeface="Times New Roman" pitchFamily="18" charset="0"/>
              <a:buNone/>
              <a:defRPr/>
            </a:pPr>
            <a:r>
              <a:rPr lang="en-US" sz="1400" dirty="0">
                <a:solidFill>
                  <a:srgbClr val="00B050"/>
                </a:solidFill>
                <a:cs typeface="+mn-cs"/>
              </a:rPr>
              <a:t>  F(</a:t>
            </a:r>
            <a:r>
              <a:rPr lang="en-US" sz="1400" dirty="0" err="1">
                <a:solidFill>
                  <a:srgbClr val="00B050"/>
                </a:solidFill>
                <a:cs typeface="+mn-cs"/>
              </a:rPr>
              <a:t>x,y,i</a:t>
            </a:r>
            <a:r>
              <a:rPr lang="en-US" sz="1400" dirty="0">
                <a:solidFill>
                  <a:srgbClr val="00B050"/>
                </a:solidFill>
                <a:cs typeface="+mn-cs"/>
              </a:rPr>
              <a:t>)</a:t>
            </a:r>
            <a:endParaRPr lang="ru-RU" sz="1400" dirty="0">
              <a:solidFill>
                <a:srgbClr val="00B050"/>
              </a:solidFill>
              <a:cs typeface="+mn-cs"/>
            </a:endParaRPr>
          </a:p>
        </p:txBody>
      </p:sp>
      <p:sp>
        <p:nvSpPr>
          <p:cNvPr id="7" name="TextBox 6"/>
          <p:cNvSpPr txBox="1"/>
          <p:nvPr/>
        </p:nvSpPr>
        <p:spPr>
          <a:xfrm>
            <a:off x="179388" y="2349500"/>
            <a:ext cx="2447925" cy="954088"/>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a:outerShdw blurRad="50800" dist="38100" algn="l" rotWithShape="0">
              <a:prstClr val="black">
                <a:alpha val="40000"/>
              </a:prstClr>
            </a:outerShdw>
          </a:effectLst>
        </p:spPr>
        <p:txBody>
          <a:bodyPr>
            <a:spAutoFit/>
          </a:bodyPr>
          <a:lstStyle/>
          <a:p>
            <a:pPr>
              <a:buClr>
                <a:srgbClr val="000000"/>
              </a:buClr>
              <a:buSzPct val="100000"/>
              <a:buFont typeface="Times New Roman" pitchFamily="18" charset="0"/>
              <a:buNone/>
              <a:defRPr/>
            </a:pPr>
            <a:r>
              <a:rPr lang="en-US" sz="1400" dirty="0" err="1">
                <a:solidFill>
                  <a:srgbClr val="00B050"/>
                </a:solidFill>
                <a:cs typeface="+mn-cs"/>
              </a:rPr>
              <a:t>Loop_Threaded_Fun</a:t>
            </a:r>
            <a:r>
              <a:rPr lang="en-US" sz="1400" dirty="0">
                <a:solidFill>
                  <a:srgbClr val="00B050"/>
                </a:solidFill>
                <a:cs typeface="+mn-cs"/>
              </a:rPr>
              <a:t>(x,y,N0,N1)</a:t>
            </a:r>
          </a:p>
          <a:p>
            <a:pPr>
              <a:buClr>
                <a:srgbClr val="000000"/>
              </a:buClr>
              <a:buSzPct val="100000"/>
              <a:buFont typeface="Times New Roman" pitchFamily="18" charset="0"/>
              <a:buNone/>
              <a:defRPr/>
            </a:pPr>
            <a:r>
              <a:rPr lang="en-US" sz="1400" dirty="0">
                <a:solidFill>
                  <a:srgbClr val="00B050"/>
                </a:solidFill>
                <a:cs typeface="+mn-cs"/>
              </a:rPr>
              <a:t>for(</a:t>
            </a:r>
            <a:r>
              <a:rPr lang="en-US" sz="1400" dirty="0" err="1">
                <a:solidFill>
                  <a:srgbClr val="00B050"/>
                </a:solidFill>
                <a:cs typeface="+mn-cs"/>
              </a:rPr>
              <a:t>i</a:t>
            </a:r>
            <a:r>
              <a:rPr lang="en-US" sz="1400" dirty="0">
                <a:solidFill>
                  <a:srgbClr val="00B050"/>
                </a:solidFill>
                <a:cs typeface="+mn-cs"/>
              </a:rPr>
              <a:t>=N0;i&lt;N1;i++) </a:t>
            </a:r>
          </a:p>
          <a:p>
            <a:pPr>
              <a:buClr>
                <a:srgbClr val="000000"/>
              </a:buClr>
              <a:buSzPct val="100000"/>
              <a:buFont typeface="Times New Roman" pitchFamily="18" charset="0"/>
              <a:buNone/>
              <a:defRPr/>
            </a:pPr>
            <a:r>
              <a:rPr lang="en-US" sz="1400" dirty="0">
                <a:solidFill>
                  <a:srgbClr val="00B050"/>
                </a:solidFill>
                <a:cs typeface="+mn-cs"/>
              </a:rPr>
              <a:t>  F(</a:t>
            </a:r>
            <a:r>
              <a:rPr lang="en-US" sz="1400" dirty="0" err="1">
                <a:solidFill>
                  <a:srgbClr val="00B050"/>
                </a:solidFill>
                <a:cs typeface="+mn-cs"/>
              </a:rPr>
              <a:t>x,y,i</a:t>
            </a:r>
            <a:r>
              <a:rPr lang="en-US" sz="1400" dirty="0">
                <a:solidFill>
                  <a:srgbClr val="00B050"/>
                </a:solidFill>
                <a:cs typeface="+mn-cs"/>
              </a:rPr>
              <a:t>)</a:t>
            </a:r>
            <a:endParaRPr lang="ru-RU" sz="1400" dirty="0">
              <a:solidFill>
                <a:srgbClr val="00B050"/>
              </a:solidFill>
              <a:cs typeface="+mn-cs"/>
            </a:endParaRPr>
          </a:p>
        </p:txBody>
      </p:sp>
      <p:sp>
        <p:nvSpPr>
          <p:cNvPr id="8" name="Down Arrow 7"/>
          <p:cNvSpPr/>
          <p:nvPr/>
        </p:nvSpPr>
        <p:spPr bwMode="auto">
          <a:xfrm>
            <a:off x="1042988" y="1557338"/>
            <a:ext cx="504825" cy="649287"/>
          </a:xfrm>
          <a:prstGeom prst="downArrow">
            <a:avLst/>
          </a:prstGeom>
          <a:gradFill>
            <a:gsLst>
              <a:gs pos="0">
                <a:srgbClr val="FFF200"/>
              </a:gs>
              <a:gs pos="45000">
                <a:srgbClr val="FF7A00"/>
              </a:gs>
              <a:gs pos="70000">
                <a:srgbClr val="FF0300"/>
              </a:gs>
              <a:gs pos="100000">
                <a:srgbClr val="4D0808"/>
              </a:gs>
            </a:gsLst>
            <a:lin ang="5400000" scaled="0"/>
          </a:gradFill>
          <a:ln w="9525" cap="flat" cmpd="sng" algn="ctr">
            <a:solidFill>
              <a:schemeClr val="tx1"/>
            </a:solidFill>
            <a:prstDash val="solid"/>
            <a:round/>
            <a:headEnd type="none" w="med" len="med"/>
            <a:tailEnd type="none" w="med" len="med"/>
          </a:ln>
          <a:effectLst>
            <a:outerShdw blurRad="50800" dist="38100" algn="l" rotWithShape="0">
              <a:prstClr val="black">
                <a:alpha val="40000"/>
              </a:prstClr>
            </a:outerShdw>
          </a:effectLst>
        </p:spPr>
        <p:txBody>
          <a:bodyPr/>
          <a:lstStyle/>
          <a:p>
            <a:pPr>
              <a:buClr>
                <a:srgbClr val="000000"/>
              </a:buClr>
              <a:buSzPct val="100000"/>
              <a:buFont typeface="Times New Roman" pitchFamily="18" charset="0"/>
              <a:buNone/>
              <a:defRPr/>
            </a:pPr>
            <a:endParaRPr lang="ru-RU">
              <a:cs typeface="+mn-cs"/>
            </a:endParaRPr>
          </a:p>
        </p:txBody>
      </p:sp>
      <p:sp>
        <p:nvSpPr>
          <p:cNvPr id="10" name="TextBox 9"/>
          <p:cNvSpPr txBox="1"/>
          <p:nvPr/>
        </p:nvSpPr>
        <p:spPr>
          <a:xfrm>
            <a:off x="3348038" y="1700213"/>
            <a:ext cx="3168650" cy="307975"/>
          </a:xfrm>
          <a:prstGeom prst="rect">
            <a:avLst/>
          </a:prstGeom>
          <a:gradFill>
            <a:gsLst>
              <a:gs pos="0">
                <a:srgbClr val="5E9EFF"/>
              </a:gs>
              <a:gs pos="39999">
                <a:srgbClr val="85C2FF"/>
              </a:gs>
              <a:gs pos="70000">
                <a:srgbClr val="C4D6EB"/>
              </a:gs>
              <a:gs pos="100000">
                <a:srgbClr val="FFEBFA"/>
              </a:gs>
            </a:gsLst>
            <a:lin ang="5400000" scaled="0"/>
          </a:gradFill>
          <a:effectLst>
            <a:outerShdw blurRad="50800" dist="38100" algn="l" rotWithShape="0">
              <a:prstClr val="black">
                <a:alpha val="40000"/>
              </a:prstClr>
            </a:outerShdw>
          </a:effectLst>
        </p:spPr>
        <p:txBody>
          <a:bodyPr>
            <a:spAutoFit/>
          </a:bodyPr>
          <a:lstStyle/>
          <a:p>
            <a:pPr>
              <a:buClr>
                <a:srgbClr val="000000"/>
              </a:buClr>
              <a:buSzPct val="100000"/>
              <a:buFont typeface="Times New Roman" pitchFamily="18" charset="0"/>
              <a:buNone/>
              <a:defRPr/>
            </a:pPr>
            <a:r>
              <a:rPr lang="en-US" sz="1400" dirty="0" err="1">
                <a:solidFill>
                  <a:schemeClr val="tx1"/>
                </a:solidFill>
                <a:cs typeface="+mn-cs"/>
              </a:rPr>
              <a:t>Loop_Threaded_Fun</a:t>
            </a:r>
            <a:r>
              <a:rPr lang="en-US" sz="1400" dirty="0">
                <a:solidFill>
                  <a:schemeClr val="tx1"/>
                </a:solidFill>
                <a:cs typeface="+mn-cs"/>
              </a:rPr>
              <a:t>(x,y,0,n</a:t>
            </a:r>
            <a:r>
              <a:rPr lang="en-US" sz="1400" baseline="-25000" dirty="0">
                <a:solidFill>
                  <a:schemeClr val="tx1"/>
                </a:solidFill>
                <a:cs typeface="+mn-cs"/>
              </a:rPr>
              <a:t>1</a:t>
            </a:r>
            <a:r>
              <a:rPr lang="en-US" sz="1400" dirty="0">
                <a:solidFill>
                  <a:schemeClr val="tx1"/>
                </a:solidFill>
                <a:cs typeface="+mn-cs"/>
              </a:rPr>
              <a:t>)</a:t>
            </a:r>
          </a:p>
        </p:txBody>
      </p:sp>
      <p:sp>
        <p:nvSpPr>
          <p:cNvPr id="11" name="TextBox 10"/>
          <p:cNvSpPr txBox="1"/>
          <p:nvPr/>
        </p:nvSpPr>
        <p:spPr>
          <a:xfrm>
            <a:off x="3348038" y="2205038"/>
            <a:ext cx="3168650" cy="307975"/>
          </a:xfrm>
          <a:prstGeom prst="rect">
            <a:avLst/>
          </a:prstGeom>
          <a:gradFill>
            <a:gsLst>
              <a:gs pos="0">
                <a:srgbClr val="5E9EFF"/>
              </a:gs>
              <a:gs pos="39999">
                <a:srgbClr val="85C2FF"/>
              </a:gs>
              <a:gs pos="70000">
                <a:srgbClr val="C4D6EB"/>
              </a:gs>
              <a:gs pos="100000">
                <a:srgbClr val="FFEBFA"/>
              </a:gs>
            </a:gsLst>
            <a:lin ang="5400000" scaled="0"/>
          </a:gradFill>
          <a:effectLst>
            <a:outerShdw blurRad="50800" dist="38100" algn="l" rotWithShape="0">
              <a:prstClr val="black">
                <a:alpha val="40000"/>
              </a:prstClr>
            </a:outerShdw>
          </a:effectLst>
        </p:spPr>
        <p:txBody>
          <a:bodyPr>
            <a:spAutoFit/>
          </a:bodyPr>
          <a:lstStyle/>
          <a:p>
            <a:pPr>
              <a:buClr>
                <a:srgbClr val="000000"/>
              </a:buClr>
              <a:buSzPct val="100000"/>
              <a:buFont typeface="Times New Roman" pitchFamily="18" charset="0"/>
              <a:buNone/>
              <a:defRPr/>
            </a:pPr>
            <a:r>
              <a:rPr lang="en-US" sz="1400" dirty="0" err="1">
                <a:solidFill>
                  <a:schemeClr val="tx1"/>
                </a:solidFill>
                <a:cs typeface="+mn-cs"/>
              </a:rPr>
              <a:t>Loop_Threaded_Fun</a:t>
            </a:r>
            <a:r>
              <a:rPr lang="en-US" sz="1400" dirty="0">
                <a:solidFill>
                  <a:schemeClr val="tx1"/>
                </a:solidFill>
                <a:cs typeface="+mn-cs"/>
              </a:rPr>
              <a:t>(x,y,n</a:t>
            </a:r>
            <a:r>
              <a:rPr lang="en-US" sz="1400" baseline="-25000" dirty="0">
                <a:solidFill>
                  <a:schemeClr val="tx1"/>
                </a:solidFill>
                <a:cs typeface="+mn-cs"/>
              </a:rPr>
              <a:t>1</a:t>
            </a:r>
            <a:r>
              <a:rPr lang="en-US" sz="1400" dirty="0">
                <a:solidFill>
                  <a:schemeClr val="tx1"/>
                </a:solidFill>
                <a:cs typeface="+mn-cs"/>
              </a:rPr>
              <a:t>,n</a:t>
            </a:r>
            <a:r>
              <a:rPr lang="en-US" sz="1400" baseline="-25000" dirty="0">
                <a:solidFill>
                  <a:schemeClr val="tx1"/>
                </a:solidFill>
                <a:cs typeface="+mn-cs"/>
              </a:rPr>
              <a:t>2</a:t>
            </a:r>
            <a:r>
              <a:rPr lang="en-US" sz="1400" dirty="0">
                <a:solidFill>
                  <a:schemeClr val="tx1"/>
                </a:solidFill>
                <a:cs typeface="+mn-cs"/>
              </a:rPr>
              <a:t>)</a:t>
            </a:r>
          </a:p>
        </p:txBody>
      </p:sp>
      <p:sp>
        <p:nvSpPr>
          <p:cNvPr id="13" name="TextBox 12"/>
          <p:cNvSpPr txBox="1"/>
          <p:nvPr/>
        </p:nvSpPr>
        <p:spPr>
          <a:xfrm>
            <a:off x="3348038" y="2492375"/>
            <a:ext cx="2879725" cy="369888"/>
          </a:xfrm>
          <a:prstGeom prst="rect">
            <a:avLst/>
          </a:prstGeom>
          <a:noFill/>
          <a:effectLst>
            <a:outerShdw blurRad="50800" dist="38100" algn="l" rotWithShape="0">
              <a:prstClr val="black">
                <a:alpha val="40000"/>
              </a:prstClr>
            </a:outerShdw>
          </a:effectLst>
        </p:spPr>
        <p:txBody>
          <a:bodyPr>
            <a:spAutoFit/>
          </a:bodyPr>
          <a:lstStyle/>
          <a:p>
            <a:pPr>
              <a:buClr>
                <a:srgbClr val="000000"/>
              </a:buClr>
              <a:buSzPct val="100000"/>
              <a:buFont typeface="Times New Roman" pitchFamily="18" charset="0"/>
              <a:buNone/>
              <a:defRPr/>
            </a:pPr>
            <a:r>
              <a:rPr lang="en-US" sz="1400" dirty="0">
                <a:solidFill>
                  <a:srgbClr val="00B050"/>
                </a:solidFill>
                <a:cs typeface="+mn-cs"/>
              </a:rPr>
              <a:t>            </a:t>
            </a:r>
            <a:r>
              <a:rPr lang="en-US" sz="1800" dirty="0">
                <a:solidFill>
                  <a:srgbClr val="00B050"/>
                </a:solidFill>
                <a:cs typeface="+mn-cs"/>
              </a:rPr>
              <a:t>…</a:t>
            </a:r>
          </a:p>
        </p:txBody>
      </p:sp>
      <p:sp>
        <p:nvSpPr>
          <p:cNvPr id="14" name="TextBox 13"/>
          <p:cNvSpPr txBox="1"/>
          <p:nvPr/>
        </p:nvSpPr>
        <p:spPr>
          <a:xfrm>
            <a:off x="3348038" y="2997200"/>
            <a:ext cx="3168650" cy="307975"/>
          </a:xfrm>
          <a:prstGeom prst="rect">
            <a:avLst/>
          </a:prstGeom>
          <a:gradFill>
            <a:gsLst>
              <a:gs pos="0">
                <a:srgbClr val="5E9EFF"/>
              </a:gs>
              <a:gs pos="39999">
                <a:srgbClr val="85C2FF"/>
              </a:gs>
              <a:gs pos="70000">
                <a:srgbClr val="C4D6EB"/>
              </a:gs>
              <a:gs pos="100000">
                <a:srgbClr val="FFEBFA"/>
              </a:gs>
            </a:gsLst>
            <a:lin ang="5400000" scaled="0"/>
          </a:gradFill>
          <a:effectLst>
            <a:outerShdw blurRad="50800" dist="38100" algn="l" rotWithShape="0">
              <a:prstClr val="black">
                <a:alpha val="40000"/>
              </a:prstClr>
            </a:outerShdw>
          </a:effectLst>
        </p:spPr>
        <p:txBody>
          <a:bodyPr>
            <a:spAutoFit/>
          </a:bodyPr>
          <a:lstStyle/>
          <a:p>
            <a:pPr>
              <a:buClr>
                <a:srgbClr val="000000"/>
              </a:buClr>
              <a:buSzPct val="100000"/>
              <a:buFont typeface="Times New Roman" pitchFamily="18" charset="0"/>
              <a:buNone/>
              <a:defRPr/>
            </a:pPr>
            <a:r>
              <a:rPr lang="en-US" sz="1400" dirty="0" err="1">
                <a:solidFill>
                  <a:schemeClr val="tx1"/>
                </a:solidFill>
                <a:cs typeface="+mn-cs"/>
              </a:rPr>
              <a:t>Loop_Threaded_Fun</a:t>
            </a:r>
            <a:r>
              <a:rPr lang="en-US" sz="1400" dirty="0">
                <a:solidFill>
                  <a:schemeClr val="tx1"/>
                </a:solidFill>
                <a:cs typeface="+mn-cs"/>
              </a:rPr>
              <a:t>(</a:t>
            </a:r>
            <a:r>
              <a:rPr lang="en-US" sz="1400" dirty="0" err="1">
                <a:solidFill>
                  <a:schemeClr val="tx1"/>
                </a:solidFill>
                <a:cs typeface="+mn-cs"/>
              </a:rPr>
              <a:t>x,y,n</a:t>
            </a:r>
            <a:r>
              <a:rPr lang="en-US" sz="1400" baseline="-25000" dirty="0" err="1">
                <a:solidFill>
                  <a:schemeClr val="tx1"/>
                </a:solidFill>
                <a:cs typeface="+mn-cs"/>
              </a:rPr>
              <a:t>?</a:t>
            </a:r>
            <a:r>
              <a:rPr lang="en-US" sz="1400" dirty="0" err="1">
                <a:solidFill>
                  <a:schemeClr val="tx1"/>
                </a:solidFill>
                <a:cs typeface="+mn-cs"/>
              </a:rPr>
              <a:t>,N</a:t>
            </a:r>
            <a:r>
              <a:rPr lang="en-US" sz="1400" dirty="0">
                <a:solidFill>
                  <a:schemeClr val="tx1"/>
                </a:solidFill>
                <a:cs typeface="+mn-cs"/>
              </a:rPr>
              <a:t>)</a:t>
            </a:r>
          </a:p>
        </p:txBody>
      </p:sp>
      <p:sp>
        <p:nvSpPr>
          <p:cNvPr id="18" name="TextBox 17"/>
          <p:cNvSpPr txBox="1"/>
          <p:nvPr/>
        </p:nvSpPr>
        <p:spPr>
          <a:xfrm>
            <a:off x="3348038" y="1268413"/>
            <a:ext cx="3168650" cy="338137"/>
          </a:xfrm>
          <a:prstGeom prst="rect">
            <a:avLst/>
          </a:prstGeom>
          <a:gradFill>
            <a:gsLst>
              <a:gs pos="0">
                <a:srgbClr val="8488C4"/>
              </a:gs>
              <a:gs pos="53000">
                <a:srgbClr val="D4DEFF"/>
              </a:gs>
              <a:gs pos="83000">
                <a:srgbClr val="D4DEFF"/>
              </a:gs>
              <a:gs pos="100000">
                <a:srgbClr val="96AB94"/>
              </a:gs>
            </a:gsLst>
            <a:lin ang="5400000" scaled="0"/>
          </a:gradFill>
          <a:effectLst>
            <a:outerShdw blurRad="50800" dist="38100" algn="l" rotWithShape="0">
              <a:prstClr val="black">
                <a:alpha val="40000"/>
              </a:prstClr>
            </a:outerShdw>
          </a:effectLst>
        </p:spPr>
        <p:txBody>
          <a:bodyPr>
            <a:spAutoFit/>
          </a:bodyPr>
          <a:lstStyle/>
          <a:p>
            <a:pPr>
              <a:buClr>
                <a:srgbClr val="000000"/>
              </a:buClr>
              <a:buSzPct val="100000"/>
              <a:buFont typeface="Times New Roman" pitchFamily="18" charset="0"/>
              <a:buNone/>
              <a:defRPr/>
            </a:pPr>
            <a:r>
              <a:rPr lang="en-US" dirty="0">
                <a:solidFill>
                  <a:srgbClr val="C00000"/>
                </a:solidFill>
                <a:cs typeface="+mn-cs"/>
              </a:rPr>
              <a:t>fork OMP_NUM_THREADS</a:t>
            </a:r>
            <a:endParaRPr lang="ru-RU" dirty="0">
              <a:solidFill>
                <a:srgbClr val="C00000"/>
              </a:solidFill>
              <a:cs typeface="+mn-cs"/>
            </a:endParaRPr>
          </a:p>
        </p:txBody>
      </p:sp>
      <p:sp>
        <p:nvSpPr>
          <p:cNvPr id="15" name="Notched Right Arrow 14"/>
          <p:cNvSpPr/>
          <p:nvPr/>
        </p:nvSpPr>
        <p:spPr bwMode="auto">
          <a:xfrm>
            <a:off x="2671763" y="2406650"/>
            <a:ext cx="460375" cy="347663"/>
          </a:xfrm>
          <a:prstGeom prst="notchedRightArrow">
            <a:avLst/>
          </a:prstGeom>
          <a:gradFill>
            <a:gsLst>
              <a:gs pos="0">
                <a:srgbClr val="FFF200"/>
              </a:gs>
              <a:gs pos="45000">
                <a:srgbClr val="FF7A00"/>
              </a:gs>
              <a:gs pos="70000">
                <a:srgbClr val="FF0300"/>
              </a:gs>
              <a:gs pos="100000">
                <a:srgbClr val="4D0808"/>
              </a:gs>
            </a:gsLst>
            <a:lin ang="5400000" scaled="0"/>
          </a:gradFill>
          <a:ln w="9525" cap="flat" cmpd="sng" algn="ctr">
            <a:solidFill>
              <a:schemeClr val="tx1"/>
            </a:solidFill>
            <a:prstDash val="solid"/>
            <a:round/>
            <a:headEnd type="none" w="med" len="med"/>
            <a:tailEnd type="none" w="med" len="med"/>
          </a:ln>
          <a:effectLst>
            <a:outerShdw blurRad="50800" dist="38100" algn="l" rotWithShape="0">
              <a:prstClr val="black">
                <a:alpha val="40000"/>
              </a:prstClr>
            </a:outerShdw>
          </a:effectLst>
        </p:spPr>
        <p:txBody>
          <a:bodyPr/>
          <a:lstStyle/>
          <a:p>
            <a:pPr>
              <a:buClr>
                <a:srgbClr val="000000"/>
              </a:buClr>
              <a:buSzPct val="100000"/>
              <a:buFont typeface="Times New Roman" pitchFamily="18" charset="0"/>
              <a:buNone/>
              <a:defRPr/>
            </a:pPr>
            <a:endParaRPr lang="ru-RU">
              <a:cs typeface="+mn-cs"/>
            </a:endParaRPr>
          </a:p>
        </p:txBody>
      </p:sp>
      <p:sp>
        <p:nvSpPr>
          <p:cNvPr id="22542" name="TextBox 1"/>
          <p:cNvSpPr txBox="1">
            <a:spLocks noChangeArrowheads="1"/>
          </p:cNvSpPr>
          <p:nvPr/>
        </p:nvSpPr>
        <p:spPr bwMode="auto">
          <a:xfrm>
            <a:off x="250825" y="3644900"/>
            <a:ext cx="8353425"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Clr>
                <a:srgbClr val="000000"/>
              </a:buClr>
              <a:buSzPct val="100000"/>
              <a:buFont typeface="Times New Roman" pitchFamily="18" charset="0"/>
              <a:buNone/>
            </a:pPr>
            <a:r>
              <a:rPr lang="en-US" sz="2000" b="0" dirty="0" smtClean="0">
                <a:solidFill>
                  <a:schemeClr val="tx1"/>
                </a:solidFill>
                <a:latin typeface="Calibri" pitchFamily="34" charset="0"/>
                <a:cs typeface="Calibri" pitchFamily="34" charset="0"/>
              </a:rPr>
              <a:t>Loop parallelization </a:t>
            </a:r>
            <a:r>
              <a:rPr lang="en-US" sz="2000" b="0" dirty="0">
                <a:solidFill>
                  <a:schemeClr val="tx1"/>
                </a:solidFill>
                <a:latin typeface="Calibri" pitchFamily="34" charset="0"/>
                <a:cs typeface="Calibri" pitchFamily="34" charset="0"/>
              </a:rPr>
              <a:t>looks like creating a </a:t>
            </a:r>
            <a:r>
              <a:rPr lang="en-US" sz="2000" b="0" dirty="0" smtClean="0">
                <a:solidFill>
                  <a:schemeClr val="tx1"/>
                </a:solidFill>
                <a:latin typeface="Calibri" pitchFamily="34" charset="0"/>
                <a:cs typeface="Calibri" pitchFamily="34" charset="0"/>
              </a:rPr>
              <a:t>function taking all </a:t>
            </a:r>
            <a:r>
              <a:rPr lang="en-US" sz="2000" b="0" dirty="0">
                <a:solidFill>
                  <a:schemeClr val="tx1"/>
                </a:solidFill>
                <a:latin typeface="Calibri" pitchFamily="34" charset="0"/>
                <a:cs typeface="Calibri" pitchFamily="34" charset="0"/>
              </a:rPr>
              <a:t>used objects </a:t>
            </a:r>
            <a:r>
              <a:rPr lang="en-US" sz="2000" b="0" dirty="0" smtClean="0">
                <a:solidFill>
                  <a:schemeClr val="tx1"/>
                </a:solidFill>
                <a:latin typeface="Calibri" pitchFamily="34" charset="0"/>
                <a:cs typeface="Calibri" pitchFamily="34" charset="0"/>
              </a:rPr>
              <a:t>and </a:t>
            </a:r>
            <a:r>
              <a:rPr lang="en-US" sz="2000" b="0" dirty="0">
                <a:solidFill>
                  <a:schemeClr val="tx1"/>
                </a:solidFill>
                <a:latin typeface="Calibri" pitchFamily="34" charset="0"/>
                <a:cs typeface="Calibri" pitchFamily="34" charset="0"/>
              </a:rPr>
              <a:t>loop iteration </a:t>
            </a:r>
            <a:r>
              <a:rPr lang="en-US" sz="2000" b="0" dirty="0" smtClean="0">
                <a:solidFill>
                  <a:schemeClr val="tx1"/>
                </a:solidFill>
                <a:latin typeface="Calibri" pitchFamily="34" charset="0"/>
                <a:cs typeface="Calibri" pitchFamily="34" charset="0"/>
              </a:rPr>
              <a:t>space part as </a:t>
            </a:r>
            <a:r>
              <a:rPr lang="en-US" sz="2000" b="0" dirty="0">
                <a:solidFill>
                  <a:schemeClr val="tx1"/>
                </a:solidFill>
                <a:latin typeface="Calibri" pitchFamily="34" charset="0"/>
                <a:cs typeface="Calibri" pitchFamily="34" charset="0"/>
              </a:rPr>
              <a:t>arguments</a:t>
            </a:r>
            <a:r>
              <a:rPr lang="en-US" sz="2000" b="0" dirty="0" smtClean="0">
                <a:solidFill>
                  <a:schemeClr val="tx1"/>
                </a:solidFill>
                <a:latin typeface="Calibri" pitchFamily="34" charset="0"/>
                <a:cs typeface="Calibri" pitchFamily="34" charset="0"/>
              </a:rPr>
              <a:t>.</a:t>
            </a:r>
            <a:endParaRPr lang="en-US" sz="2000" b="0" dirty="0">
              <a:solidFill>
                <a:schemeClr val="tx1"/>
              </a:solidFill>
              <a:latin typeface="Calibri" pitchFamily="34" charset="0"/>
              <a:cs typeface="Calibri" pitchFamily="34" charset="0"/>
            </a:endParaRPr>
          </a:p>
          <a:p>
            <a:pPr>
              <a:buClr>
                <a:srgbClr val="000000"/>
              </a:buClr>
              <a:buSzPct val="100000"/>
              <a:buFont typeface="Times New Roman" pitchFamily="18" charset="0"/>
              <a:buNone/>
            </a:pPr>
            <a:r>
              <a:rPr lang="en-US" sz="2000" b="0" dirty="0">
                <a:solidFill>
                  <a:schemeClr val="tx1"/>
                </a:solidFill>
                <a:latin typeface="Calibri" pitchFamily="34" charset="0"/>
                <a:cs typeface="Calibri" pitchFamily="34" charset="0"/>
              </a:rPr>
              <a:t>  The multiple instances of loop </a:t>
            </a:r>
            <a:r>
              <a:rPr lang="en-US" sz="2000" b="0" dirty="0" smtClean="0">
                <a:solidFill>
                  <a:schemeClr val="tx1"/>
                </a:solidFill>
                <a:latin typeface="Calibri" pitchFamily="34" charset="0"/>
                <a:cs typeface="Calibri" pitchFamily="34" charset="0"/>
              </a:rPr>
              <a:t>thread </a:t>
            </a:r>
            <a:r>
              <a:rPr lang="en-US" sz="2000" b="0" dirty="0">
                <a:solidFill>
                  <a:schemeClr val="tx1"/>
                </a:solidFill>
                <a:latin typeface="Calibri" pitchFamily="34" charset="0"/>
                <a:cs typeface="Calibri" pitchFamily="34" charset="0"/>
              </a:rPr>
              <a:t>function </a:t>
            </a:r>
            <a:r>
              <a:rPr lang="en-US" sz="2000" b="0" dirty="0" smtClean="0">
                <a:solidFill>
                  <a:schemeClr val="tx1"/>
                </a:solidFill>
                <a:latin typeface="Calibri" pitchFamily="34" charset="0"/>
                <a:cs typeface="Calibri" pitchFamily="34" charset="0"/>
              </a:rPr>
              <a:t>are executed </a:t>
            </a:r>
            <a:r>
              <a:rPr lang="en-US" sz="2000" b="0" dirty="0">
                <a:solidFill>
                  <a:schemeClr val="tx1"/>
                </a:solidFill>
                <a:latin typeface="Calibri" pitchFamily="34" charset="0"/>
                <a:cs typeface="Calibri" pitchFamily="34" charset="0"/>
              </a:rPr>
              <a:t>in different streams with different values ​​of the </a:t>
            </a:r>
            <a:r>
              <a:rPr lang="en-US" sz="2000" b="0" dirty="0" smtClean="0">
                <a:solidFill>
                  <a:schemeClr val="tx1"/>
                </a:solidFill>
                <a:latin typeface="Calibri" pitchFamily="34" charset="0"/>
                <a:cs typeface="Calibri" pitchFamily="34" charset="0"/>
              </a:rPr>
              <a:t>boundaries. Iterative </a:t>
            </a:r>
            <a:r>
              <a:rPr lang="en-US" sz="2000" b="0" dirty="0">
                <a:solidFill>
                  <a:schemeClr val="tx1"/>
                </a:solidFill>
                <a:latin typeface="Calibri" pitchFamily="34" charset="0"/>
                <a:cs typeface="Calibri" pitchFamily="34" charset="0"/>
              </a:rPr>
              <a:t>loop space is divided into several parts and each </a:t>
            </a:r>
            <a:r>
              <a:rPr lang="en-US" sz="2000" b="0" dirty="0" smtClean="0">
                <a:solidFill>
                  <a:schemeClr val="tx1"/>
                </a:solidFill>
                <a:latin typeface="Calibri" pitchFamily="34" charset="0"/>
                <a:cs typeface="Calibri" pitchFamily="34" charset="0"/>
              </a:rPr>
              <a:t>is given to the separate thread.</a:t>
            </a:r>
            <a:endParaRPr lang="ru-RU" sz="2000" b="0" dirty="0">
              <a:solidFill>
                <a:schemeClr val="tx1"/>
              </a:solidFill>
              <a:latin typeface="Calibri" pitchFamily="34" charset="0"/>
              <a:cs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455613" y="333375"/>
            <a:ext cx="8234362" cy="5632450"/>
          </a:xfrm>
        </p:spPr>
        <p:txBody>
          <a:bodyPr/>
          <a:lstStyle/>
          <a:p>
            <a:r>
              <a:rPr lang="en-US" sz="2000" dirty="0" smtClean="0">
                <a:latin typeface="Calibri" pitchFamily="34" charset="0"/>
                <a:cs typeface="Calibri" pitchFamily="34" charset="0"/>
              </a:rPr>
              <a:t>Optimizing compiler is able to create several versions of code by adding some run-time checks to resolve dependences issues, to make estimation of loop iterations, etc</a:t>
            </a:r>
            <a:r>
              <a:rPr lang="en-US" sz="1800" dirty="0" smtClean="0">
                <a:latin typeface="Calibri" pitchFamily="34" charset="0"/>
                <a:cs typeface="Calibri" pitchFamily="34" charset="0"/>
              </a:rPr>
              <a:t>.</a:t>
            </a:r>
            <a:endParaRPr lang="ru-RU" sz="1800" dirty="0" smtClean="0">
              <a:latin typeface="Calibri" pitchFamily="34" charset="0"/>
              <a:cs typeface="Calibri" pitchFamily="34" charset="0"/>
            </a:endParaRPr>
          </a:p>
          <a:p>
            <a:endParaRPr lang="en-US" sz="1800" dirty="0" smtClean="0"/>
          </a:p>
          <a:p>
            <a:r>
              <a:rPr lang="en-US" sz="1800" dirty="0" smtClean="0"/>
              <a:t>/</a:t>
            </a:r>
            <a:r>
              <a:rPr lang="en-US" sz="2000" dirty="0" err="1" smtClean="0">
                <a:latin typeface="Calibri" pitchFamily="34" charset="0"/>
                <a:cs typeface="Calibri" pitchFamily="34" charset="0"/>
              </a:rPr>
              <a:t>Qpar</a:t>
            </a:r>
            <a:r>
              <a:rPr lang="en-US" sz="2000" dirty="0" smtClean="0">
                <a:latin typeface="Calibri" pitchFamily="34" charset="0"/>
                <a:cs typeface="Calibri" pitchFamily="34" charset="0"/>
              </a:rPr>
              <a:t>-runtime-control[n]</a:t>
            </a:r>
          </a:p>
          <a:p>
            <a:r>
              <a:rPr lang="en-US" sz="2000" dirty="0" smtClean="0">
                <a:latin typeface="Calibri" pitchFamily="34" charset="0"/>
                <a:cs typeface="Calibri" pitchFamily="34" charset="0"/>
              </a:rPr>
              <a:t>          Control </a:t>
            </a:r>
            <a:r>
              <a:rPr lang="en-US" sz="2000" dirty="0" err="1" smtClean="0">
                <a:latin typeface="Calibri" pitchFamily="34" charset="0"/>
                <a:cs typeface="Calibri" pitchFamily="34" charset="0"/>
              </a:rPr>
              <a:t>parallelizer</a:t>
            </a:r>
            <a:r>
              <a:rPr lang="en-US" sz="2000" dirty="0" smtClean="0">
                <a:latin typeface="Calibri" pitchFamily="34" charset="0"/>
                <a:cs typeface="Calibri" pitchFamily="34" charset="0"/>
              </a:rPr>
              <a:t> to generate runtime check code for effective </a:t>
            </a:r>
          </a:p>
          <a:p>
            <a:r>
              <a:rPr lang="en-US" sz="2000" dirty="0" smtClean="0">
                <a:latin typeface="Calibri" pitchFamily="34" charset="0"/>
                <a:cs typeface="Calibri" pitchFamily="34" charset="0"/>
              </a:rPr>
              <a:t>          automatic parallelization.</a:t>
            </a:r>
          </a:p>
          <a:p>
            <a:r>
              <a:rPr lang="en-US" sz="2000" dirty="0" smtClean="0">
                <a:latin typeface="Calibri" pitchFamily="34" charset="0"/>
                <a:cs typeface="Calibri" pitchFamily="34" charset="0"/>
              </a:rPr>
              <a:t>            n=0    no runtime check based auto-parallelization </a:t>
            </a:r>
          </a:p>
          <a:p>
            <a:r>
              <a:rPr lang="en-US" sz="2000" dirty="0" smtClean="0">
                <a:latin typeface="Calibri" pitchFamily="34" charset="0"/>
                <a:cs typeface="Calibri" pitchFamily="34" charset="0"/>
              </a:rPr>
              <a:t>            n=1    generate runtime check code under conservative mode </a:t>
            </a:r>
          </a:p>
          <a:p>
            <a:r>
              <a:rPr lang="en-US" sz="2000" dirty="0" smtClean="0">
                <a:latin typeface="Calibri" pitchFamily="34" charset="0"/>
                <a:cs typeface="Calibri" pitchFamily="34" charset="0"/>
              </a:rPr>
              <a:t>                   (DEFAULT when enabled)</a:t>
            </a:r>
          </a:p>
          <a:p>
            <a:r>
              <a:rPr lang="en-US" sz="2000" dirty="0" smtClean="0">
                <a:latin typeface="Calibri" pitchFamily="34" charset="0"/>
                <a:cs typeface="Calibri" pitchFamily="34" charset="0"/>
              </a:rPr>
              <a:t>            n=2    generate runtime check code under heuristic mode</a:t>
            </a:r>
          </a:p>
          <a:p>
            <a:r>
              <a:rPr lang="en-US" sz="2000" dirty="0" smtClean="0">
                <a:latin typeface="Calibri" pitchFamily="34" charset="0"/>
                <a:cs typeface="Calibri" pitchFamily="34" charset="0"/>
              </a:rPr>
              <a:t>            n=3    generate runtime check code under aggressive mode</a:t>
            </a:r>
          </a:p>
          <a:p>
            <a:r>
              <a:rPr lang="en-US" sz="2000" dirty="0" smtClean="0">
                <a:latin typeface="Calibri" pitchFamily="34" charset="0"/>
                <a:cs typeface="Calibri" pitchFamily="34" charset="0"/>
              </a:rPr>
              <a:t> </a:t>
            </a:r>
            <a:endParaRPr lang="ru-RU" sz="2000" dirty="0" smtClean="0">
              <a:latin typeface="Calibri" pitchFamily="34" charset="0"/>
              <a:cs typeface="Calibri" pitchFamily="34" charset="0"/>
            </a:endParaRPr>
          </a:p>
        </p:txBody>
      </p:sp>
      <p:sp>
        <p:nvSpPr>
          <p:cNvPr id="2355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455613" y="404813"/>
            <a:ext cx="8234362" cy="5561012"/>
          </a:xfrm>
        </p:spPr>
        <p:txBody>
          <a:bodyPr/>
          <a:lstStyle/>
          <a:p>
            <a:r>
              <a:rPr lang="en-US" sz="2800" b="1" dirty="0" smtClean="0">
                <a:solidFill>
                  <a:srgbClr val="0070C0"/>
                </a:solidFill>
                <a:latin typeface="Calibri" pitchFamily="34" charset="0"/>
                <a:cs typeface="Calibri" pitchFamily="34" charset="0"/>
              </a:rPr>
              <a:t>Multicore </a:t>
            </a:r>
            <a:r>
              <a:rPr lang="en-US" sz="2800" b="1" dirty="0" smtClean="0">
                <a:solidFill>
                  <a:srgbClr val="0070C0"/>
                </a:solidFill>
                <a:latin typeface="Calibri" pitchFamily="34" charset="0"/>
                <a:cs typeface="Calibri" pitchFamily="34" charset="0"/>
              </a:rPr>
              <a:t>and multiprocessor is de facto standard</a:t>
            </a:r>
            <a:endParaRPr lang="ru-RU" sz="2800" b="1" dirty="0" smtClean="0">
              <a:solidFill>
                <a:srgbClr val="0070C0"/>
              </a:solidFill>
              <a:latin typeface="Calibri" pitchFamily="34" charset="0"/>
              <a:cs typeface="Calibri" pitchFamily="34" charset="0"/>
            </a:endParaRPr>
          </a:p>
          <a:p>
            <a:r>
              <a:rPr lang="ru-RU" dirty="0" smtClean="0">
                <a:latin typeface="Calibri" pitchFamily="34" charset="0"/>
                <a:cs typeface="Calibri" pitchFamily="34" charset="0"/>
              </a:rPr>
              <a:t> </a:t>
            </a:r>
            <a:r>
              <a:rPr lang="en-US" sz="1800" dirty="0" smtClean="0">
                <a:latin typeface="Calibri" pitchFamily="34" charset="0"/>
                <a:cs typeface="Calibri" pitchFamily="34" charset="0"/>
              </a:rPr>
              <a:t>Intel® Pentium® Processor Extreme Edition (2005-2007)</a:t>
            </a:r>
            <a:r>
              <a:rPr lang="ru-RU" sz="1800" dirty="0" smtClean="0">
                <a:latin typeface="Calibri" pitchFamily="34" charset="0"/>
                <a:cs typeface="Calibri" pitchFamily="34" charset="0"/>
              </a:rPr>
              <a:t> </a:t>
            </a:r>
            <a:endParaRPr lang="en-US" sz="1800" dirty="0" smtClean="0">
              <a:latin typeface="Calibri" pitchFamily="34" charset="0"/>
              <a:cs typeface="Calibri" pitchFamily="34" charset="0"/>
            </a:endParaRPr>
          </a:p>
          <a:p>
            <a:r>
              <a:rPr lang="en-US" sz="1800" dirty="0" smtClean="0">
                <a:latin typeface="Calibri" pitchFamily="34" charset="0"/>
                <a:cs typeface="Calibri" pitchFamily="34" charset="0"/>
              </a:rPr>
              <a:t>    </a:t>
            </a:r>
            <a:r>
              <a:rPr lang="en-US" sz="1800" dirty="0">
                <a:latin typeface="Calibri" pitchFamily="34" charset="0"/>
                <a:cs typeface="Calibri" pitchFamily="34" charset="0"/>
              </a:rPr>
              <a:t>D</a:t>
            </a:r>
            <a:r>
              <a:rPr lang="en-US" sz="1800" dirty="0" smtClean="0">
                <a:latin typeface="Calibri" pitchFamily="34" charset="0"/>
                <a:cs typeface="Calibri" pitchFamily="34" charset="0"/>
              </a:rPr>
              <a:t>ual core introduced</a:t>
            </a:r>
          </a:p>
          <a:p>
            <a:r>
              <a:rPr lang="en-US" sz="1800" dirty="0" smtClean="0">
                <a:latin typeface="Calibri" pitchFamily="34" charset="0"/>
                <a:cs typeface="Calibri" pitchFamily="34" charset="0"/>
              </a:rPr>
              <a:t> Intel® Xeon® Processor 5100, 5300 Series </a:t>
            </a:r>
          </a:p>
          <a:p>
            <a:r>
              <a:rPr lang="en-US" sz="1800" dirty="0" smtClean="0">
                <a:latin typeface="Calibri" pitchFamily="34" charset="0"/>
                <a:cs typeface="Calibri" pitchFamily="34" charset="0"/>
              </a:rPr>
              <a:t> Intel® Core™2 Processor Family (2006-)</a:t>
            </a:r>
          </a:p>
          <a:p>
            <a:r>
              <a:rPr lang="en-US" sz="1800" dirty="0" smtClean="0">
                <a:latin typeface="Calibri" pitchFamily="34" charset="0"/>
                <a:cs typeface="Calibri" pitchFamily="34" charset="0"/>
              </a:rPr>
              <a:t>    Dual-processor and</a:t>
            </a:r>
            <a:r>
              <a:rPr lang="ru-RU" sz="1800" dirty="0" smtClean="0">
                <a:latin typeface="Calibri" pitchFamily="34" charset="0"/>
                <a:cs typeface="Calibri" pitchFamily="34" charset="0"/>
              </a:rPr>
              <a:t> </a:t>
            </a:r>
            <a:r>
              <a:rPr lang="en-US" sz="1800" dirty="0" smtClean="0">
                <a:latin typeface="Calibri" pitchFamily="34" charset="0"/>
                <a:cs typeface="Calibri" pitchFamily="34" charset="0"/>
              </a:rPr>
              <a:t>quad-core</a:t>
            </a:r>
          </a:p>
          <a:p>
            <a:r>
              <a:rPr lang="en-US" sz="1800" dirty="0" smtClean="0">
                <a:latin typeface="Calibri" pitchFamily="34" charset="0"/>
                <a:cs typeface="Calibri" pitchFamily="34" charset="0"/>
              </a:rPr>
              <a:t> Intel® Xeon® Processor 5200, 5400, 7400 Series</a:t>
            </a:r>
          </a:p>
          <a:p>
            <a:r>
              <a:rPr lang="en-US" sz="1800" dirty="0" smtClean="0">
                <a:latin typeface="Calibri" pitchFamily="34" charset="0"/>
                <a:cs typeface="Calibri" pitchFamily="34" charset="0"/>
              </a:rPr>
              <a:t> Intel® Core™2 Processor Family (2007-)  </a:t>
            </a:r>
          </a:p>
          <a:p>
            <a:r>
              <a:rPr lang="en-US" sz="1800" dirty="0" smtClean="0">
                <a:latin typeface="Calibri" pitchFamily="34" charset="0"/>
                <a:cs typeface="Calibri" pitchFamily="34" charset="0"/>
              </a:rPr>
              <a:t>    </a:t>
            </a:r>
            <a:r>
              <a:rPr lang="ru-RU" sz="1800" dirty="0" smtClean="0">
                <a:latin typeface="Calibri" pitchFamily="34" charset="0"/>
                <a:cs typeface="Calibri" pitchFamily="34" charset="0"/>
              </a:rPr>
              <a:t>2-4 </a:t>
            </a:r>
            <a:r>
              <a:rPr lang="en-US" sz="1800" dirty="0" smtClean="0">
                <a:latin typeface="Calibri" pitchFamily="34" charset="0"/>
                <a:cs typeface="Calibri" pitchFamily="34" charset="0"/>
              </a:rPr>
              <a:t>processors, up to 6 cores</a:t>
            </a:r>
            <a:endParaRPr lang="ru-RU" sz="1800" dirty="0" smtClean="0">
              <a:latin typeface="Calibri" pitchFamily="34" charset="0"/>
              <a:cs typeface="Calibri" pitchFamily="34" charset="0"/>
            </a:endParaRPr>
          </a:p>
          <a:p>
            <a:r>
              <a:rPr lang="ru-RU" sz="1800" dirty="0" smtClean="0">
                <a:latin typeface="Calibri" pitchFamily="34" charset="0"/>
                <a:cs typeface="Calibri" pitchFamily="34" charset="0"/>
              </a:rPr>
              <a:t> </a:t>
            </a:r>
            <a:r>
              <a:rPr lang="en-US" sz="1800" dirty="0" smtClean="0">
                <a:latin typeface="Calibri" pitchFamily="34" charset="0"/>
                <a:cs typeface="Calibri" pitchFamily="34" charset="0"/>
              </a:rPr>
              <a:t>Intel® Atom™ Processor Family (2008-)</a:t>
            </a:r>
            <a:endParaRPr lang="ru-RU" sz="1800" dirty="0" smtClean="0">
              <a:latin typeface="Calibri" pitchFamily="34" charset="0"/>
              <a:cs typeface="Calibri" pitchFamily="34" charset="0"/>
            </a:endParaRPr>
          </a:p>
          <a:p>
            <a:r>
              <a:rPr lang="ru-RU" sz="1800" dirty="0" smtClean="0">
                <a:latin typeface="Calibri" pitchFamily="34" charset="0"/>
                <a:cs typeface="Calibri" pitchFamily="34" charset="0"/>
              </a:rPr>
              <a:t>    </a:t>
            </a:r>
            <a:r>
              <a:rPr lang="en-US" sz="1800" dirty="0" smtClean="0">
                <a:latin typeface="Calibri" pitchFamily="34" charset="0"/>
                <a:cs typeface="Calibri" pitchFamily="34" charset="0"/>
              </a:rPr>
              <a:t>Energy Efficiency has high priority</a:t>
            </a:r>
            <a:endParaRPr lang="ru-RU" sz="1800" dirty="0" smtClean="0">
              <a:latin typeface="Calibri" pitchFamily="34" charset="0"/>
              <a:cs typeface="Calibri" pitchFamily="34" charset="0"/>
            </a:endParaRPr>
          </a:p>
          <a:p>
            <a:r>
              <a:rPr lang="ru-RU" sz="1800" dirty="0" smtClean="0">
                <a:latin typeface="Calibri" pitchFamily="34" charset="0"/>
                <a:cs typeface="Calibri" pitchFamily="34" charset="0"/>
              </a:rPr>
              <a:t> </a:t>
            </a:r>
            <a:r>
              <a:rPr lang="en-US" sz="1800" dirty="0" smtClean="0">
                <a:latin typeface="Calibri" pitchFamily="34" charset="0"/>
                <a:cs typeface="Calibri" pitchFamily="34" charset="0"/>
              </a:rPr>
              <a:t>Intel® Core™i7 Processor Family (2008-)</a:t>
            </a:r>
          </a:p>
          <a:p>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Hyperthreading</a:t>
            </a:r>
            <a:r>
              <a:rPr lang="en-US" sz="1800" dirty="0" smtClean="0">
                <a:latin typeface="Calibri" pitchFamily="34" charset="0"/>
                <a:cs typeface="Calibri" pitchFamily="34" charset="0"/>
              </a:rPr>
              <a:t> technology</a:t>
            </a:r>
            <a:r>
              <a:rPr lang="ru-RU" sz="1800" dirty="0" smtClean="0">
                <a:latin typeface="Calibri" pitchFamily="34" charset="0"/>
                <a:cs typeface="Calibri" pitchFamily="34" charset="0"/>
              </a:rPr>
              <a:t>. </a:t>
            </a:r>
            <a:r>
              <a:rPr lang="en-US" sz="1800" dirty="0" smtClean="0">
                <a:latin typeface="Calibri" pitchFamily="34" charset="0"/>
                <a:cs typeface="Calibri" pitchFamily="34" charset="0"/>
              </a:rPr>
              <a:t>System with non-uniform memory access.</a:t>
            </a:r>
            <a:r>
              <a:rPr lang="ru-RU" sz="1800" dirty="0" smtClean="0">
                <a:latin typeface="Calibri" pitchFamily="34" charset="0"/>
                <a:cs typeface="Calibri" pitchFamily="34" charset="0"/>
              </a:rPr>
              <a:t> </a:t>
            </a:r>
          </a:p>
        </p:txBody>
      </p:sp>
      <p:sp>
        <p:nvSpPr>
          <p:cNvPr id="614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455613" y="260350"/>
            <a:ext cx="8234362" cy="5705475"/>
          </a:xfrm>
        </p:spPr>
        <p:txBody>
          <a:bodyPr/>
          <a:lstStyle/>
          <a:p>
            <a:r>
              <a:rPr lang="en-US" sz="2800" b="1" dirty="0" smtClean="0">
                <a:solidFill>
                  <a:srgbClr val="0070C0"/>
                </a:solidFill>
                <a:latin typeface="Calibri" pitchFamily="34" charset="0"/>
                <a:cs typeface="Calibri" pitchFamily="34" charset="0"/>
              </a:rPr>
              <a:t>Interaction </a:t>
            </a:r>
            <a:r>
              <a:rPr lang="en-US" sz="2800" b="1" dirty="0" smtClean="0">
                <a:solidFill>
                  <a:srgbClr val="0070C0"/>
                </a:solidFill>
                <a:latin typeface="Calibri" pitchFamily="34" charset="0"/>
                <a:cs typeface="Calibri" pitchFamily="34" charset="0"/>
              </a:rPr>
              <a:t>with other loop </a:t>
            </a:r>
            <a:r>
              <a:rPr lang="en-US" sz="2800" b="1" dirty="0" smtClean="0">
                <a:solidFill>
                  <a:srgbClr val="0070C0"/>
                </a:solidFill>
                <a:latin typeface="Calibri" pitchFamily="34" charset="0"/>
                <a:cs typeface="Calibri" pitchFamily="34" charset="0"/>
              </a:rPr>
              <a:t>optimizations</a:t>
            </a:r>
            <a:endParaRPr lang="en-US" sz="2800" b="1" dirty="0" smtClean="0">
              <a:solidFill>
                <a:srgbClr val="0070C0"/>
              </a:solidFill>
              <a:latin typeface="Calibri" pitchFamily="34" charset="0"/>
              <a:cs typeface="Calibri" pitchFamily="34" charset="0"/>
            </a:endParaRPr>
          </a:p>
          <a:p>
            <a:r>
              <a:rPr lang="en-US" sz="2000" dirty="0" smtClean="0">
                <a:latin typeface="Calibri" pitchFamily="34" charset="0"/>
                <a:cs typeface="Calibri" pitchFamily="34" charset="0"/>
              </a:rPr>
              <a:t>   An optimizing compiler makes loop parallelization together with other optimizations. Because thread creation has its price it is more profitable to has large loops for processing. So order of optimizations can be: </a:t>
            </a:r>
          </a:p>
          <a:p>
            <a:pPr>
              <a:buFont typeface="Wingdings" pitchFamily="2" charset="2"/>
              <a:buChar char="Ø"/>
            </a:pPr>
            <a:r>
              <a:rPr lang="en-US" sz="2000" dirty="0" smtClean="0">
                <a:latin typeface="Calibri" pitchFamily="34" charset="0"/>
                <a:cs typeface="Calibri" pitchFamily="34" charset="0"/>
              </a:rPr>
              <a:t>   Loop fusion (creation of large loops).</a:t>
            </a:r>
          </a:p>
          <a:p>
            <a:pPr>
              <a:buFont typeface="Wingdings" pitchFamily="2" charset="2"/>
              <a:buChar char="Ø"/>
            </a:pPr>
            <a:r>
              <a:rPr lang="en-US" sz="2000" dirty="0" smtClean="0">
                <a:latin typeface="Calibri" pitchFamily="34" charset="0"/>
                <a:cs typeface="Calibri" pitchFamily="34" charset="0"/>
              </a:rPr>
              <a:t>   Loop interchange and other loop optimizations for improving memory access.</a:t>
            </a:r>
          </a:p>
          <a:p>
            <a:pPr>
              <a:buFont typeface="Wingdings" pitchFamily="2" charset="2"/>
              <a:buChar char="Ø"/>
            </a:pPr>
            <a:r>
              <a:rPr lang="en-US" sz="2000" dirty="0" smtClean="0">
                <a:latin typeface="Calibri" pitchFamily="34" charset="0"/>
                <a:cs typeface="Calibri" pitchFamily="34" charset="0"/>
              </a:rPr>
              <a:t>   Auto parallelization.</a:t>
            </a:r>
          </a:p>
          <a:p>
            <a:pPr>
              <a:buFont typeface="Wingdings" pitchFamily="2" charset="2"/>
              <a:buChar char="Ø"/>
            </a:pPr>
            <a:r>
              <a:rPr lang="en-US" sz="2000" dirty="0" smtClean="0">
                <a:latin typeface="Calibri" pitchFamily="34" charset="0"/>
                <a:cs typeface="Calibri" pitchFamily="34" charset="0"/>
              </a:rPr>
              <a:t>   Loop optimizations in the threaded functions in accordance with the usual considerations. (loop distribution, loop unrolling, auto </a:t>
            </a:r>
            <a:r>
              <a:rPr lang="en-US" sz="2000" dirty="0" err="1" smtClean="0">
                <a:latin typeface="Calibri" pitchFamily="34" charset="0"/>
                <a:cs typeface="Calibri" pitchFamily="34" charset="0"/>
              </a:rPr>
              <a:t>vectorization</a:t>
            </a:r>
            <a:r>
              <a:rPr lang="en-US" sz="2000" dirty="0" smtClean="0">
                <a:latin typeface="Calibri" pitchFamily="34" charset="0"/>
                <a:cs typeface="Calibri" pitchFamily="34" charset="0"/>
              </a:rPr>
              <a:t>, etc.).</a:t>
            </a:r>
          </a:p>
          <a:p>
            <a:endParaRPr lang="en-US" dirty="0" smtClean="0">
              <a:latin typeface="Calibri" pitchFamily="34" charset="0"/>
              <a:cs typeface="Calibri" pitchFamily="34" charset="0"/>
            </a:endParaRPr>
          </a:p>
          <a:p>
            <a:r>
              <a:rPr lang="en-US" dirty="0" smtClean="0">
                <a:latin typeface="Calibri" pitchFamily="34" charset="0"/>
                <a:cs typeface="Calibri" pitchFamily="34" charset="0"/>
              </a:rPr>
              <a:t>   </a:t>
            </a:r>
            <a:r>
              <a:rPr lang="en-US" sz="2000" dirty="0" smtClean="0">
                <a:latin typeface="Calibri" pitchFamily="34" charset="0"/>
                <a:cs typeface="Calibri" pitchFamily="34" charset="0"/>
              </a:rPr>
              <a:t>These considerations can be used during creating a program design to simplify following </a:t>
            </a:r>
            <a:r>
              <a:rPr lang="en-US" sz="2000" dirty="0" err="1" smtClean="0">
                <a:latin typeface="Calibri" pitchFamily="34" charset="0"/>
                <a:cs typeface="Calibri" pitchFamily="34" charset="0"/>
              </a:rPr>
              <a:t>threadization</a:t>
            </a:r>
            <a:r>
              <a:rPr lang="en-US" sz="2000" dirty="0" smtClean="0">
                <a:latin typeface="Calibri" pitchFamily="34" charset="0"/>
                <a:cs typeface="Calibri" pitchFamily="34" charset="0"/>
              </a:rPr>
              <a:t> with usage of compiler </a:t>
            </a:r>
            <a:r>
              <a:rPr lang="en-US" sz="2000" dirty="0" err="1" smtClean="0">
                <a:latin typeface="Calibri" pitchFamily="34" charset="0"/>
                <a:cs typeface="Calibri" pitchFamily="34" charset="0"/>
              </a:rPr>
              <a:t>autoparallelization</a:t>
            </a:r>
            <a:r>
              <a:rPr lang="en-US" sz="2000" dirty="0" smtClean="0">
                <a:latin typeface="Calibri" pitchFamily="34" charset="0"/>
                <a:cs typeface="Calibri" pitchFamily="34" charset="0"/>
              </a:rPr>
              <a:t> or OPENMP directives. </a:t>
            </a:r>
            <a:endParaRPr lang="ru-RU" sz="2000" dirty="0" smtClean="0">
              <a:latin typeface="Calibri" pitchFamily="34" charset="0"/>
              <a:cs typeface="Calibri" pitchFamily="34" charset="0"/>
            </a:endParaRPr>
          </a:p>
        </p:txBody>
      </p:sp>
      <p:sp>
        <p:nvSpPr>
          <p:cNvPr id="2457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455613" y="147638"/>
            <a:ext cx="8234362" cy="5945187"/>
          </a:xfrm>
        </p:spPr>
        <p:txBody>
          <a:bodyPr/>
          <a:lstStyle/>
          <a:p>
            <a:r>
              <a:rPr lang="en-US" sz="2800" b="1" dirty="0" smtClean="0">
                <a:solidFill>
                  <a:srgbClr val="0070C0"/>
                </a:solidFill>
                <a:latin typeface="Calibri" pitchFamily="34" charset="0"/>
                <a:cs typeface="Calibri" pitchFamily="34" charset="0"/>
              </a:rPr>
              <a:t>Software </a:t>
            </a:r>
            <a:r>
              <a:rPr lang="en-US" sz="2800" b="1" dirty="0" smtClean="0">
                <a:solidFill>
                  <a:srgbClr val="0070C0"/>
                </a:solidFill>
                <a:latin typeface="Calibri" pitchFamily="34" charset="0"/>
                <a:cs typeface="Calibri" pitchFamily="34" charset="0"/>
              </a:rPr>
              <a:t>prefetching</a:t>
            </a:r>
          </a:p>
          <a:p>
            <a:r>
              <a:rPr lang="en-US" sz="2000" dirty="0" smtClean="0">
                <a:solidFill>
                  <a:schemeClr val="tx1"/>
                </a:solidFill>
                <a:latin typeface="Calibri" pitchFamily="34" charset="0"/>
                <a:cs typeface="Calibri" pitchFamily="34" charset="0"/>
              </a:rPr>
              <a:t>Prefetching </a:t>
            </a:r>
            <a:r>
              <a:rPr lang="en-US" sz="2000" dirty="0" smtClean="0">
                <a:solidFill>
                  <a:schemeClr val="tx1"/>
                </a:solidFill>
                <a:latin typeface="Calibri" pitchFamily="34" charset="0"/>
                <a:cs typeface="Calibri" pitchFamily="34" charset="0"/>
              </a:rPr>
              <a:t>is l</a:t>
            </a:r>
            <a:r>
              <a:rPr lang="en-US" sz="1800" dirty="0" smtClean="0">
                <a:solidFill>
                  <a:schemeClr val="tx1"/>
                </a:solidFill>
                <a:latin typeface="Calibri" pitchFamily="34" charset="0"/>
                <a:cs typeface="Calibri" pitchFamily="34" charset="0"/>
              </a:rPr>
              <a:t>oading data from relatively slow memory into the cache before the memory is required by processor. </a:t>
            </a:r>
            <a:r>
              <a:rPr lang="en-US" sz="1800" dirty="0">
                <a:solidFill>
                  <a:schemeClr val="tx1"/>
                </a:solidFill>
                <a:latin typeface="Calibri" pitchFamily="34" charset="0"/>
                <a:cs typeface="Calibri" pitchFamily="34" charset="0"/>
              </a:rPr>
              <a:t>S</a:t>
            </a:r>
            <a:r>
              <a:rPr lang="en-US" sz="1800" dirty="0" smtClean="0">
                <a:solidFill>
                  <a:schemeClr val="tx1"/>
                </a:solidFill>
                <a:latin typeface="Calibri" pitchFamily="34" charset="0"/>
                <a:cs typeface="Calibri" pitchFamily="34" charset="0"/>
              </a:rPr>
              <a:t>oftware prefetching is insertion of the special </a:t>
            </a:r>
            <a:r>
              <a:rPr lang="en-US" sz="1800" dirty="0" err="1" smtClean="0">
                <a:solidFill>
                  <a:schemeClr val="tx1"/>
                </a:solidFill>
                <a:latin typeface="Calibri" pitchFamily="34" charset="0"/>
                <a:cs typeface="Calibri" pitchFamily="34" charset="0"/>
              </a:rPr>
              <a:t>prefetch</a:t>
            </a:r>
            <a:r>
              <a:rPr lang="en-US" sz="1800" dirty="0" smtClean="0">
                <a:solidFill>
                  <a:schemeClr val="tx1"/>
                </a:solidFill>
                <a:latin typeface="Calibri" pitchFamily="34" charset="0"/>
                <a:cs typeface="Calibri" pitchFamily="34" charset="0"/>
              </a:rPr>
              <a:t> instructions to the code.</a:t>
            </a:r>
          </a:p>
          <a:p>
            <a:r>
              <a:rPr lang="en-US" sz="1800" dirty="0" smtClean="0">
                <a:solidFill>
                  <a:schemeClr val="tx1"/>
                </a:solidFill>
                <a:latin typeface="Calibri" pitchFamily="34" charset="0"/>
                <a:cs typeface="Calibri" pitchFamily="34" charset="0"/>
              </a:rPr>
              <a:t>There </a:t>
            </a:r>
            <a:r>
              <a:rPr lang="en-US" sz="1800" dirty="0" smtClean="0">
                <a:solidFill>
                  <a:schemeClr val="tx1"/>
                </a:solidFill>
                <a:latin typeface="Calibri" pitchFamily="34" charset="0"/>
                <a:cs typeface="Calibri" pitchFamily="34" charset="0"/>
              </a:rPr>
              <a:t>are several methods of </a:t>
            </a:r>
            <a:r>
              <a:rPr lang="en-US" sz="1800" dirty="0" err="1" smtClean="0">
                <a:solidFill>
                  <a:schemeClr val="tx1"/>
                </a:solidFill>
                <a:latin typeface="Calibri" pitchFamily="34" charset="0"/>
                <a:cs typeface="Calibri" pitchFamily="34" charset="0"/>
              </a:rPr>
              <a:t>prefetch</a:t>
            </a:r>
            <a:r>
              <a:rPr lang="en-US" sz="1800" dirty="0" smtClean="0">
                <a:solidFill>
                  <a:schemeClr val="tx1"/>
                </a:solidFill>
                <a:latin typeface="Calibri" pitchFamily="34" charset="0"/>
                <a:cs typeface="Calibri" pitchFamily="34" charset="0"/>
              </a:rPr>
              <a:t> usage:</a:t>
            </a:r>
          </a:p>
          <a:p>
            <a:pPr>
              <a:buFont typeface="Wingdings" pitchFamily="2" charset="2"/>
              <a:buChar char="Ø"/>
            </a:pPr>
            <a:r>
              <a:rPr lang="en-US" sz="1800" dirty="0" smtClean="0">
                <a:solidFill>
                  <a:schemeClr val="tx1"/>
                </a:solidFill>
                <a:latin typeface="Calibri" pitchFamily="34" charset="0"/>
                <a:cs typeface="Calibri" pitchFamily="34" charset="0"/>
              </a:rPr>
              <a:t>   Explicit instruction insertion.</a:t>
            </a:r>
          </a:p>
          <a:p>
            <a:pPr>
              <a:buFont typeface="Wingdings" pitchFamily="2" charset="2"/>
              <a:buChar char="Ø"/>
            </a:pPr>
            <a:r>
              <a:rPr lang="en-US" sz="1800" dirty="0" smtClean="0">
                <a:solidFill>
                  <a:schemeClr val="tx1"/>
                </a:solidFill>
                <a:latin typeface="Calibri" pitchFamily="34" charset="0"/>
                <a:cs typeface="Calibri" pitchFamily="34" charset="0"/>
              </a:rPr>
              <a:t>   Implicit insertion with compiler option –</a:t>
            </a:r>
            <a:r>
              <a:rPr lang="en-US" sz="1800" dirty="0" err="1" smtClean="0">
                <a:solidFill>
                  <a:schemeClr val="tx1"/>
                </a:solidFill>
                <a:latin typeface="Calibri" pitchFamily="34" charset="0"/>
                <a:cs typeface="Calibri" pitchFamily="34" charset="0"/>
              </a:rPr>
              <a:t>prefetch</a:t>
            </a:r>
            <a:r>
              <a:rPr lang="en-US" sz="1800" dirty="0" smtClean="0">
                <a:solidFill>
                  <a:schemeClr val="tx1"/>
                </a:solidFill>
                <a:latin typeface="Calibri" pitchFamily="34" charset="0"/>
                <a:cs typeface="Calibri" pitchFamily="34" charset="0"/>
              </a:rPr>
              <a:t>, known as auto </a:t>
            </a:r>
            <a:r>
              <a:rPr lang="en-US" sz="1800" dirty="0" err="1" smtClean="0">
                <a:solidFill>
                  <a:schemeClr val="tx1"/>
                </a:solidFill>
                <a:latin typeface="Calibri" pitchFamily="34" charset="0"/>
                <a:cs typeface="Calibri" pitchFamily="34" charset="0"/>
              </a:rPr>
              <a:t>prefetch</a:t>
            </a:r>
            <a:r>
              <a:rPr lang="en-US" sz="1800" dirty="0" smtClean="0">
                <a:solidFill>
                  <a:schemeClr val="tx1"/>
                </a:solidFill>
                <a:latin typeface="Calibri" pitchFamily="34" charset="0"/>
                <a:cs typeface="Calibri" pitchFamily="34" charset="0"/>
              </a:rPr>
              <a:t> compiler feature.</a:t>
            </a:r>
          </a:p>
          <a:p>
            <a:r>
              <a:rPr lang="en-US" sz="1800" dirty="0" err="1" smtClean="0">
                <a:solidFill>
                  <a:schemeClr val="tx1"/>
                </a:solidFill>
                <a:latin typeface="Calibri" pitchFamily="34" charset="0"/>
                <a:cs typeface="Calibri" pitchFamily="34" charset="0"/>
              </a:rPr>
              <a:t>Prefetch</a:t>
            </a:r>
            <a:r>
              <a:rPr lang="en-US" sz="1800" dirty="0" smtClean="0">
                <a:solidFill>
                  <a:schemeClr val="tx1"/>
                </a:solidFill>
                <a:latin typeface="Calibri" pitchFamily="34" charset="0"/>
                <a:cs typeface="Calibri" pitchFamily="34" charset="0"/>
              </a:rPr>
              <a:t> intrinsic functions are defined in </a:t>
            </a:r>
            <a:r>
              <a:rPr lang="en-US" sz="1800" dirty="0" err="1" smtClean="0">
                <a:solidFill>
                  <a:schemeClr val="tx1"/>
                </a:solidFill>
                <a:latin typeface="Calibri" pitchFamily="34" charset="0"/>
                <a:cs typeface="Calibri" pitchFamily="34" charset="0"/>
              </a:rPr>
              <a:t>xmmintrin.h</a:t>
            </a:r>
            <a:r>
              <a:rPr lang="en-US" sz="1800" dirty="0" smtClean="0">
                <a:solidFill>
                  <a:schemeClr val="tx1"/>
                </a:solidFill>
                <a:latin typeface="Calibri" pitchFamily="34" charset="0"/>
                <a:cs typeface="Calibri" pitchFamily="34" charset="0"/>
              </a:rPr>
              <a:t> and has the form</a:t>
            </a:r>
          </a:p>
          <a:p>
            <a:r>
              <a:rPr lang="en-US" sz="1800" dirty="0" smtClean="0">
                <a:solidFill>
                  <a:schemeClr val="tx1"/>
                </a:solidFill>
                <a:latin typeface="Calibri" pitchFamily="34" charset="0"/>
                <a:cs typeface="Calibri" pitchFamily="34" charset="0"/>
              </a:rPr>
              <a:t>     # include &lt;</a:t>
            </a:r>
            <a:r>
              <a:rPr lang="en-US" sz="1800" dirty="0" err="1" smtClean="0">
                <a:solidFill>
                  <a:schemeClr val="tx1"/>
                </a:solidFill>
                <a:latin typeface="Calibri" pitchFamily="34" charset="0"/>
                <a:cs typeface="Calibri" pitchFamily="34" charset="0"/>
              </a:rPr>
              <a:t>xmmintrin.h</a:t>
            </a:r>
            <a:r>
              <a:rPr lang="en-US" sz="1800" dirty="0" smtClean="0">
                <a:solidFill>
                  <a:schemeClr val="tx1"/>
                </a:solidFill>
                <a:latin typeface="Calibri" pitchFamily="34" charset="0"/>
                <a:cs typeface="Calibri" pitchFamily="34" charset="0"/>
              </a:rPr>
              <a:t>&gt;</a:t>
            </a:r>
          </a:p>
          <a:p>
            <a:r>
              <a:rPr lang="en-US" sz="1800" dirty="0" smtClean="0">
                <a:solidFill>
                  <a:schemeClr val="tx1"/>
                </a:solidFill>
                <a:latin typeface="Calibri" pitchFamily="34" charset="0"/>
                <a:cs typeface="Calibri" pitchFamily="34" charset="0"/>
              </a:rPr>
              <a:t>     </a:t>
            </a:r>
            <a:r>
              <a:rPr lang="en-US" sz="1800" dirty="0" err="1" smtClean="0">
                <a:solidFill>
                  <a:schemeClr val="tx1"/>
                </a:solidFill>
                <a:latin typeface="Calibri" pitchFamily="34" charset="0"/>
                <a:cs typeface="Calibri" pitchFamily="34" charset="0"/>
              </a:rPr>
              <a:t>enum</a:t>
            </a:r>
            <a:r>
              <a:rPr lang="en-US" sz="1800" dirty="0" smtClean="0">
                <a:solidFill>
                  <a:schemeClr val="tx1"/>
                </a:solidFill>
                <a:latin typeface="Calibri" pitchFamily="34" charset="0"/>
                <a:cs typeface="Calibri" pitchFamily="34" charset="0"/>
              </a:rPr>
              <a:t> _</a:t>
            </a:r>
            <a:r>
              <a:rPr lang="en-US" sz="1800" dirty="0" err="1" smtClean="0">
                <a:solidFill>
                  <a:schemeClr val="tx1"/>
                </a:solidFill>
                <a:latin typeface="Calibri" pitchFamily="34" charset="0"/>
                <a:cs typeface="Calibri" pitchFamily="34" charset="0"/>
              </a:rPr>
              <a:t>mm_hint</a:t>
            </a:r>
            <a:r>
              <a:rPr lang="en-US" sz="1800" dirty="0" smtClean="0">
                <a:solidFill>
                  <a:schemeClr val="tx1"/>
                </a:solidFill>
                <a:latin typeface="Calibri" pitchFamily="34" charset="0"/>
                <a:cs typeface="Calibri" pitchFamily="34" charset="0"/>
              </a:rPr>
              <a:t> {_MM_HINT_T0 = 3, (L1)</a:t>
            </a:r>
          </a:p>
          <a:p>
            <a:r>
              <a:rPr lang="en-US" sz="1800" dirty="0" smtClean="0">
                <a:solidFill>
                  <a:schemeClr val="tx1"/>
                </a:solidFill>
                <a:latin typeface="Calibri" pitchFamily="34" charset="0"/>
                <a:cs typeface="Calibri" pitchFamily="34" charset="0"/>
              </a:rPr>
              <a:t>                                  _MM_HINT_T1 = 2, (L2)</a:t>
            </a:r>
          </a:p>
          <a:p>
            <a:r>
              <a:rPr lang="en-US" sz="1800" dirty="0" smtClean="0">
                <a:solidFill>
                  <a:schemeClr val="tx1"/>
                </a:solidFill>
                <a:latin typeface="Calibri" pitchFamily="34" charset="0"/>
                <a:cs typeface="Calibri" pitchFamily="34" charset="0"/>
              </a:rPr>
              <a:t>                                  _MM_HINT_T2 = 1, (L3)</a:t>
            </a:r>
          </a:p>
          <a:p>
            <a:r>
              <a:rPr lang="en-US" sz="1800" dirty="0" smtClean="0">
                <a:solidFill>
                  <a:schemeClr val="tx1"/>
                </a:solidFill>
                <a:latin typeface="Calibri" pitchFamily="34" charset="0"/>
                <a:cs typeface="Calibri" pitchFamily="34" charset="0"/>
              </a:rPr>
              <a:t>                                  _MM_HINT_NTA = 0};</a:t>
            </a:r>
          </a:p>
          <a:p>
            <a:r>
              <a:rPr lang="en-US" sz="1800" dirty="0" smtClean="0">
                <a:solidFill>
                  <a:schemeClr val="tx1"/>
                </a:solidFill>
                <a:latin typeface="Calibri" pitchFamily="34" charset="0"/>
                <a:cs typeface="Calibri" pitchFamily="34" charset="0"/>
              </a:rPr>
              <a:t>     void _</a:t>
            </a:r>
            <a:r>
              <a:rPr lang="en-US" sz="1800" dirty="0" err="1" smtClean="0">
                <a:solidFill>
                  <a:schemeClr val="tx1"/>
                </a:solidFill>
                <a:latin typeface="Calibri" pitchFamily="34" charset="0"/>
                <a:cs typeface="Calibri" pitchFamily="34" charset="0"/>
              </a:rPr>
              <a:t>mm_prefetch</a:t>
            </a:r>
            <a:r>
              <a:rPr lang="en-US" sz="1800" dirty="0" smtClean="0">
                <a:solidFill>
                  <a:schemeClr val="tx1"/>
                </a:solidFill>
                <a:latin typeface="Calibri" pitchFamily="34" charset="0"/>
                <a:cs typeface="Calibri" pitchFamily="34" charset="0"/>
              </a:rPr>
              <a:t> (void * p, </a:t>
            </a:r>
            <a:r>
              <a:rPr lang="en-US" sz="1800" dirty="0" err="1" smtClean="0">
                <a:solidFill>
                  <a:schemeClr val="tx1"/>
                </a:solidFill>
                <a:latin typeface="Calibri" pitchFamily="34" charset="0"/>
                <a:cs typeface="Calibri" pitchFamily="34" charset="0"/>
              </a:rPr>
              <a:t>enum</a:t>
            </a:r>
            <a:r>
              <a:rPr lang="en-US" sz="1800" dirty="0" smtClean="0">
                <a:solidFill>
                  <a:schemeClr val="tx1"/>
                </a:solidFill>
                <a:latin typeface="Calibri" pitchFamily="34" charset="0"/>
                <a:cs typeface="Calibri" pitchFamily="34" charset="0"/>
              </a:rPr>
              <a:t> _</a:t>
            </a:r>
            <a:r>
              <a:rPr lang="en-US" sz="1800" dirty="0" err="1" smtClean="0">
                <a:solidFill>
                  <a:schemeClr val="tx1"/>
                </a:solidFill>
                <a:latin typeface="Calibri" pitchFamily="34" charset="0"/>
                <a:cs typeface="Calibri" pitchFamily="34" charset="0"/>
              </a:rPr>
              <a:t>mm_hint</a:t>
            </a:r>
            <a:r>
              <a:rPr lang="en-US" sz="1800" dirty="0" smtClean="0">
                <a:solidFill>
                  <a:schemeClr val="tx1"/>
                </a:solidFill>
                <a:latin typeface="Calibri" pitchFamily="34" charset="0"/>
                <a:cs typeface="Calibri" pitchFamily="34" charset="0"/>
              </a:rPr>
              <a:t> h)</a:t>
            </a:r>
            <a:r>
              <a:rPr lang="en-US" sz="1800" dirty="0" smtClean="0">
                <a:solidFill>
                  <a:srgbClr val="0070C0"/>
                </a:solidFill>
              </a:rPr>
              <a:t>;</a:t>
            </a:r>
          </a:p>
          <a:p>
            <a:r>
              <a:rPr lang="en-US" sz="1800" dirty="0" smtClean="0">
                <a:solidFill>
                  <a:schemeClr val="tx1"/>
                </a:solidFill>
                <a:latin typeface="Calibri" pitchFamily="34" charset="0"/>
                <a:cs typeface="Calibri" pitchFamily="34" charset="0"/>
              </a:rPr>
              <a:t>It loads a cache line from the address specified (size of the cache line is 64 bytes)</a:t>
            </a:r>
          </a:p>
          <a:p>
            <a:r>
              <a:rPr lang="en-US" sz="1800" dirty="0" smtClean="0">
                <a:solidFill>
                  <a:schemeClr val="tx1"/>
                </a:solidFill>
                <a:latin typeface="Calibri" pitchFamily="34" charset="0"/>
                <a:cs typeface="Calibri" pitchFamily="34" charset="0"/>
              </a:rPr>
              <a:t>     Use CALL </a:t>
            </a:r>
            <a:r>
              <a:rPr lang="en-US" sz="1800" dirty="0" err="1" smtClean="0">
                <a:solidFill>
                  <a:schemeClr val="tx1"/>
                </a:solidFill>
                <a:latin typeface="Calibri" pitchFamily="34" charset="0"/>
                <a:cs typeface="Calibri" pitchFamily="34" charset="0"/>
              </a:rPr>
              <a:t>mm_prefetch</a:t>
            </a:r>
            <a:r>
              <a:rPr lang="en-US" sz="1800" dirty="0" smtClean="0">
                <a:solidFill>
                  <a:schemeClr val="tx1"/>
                </a:solidFill>
                <a:latin typeface="Calibri" pitchFamily="34" charset="0"/>
                <a:cs typeface="Calibri" pitchFamily="34" charset="0"/>
              </a:rPr>
              <a:t> (P, HINT) inside the </a:t>
            </a:r>
            <a:r>
              <a:rPr lang="en-US" sz="1800" dirty="0" err="1" smtClean="0">
                <a:solidFill>
                  <a:schemeClr val="tx1"/>
                </a:solidFill>
                <a:latin typeface="Calibri" pitchFamily="34" charset="0"/>
                <a:cs typeface="Calibri" pitchFamily="34" charset="0"/>
              </a:rPr>
              <a:t>fortran</a:t>
            </a:r>
            <a:r>
              <a:rPr lang="en-US" sz="1800" dirty="0" smtClean="0">
                <a:solidFill>
                  <a:schemeClr val="tx1"/>
                </a:solidFill>
                <a:latin typeface="Calibri" pitchFamily="34" charset="0"/>
                <a:cs typeface="Calibri" pitchFamily="34" charset="0"/>
              </a:rPr>
              <a:t> programs</a:t>
            </a:r>
            <a:endParaRPr lang="ru-RU" sz="1800" dirty="0" smtClean="0">
              <a:solidFill>
                <a:schemeClr val="tx1"/>
              </a:solidFill>
              <a:latin typeface="Calibri" pitchFamily="34" charset="0"/>
              <a:cs typeface="Calibri" pitchFamily="34" charset="0"/>
            </a:endParaRPr>
          </a:p>
        </p:txBody>
      </p:sp>
      <p:sp>
        <p:nvSpPr>
          <p:cNvPr id="2560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188913"/>
            <a:ext cx="8234362" cy="5761037"/>
          </a:xfrm>
        </p:spPr>
        <p:txBody>
          <a:bodyPr/>
          <a:lstStyle/>
          <a:p>
            <a:pPr>
              <a:defRPr/>
            </a:pPr>
            <a:r>
              <a:rPr lang="en-US" sz="2800" b="1" dirty="0" smtClean="0">
                <a:solidFill>
                  <a:srgbClr val="0070C0"/>
                </a:solidFill>
                <a:latin typeface="Calibri" pitchFamily="34" charset="0"/>
                <a:cs typeface="Calibri" pitchFamily="34" charset="0"/>
              </a:rPr>
              <a:t>Why </a:t>
            </a:r>
            <a:r>
              <a:rPr lang="en-US" sz="2800" b="1" dirty="0" smtClean="0">
                <a:solidFill>
                  <a:srgbClr val="0070C0"/>
                </a:solidFill>
                <a:latin typeface="Calibri" pitchFamily="34" charset="0"/>
                <a:cs typeface="Calibri" pitchFamily="34" charset="0"/>
              </a:rPr>
              <a:t>software prefetching can be useful?</a:t>
            </a:r>
          </a:p>
          <a:p>
            <a:pPr>
              <a:defRPr/>
            </a:pPr>
            <a:r>
              <a:rPr lang="en-US" sz="1800" dirty="0" smtClean="0">
                <a:solidFill>
                  <a:schemeClr val="tx1"/>
                </a:solidFill>
                <a:latin typeface="Calibri" pitchFamily="34" charset="0"/>
                <a:cs typeface="Calibri" pitchFamily="34" charset="0"/>
              </a:rPr>
              <a:t>There </a:t>
            </a:r>
            <a:r>
              <a:rPr lang="en-US" sz="1800" dirty="0" smtClean="0">
                <a:solidFill>
                  <a:schemeClr val="tx1"/>
                </a:solidFill>
                <a:latin typeface="Calibri" pitchFamily="34" charset="0"/>
                <a:cs typeface="Calibri" pitchFamily="34" charset="0"/>
              </a:rPr>
              <a:t>is hardware </a:t>
            </a:r>
            <a:r>
              <a:rPr lang="en-US" sz="1800" dirty="0" err="1" smtClean="0">
                <a:solidFill>
                  <a:schemeClr val="tx1"/>
                </a:solidFill>
                <a:latin typeface="Calibri" pitchFamily="34" charset="0"/>
                <a:cs typeface="Calibri" pitchFamily="34" charset="0"/>
              </a:rPr>
              <a:t>prefetch</a:t>
            </a:r>
            <a:r>
              <a:rPr lang="en-US" sz="1800" dirty="0" smtClean="0">
                <a:solidFill>
                  <a:schemeClr val="tx1"/>
                </a:solidFill>
                <a:latin typeface="Calibri" pitchFamily="34" charset="0"/>
                <a:cs typeface="Calibri" pitchFamily="34" charset="0"/>
              </a:rPr>
              <a:t> mechanism which tries to identify the memory access pattern to choose the appropriate preloading scheme. It works fine when the memory is accessed with constant stride and this stride is relatively small.</a:t>
            </a:r>
          </a:p>
          <a:p>
            <a:pPr>
              <a:defRPr/>
            </a:pPr>
            <a:r>
              <a:rPr lang="en-US" sz="1800" dirty="0" smtClean="0">
                <a:solidFill>
                  <a:schemeClr val="tx1"/>
                </a:solidFill>
                <a:latin typeface="Calibri" pitchFamily="34" charset="0"/>
                <a:cs typeface="Calibri" pitchFamily="34" charset="0"/>
              </a:rPr>
              <a:t>Software </a:t>
            </a:r>
            <a:r>
              <a:rPr lang="en-US" sz="1800" dirty="0" err="1" smtClean="0">
                <a:solidFill>
                  <a:schemeClr val="tx1"/>
                </a:solidFill>
                <a:latin typeface="Calibri" pitchFamily="34" charset="0"/>
                <a:cs typeface="Calibri" pitchFamily="34" charset="0"/>
              </a:rPr>
              <a:t>prefetch</a:t>
            </a:r>
            <a:r>
              <a:rPr lang="en-US" sz="1800" dirty="0" smtClean="0">
                <a:solidFill>
                  <a:schemeClr val="tx1"/>
                </a:solidFill>
                <a:latin typeface="Calibri" pitchFamily="34" charset="0"/>
                <a:cs typeface="Calibri" pitchFamily="34" charset="0"/>
              </a:rPr>
              <a:t> instructions have its price.  Computing system can ignore software prefetching instructions when the system bus is busy.</a:t>
            </a:r>
          </a:p>
          <a:p>
            <a:pPr>
              <a:defRPr/>
            </a:pPr>
            <a:r>
              <a:rPr lang="en-US" sz="1800" dirty="0" smtClean="0">
                <a:solidFill>
                  <a:schemeClr val="tx1"/>
                </a:solidFill>
                <a:latin typeface="Calibri" pitchFamily="34" charset="0"/>
                <a:cs typeface="Calibri" pitchFamily="34" charset="0"/>
              </a:rPr>
              <a:t>Don’t </a:t>
            </a:r>
            <a:r>
              <a:rPr lang="en-US" sz="1800" dirty="0" smtClean="0">
                <a:solidFill>
                  <a:schemeClr val="tx1"/>
                </a:solidFill>
                <a:latin typeface="Calibri" pitchFamily="34" charset="0"/>
                <a:cs typeface="Calibri" pitchFamily="34" charset="0"/>
              </a:rPr>
              <a:t>use software prefetching instructions</a:t>
            </a:r>
          </a:p>
          <a:p>
            <a:pPr>
              <a:buFont typeface="Wingdings" pitchFamily="2" charset="2"/>
              <a:buChar char="Ø"/>
              <a:defRPr/>
            </a:pPr>
            <a:r>
              <a:rPr lang="en-US" sz="1800" dirty="0" smtClean="0">
                <a:solidFill>
                  <a:schemeClr val="tx1"/>
                </a:solidFill>
                <a:latin typeface="Calibri" pitchFamily="34" charset="0"/>
                <a:cs typeface="Calibri" pitchFamily="34" charset="0"/>
              </a:rPr>
              <a:t>     in case when hardware prefetching mechanism is able to help</a:t>
            </a:r>
          </a:p>
          <a:p>
            <a:pPr>
              <a:buFont typeface="Wingdings" pitchFamily="2" charset="2"/>
              <a:buChar char="Ø"/>
              <a:defRPr/>
            </a:pPr>
            <a:r>
              <a:rPr lang="en-US" sz="1800" dirty="0" smtClean="0">
                <a:solidFill>
                  <a:schemeClr val="tx1"/>
                </a:solidFill>
                <a:latin typeface="Calibri" pitchFamily="34" charset="0"/>
                <a:cs typeface="Calibri" pitchFamily="34" charset="0"/>
              </a:rPr>
              <a:t>     if there are many memory requests and the system bus is busy</a:t>
            </a:r>
          </a:p>
          <a:p>
            <a:pPr>
              <a:buFont typeface="Wingdings" pitchFamily="2" charset="2"/>
              <a:buChar char="Ø"/>
              <a:defRPr/>
            </a:pPr>
            <a:r>
              <a:rPr lang="en-US" sz="1800" dirty="0" smtClean="0">
                <a:solidFill>
                  <a:schemeClr val="tx1"/>
                </a:solidFill>
                <a:latin typeface="Calibri" pitchFamily="34" charset="0"/>
                <a:cs typeface="Calibri" pitchFamily="34" charset="0"/>
              </a:rPr>
              <a:t>     all needed memory is already cached</a:t>
            </a:r>
          </a:p>
          <a:p>
            <a:pPr>
              <a:defRPr/>
            </a:pPr>
            <a:r>
              <a:rPr lang="en-US" sz="1800" dirty="0" smtClean="0">
                <a:solidFill>
                  <a:schemeClr val="tx1"/>
                </a:solidFill>
                <a:latin typeface="Calibri" pitchFamily="34" charset="0"/>
                <a:cs typeface="Calibri" pitchFamily="34" charset="0"/>
              </a:rPr>
              <a:t>There </a:t>
            </a:r>
            <a:r>
              <a:rPr lang="en-US" sz="1800" dirty="0" smtClean="0">
                <a:solidFill>
                  <a:schemeClr val="tx1"/>
                </a:solidFill>
                <a:latin typeface="Calibri" pitchFamily="34" charset="0"/>
                <a:cs typeface="Calibri" pitchFamily="34" charset="0"/>
              </a:rPr>
              <a:t>are many cases when programmer could help to preload the memory required:</a:t>
            </a:r>
          </a:p>
          <a:p>
            <a:pPr>
              <a:buFont typeface="Wingdings" pitchFamily="2" charset="2"/>
              <a:buChar char="Ø"/>
              <a:defRPr/>
            </a:pPr>
            <a:r>
              <a:rPr lang="en-US" sz="1800" dirty="0" smtClean="0">
                <a:solidFill>
                  <a:schemeClr val="tx1"/>
                </a:solidFill>
                <a:latin typeface="Calibri" pitchFamily="34" charset="0"/>
                <a:cs typeface="Calibri" pitchFamily="34" charset="0"/>
              </a:rPr>
              <a:t>     large constant stride</a:t>
            </a:r>
          </a:p>
          <a:p>
            <a:pPr>
              <a:buFont typeface="Wingdings" pitchFamily="2" charset="2"/>
              <a:buChar char="Ø"/>
              <a:defRPr/>
            </a:pPr>
            <a:r>
              <a:rPr lang="en-US" sz="1800" dirty="0">
                <a:solidFill>
                  <a:schemeClr val="tx1"/>
                </a:solidFill>
                <a:latin typeface="Calibri" pitchFamily="34" charset="0"/>
                <a:cs typeface="Calibri" pitchFamily="34" charset="0"/>
              </a:rPr>
              <a:t> </a:t>
            </a:r>
            <a:r>
              <a:rPr lang="en-US" sz="1800" dirty="0" smtClean="0">
                <a:solidFill>
                  <a:schemeClr val="tx1"/>
                </a:solidFill>
                <a:latin typeface="Calibri" pitchFamily="34" charset="0"/>
                <a:cs typeface="Calibri" pitchFamily="34" charset="0"/>
              </a:rPr>
              <a:t>    work with chains</a:t>
            </a:r>
          </a:p>
          <a:p>
            <a:pPr>
              <a:buFont typeface="Wingdings" pitchFamily="2" charset="2"/>
              <a:buChar char="Ø"/>
              <a:defRPr/>
            </a:pPr>
            <a:r>
              <a:rPr lang="en-US" sz="1800" dirty="0">
                <a:solidFill>
                  <a:schemeClr val="tx1"/>
                </a:solidFill>
                <a:latin typeface="Calibri" pitchFamily="34" charset="0"/>
                <a:cs typeface="Calibri" pitchFamily="34" charset="0"/>
              </a:rPr>
              <a:t> </a:t>
            </a:r>
            <a:r>
              <a:rPr lang="en-US" sz="1800" dirty="0" smtClean="0">
                <a:solidFill>
                  <a:schemeClr val="tx1"/>
                </a:solidFill>
                <a:latin typeface="Calibri" pitchFamily="34" charset="0"/>
                <a:cs typeface="Calibri" pitchFamily="34" charset="0"/>
              </a:rPr>
              <a:t>    variable stride access to memory </a:t>
            </a:r>
          </a:p>
          <a:p>
            <a:pPr>
              <a:buFont typeface="Wingdings" pitchFamily="2" charset="2"/>
              <a:buChar char="Ø"/>
              <a:defRPr/>
            </a:pPr>
            <a:r>
              <a:rPr lang="en-US" sz="1800" dirty="0">
                <a:solidFill>
                  <a:schemeClr val="tx1"/>
                </a:solidFill>
                <a:latin typeface="Calibri" pitchFamily="34" charset="0"/>
                <a:cs typeface="Calibri" pitchFamily="34" charset="0"/>
              </a:rPr>
              <a:t> </a:t>
            </a:r>
            <a:r>
              <a:rPr lang="en-US" sz="1800" dirty="0" smtClean="0">
                <a:solidFill>
                  <a:schemeClr val="tx1"/>
                </a:solidFill>
                <a:latin typeface="Calibri" pitchFamily="34" charset="0"/>
                <a:cs typeface="Calibri" pitchFamily="34" charset="0"/>
              </a:rPr>
              <a:t>    many different memory objects  (?)</a:t>
            </a:r>
          </a:p>
          <a:p>
            <a:pPr marL="0" indent="0">
              <a:defRPr/>
            </a:pPr>
            <a:r>
              <a:rPr lang="en-US" sz="1800" dirty="0" smtClean="0">
                <a:solidFill>
                  <a:schemeClr val="tx1"/>
                </a:solidFill>
                <a:latin typeface="Calibri" pitchFamily="34" charset="0"/>
                <a:cs typeface="Calibri" pitchFamily="34" charset="0"/>
              </a:rPr>
              <a:t>The </a:t>
            </a:r>
            <a:r>
              <a:rPr lang="en-US" sz="1800" dirty="0" smtClean="0">
                <a:solidFill>
                  <a:schemeClr val="tx1"/>
                </a:solidFill>
                <a:latin typeface="Calibri" pitchFamily="34" charset="0"/>
                <a:cs typeface="Calibri" pitchFamily="34" charset="0"/>
              </a:rPr>
              <a:t>VTUNE usage can help to identify slowdowns, caused by the inefficient memory access.</a:t>
            </a:r>
          </a:p>
          <a:p>
            <a:pPr marL="0" indent="0">
              <a:defRPr/>
            </a:pPr>
            <a:endParaRPr lang="ru-RU" sz="1800" dirty="0">
              <a:solidFill>
                <a:schemeClr val="tx1"/>
              </a:solidFill>
              <a:latin typeface="Calibri" pitchFamily="34" charset="0"/>
              <a:cs typeface="Calibri" pitchFamily="34" charset="0"/>
            </a:endParaRPr>
          </a:p>
        </p:txBody>
      </p:sp>
      <p:sp>
        <p:nvSpPr>
          <p:cNvPr id="2662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
        <p:nvSpPr>
          <p:cNvPr id="5" name="TextBox 4"/>
          <p:cNvSpPr txBox="1"/>
          <p:nvPr/>
        </p:nvSpPr>
        <p:spPr>
          <a:xfrm>
            <a:off x="341089" y="260648"/>
            <a:ext cx="4608760" cy="3108543"/>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a:outerShdw blurRad="50800" dist="38100" dir="2700000" algn="tl" rotWithShape="0">
              <a:prstClr val="black">
                <a:alpha val="40000"/>
              </a:prstClr>
            </a:outerShdw>
          </a:effectLst>
          <a:scene3d>
            <a:camera prst="orthographicFront"/>
            <a:lightRig rig="threePt" dir="t"/>
          </a:scene3d>
          <a:sp3d>
            <a:bevelT/>
          </a:sp3d>
        </p:spPr>
        <p:txBody>
          <a:bodyPr>
            <a:spAutoFit/>
          </a:bodyPr>
          <a:lstStyle/>
          <a:p>
            <a:pPr>
              <a:buClr>
                <a:srgbClr val="000000"/>
              </a:buClr>
              <a:buSzPct val="100000"/>
              <a:buFont typeface="Times New Roman" pitchFamily="18" charset="0"/>
              <a:buNone/>
              <a:defRPr/>
            </a:pPr>
            <a:r>
              <a:rPr lang="en-US" sz="1400" dirty="0">
                <a:solidFill>
                  <a:srgbClr val="00B050"/>
                </a:solidFill>
                <a:cs typeface="+mn-cs"/>
              </a:rPr>
              <a:t>SUBROUTINE CALC(A,B,C,N,K,SEC)</a:t>
            </a:r>
          </a:p>
          <a:p>
            <a:pPr>
              <a:buClr>
                <a:srgbClr val="000000"/>
              </a:buClr>
              <a:buSzPct val="100000"/>
              <a:buFont typeface="Times New Roman" pitchFamily="18" charset="0"/>
              <a:buNone/>
              <a:defRPr/>
            </a:pPr>
            <a:r>
              <a:rPr lang="en-US" sz="1400" dirty="0">
                <a:solidFill>
                  <a:srgbClr val="00B050"/>
                </a:solidFill>
                <a:cs typeface="+mn-cs"/>
              </a:rPr>
              <a:t>INTEGER N,K,SEC,I,J</a:t>
            </a:r>
          </a:p>
          <a:p>
            <a:pPr>
              <a:buClr>
                <a:srgbClr val="000000"/>
              </a:buClr>
              <a:buSzPct val="100000"/>
              <a:buFont typeface="Times New Roman" pitchFamily="18" charset="0"/>
              <a:buNone/>
              <a:defRPr/>
            </a:pPr>
            <a:r>
              <a:rPr lang="en-US" sz="1400" dirty="0">
                <a:solidFill>
                  <a:srgbClr val="00B050"/>
                </a:solidFill>
                <a:cs typeface="+mn-cs"/>
              </a:rPr>
              <a:t>REAL A(K,N),B(K,N),C(K,N)</a:t>
            </a:r>
          </a:p>
          <a:p>
            <a:pPr>
              <a:buClr>
                <a:srgbClr val="000000"/>
              </a:buClr>
              <a:buSzPct val="100000"/>
              <a:buFont typeface="Times New Roman" pitchFamily="18" charset="0"/>
              <a:buNone/>
              <a:defRPr/>
            </a:pPr>
            <a:r>
              <a:rPr lang="en-US" sz="1400" dirty="0">
                <a:solidFill>
                  <a:srgbClr val="00B050"/>
                </a:solidFill>
                <a:cs typeface="+mn-cs"/>
              </a:rPr>
              <a:t>DO I=1,K</a:t>
            </a:r>
          </a:p>
          <a:p>
            <a:pPr>
              <a:buClr>
                <a:srgbClr val="000000"/>
              </a:buClr>
              <a:buSzPct val="100000"/>
              <a:buFont typeface="Times New Roman" pitchFamily="18" charset="0"/>
              <a:buNone/>
              <a:defRPr/>
            </a:pPr>
            <a:r>
              <a:rPr lang="en-US" sz="1400" dirty="0">
                <a:solidFill>
                  <a:srgbClr val="00B050"/>
                </a:solidFill>
                <a:cs typeface="+mn-cs"/>
              </a:rPr>
              <a:t>  DO J=1,N</a:t>
            </a:r>
          </a:p>
          <a:p>
            <a:pPr>
              <a:buClr>
                <a:srgbClr val="000000"/>
              </a:buClr>
              <a:buSzPct val="100000"/>
              <a:buFont typeface="Times New Roman" pitchFamily="18" charset="0"/>
              <a:buNone/>
              <a:defRPr/>
            </a:pPr>
            <a:r>
              <a:rPr lang="en-US" sz="1400" dirty="0">
                <a:solidFill>
                  <a:srgbClr val="00B050"/>
                </a:solidFill>
                <a:cs typeface="+mn-cs"/>
              </a:rPr>
              <a:t>   A(I,J)=A(I,J)/(A(I,J)+ B(I,J)*C(I,J))</a:t>
            </a:r>
          </a:p>
          <a:p>
            <a:pPr>
              <a:buClr>
                <a:srgbClr val="000000"/>
              </a:buClr>
              <a:buSzPct val="100000"/>
              <a:buFont typeface="Times New Roman" pitchFamily="18" charset="0"/>
              <a:buNone/>
              <a:defRPr/>
            </a:pPr>
            <a:r>
              <a:rPr lang="en-US" sz="1400" dirty="0">
                <a:solidFill>
                  <a:srgbClr val="00B050"/>
                </a:solidFill>
                <a:cs typeface="+mn-cs"/>
              </a:rPr>
              <a:t>#</a:t>
            </a:r>
            <a:r>
              <a:rPr lang="en-US" sz="1400" dirty="0" err="1">
                <a:solidFill>
                  <a:srgbClr val="00B050"/>
                </a:solidFill>
                <a:cs typeface="+mn-cs"/>
              </a:rPr>
              <a:t>ifdef</a:t>
            </a:r>
            <a:r>
              <a:rPr lang="en-US" sz="1400" dirty="0">
                <a:solidFill>
                  <a:srgbClr val="00B050"/>
                </a:solidFill>
                <a:cs typeface="+mn-cs"/>
              </a:rPr>
              <a:t> PERF</a:t>
            </a:r>
          </a:p>
          <a:p>
            <a:pPr>
              <a:buClr>
                <a:srgbClr val="000000"/>
              </a:buClr>
              <a:buSzPct val="100000"/>
              <a:buFont typeface="Times New Roman" pitchFamily="18" charset="0"/>
              <a:buNone/>
              <a:defRPr/>
            </a:pPr>
            <a:r>
              <a:rPr lang="en-US" sz="1400" dirty="0">
                <a:solidFill>
                  <a:srgbClr val="00B050"/>
                </a:solidFill>
                <a:cs typeface="+mn-cs"/>
              </a:rPr>
              <a:t>     CALL </a:t>
            </a:r>
            <a:r>
              <a:rPr lang="en-US" sz="1400" dirty="0" err="1">
                <a:solidFill>
                  <a:srgbClr val="00B050"/>
                </a:solidFill>
                <a:cs typeface="+mn-cs"/>
              </a:rPr>
              <a:t>mm_prefetch</a:t>
            </a:r>
            <a:r>
              <a:rPr lang="en-US" sz="1400" dirty="0">
                <a:solidFill>
                  <a:srgbClr val="00B050"/>
                </a:solidFill>
                <a:cs typeface="+mn-cs"/>
              </a:rPr>
              <a:t>(A(I,J+SEC),3)</a:t>
            </a:r>
          </a:p>
          <a:p>
            <a:pPr>
              <a:buClr>
                <a:srgbClr val="000000"/>
              </a:buClr>
              <a:buSzPct val="100000"/>
              <a:buFont typeface="Times New Roman" pitchFamily="18" charset="0"/>
              <a:buNone/>
              <a:defRPr/>
            </a:pPr>
            <a:r>
              <a:rPr lang="en-US" sz="1400" dirty="0">
                <a:solidFill>
                  <a:srgbClr val="00B050"/>
                </a:solidFill>
                <a:cs typeface="+mn-cs"/>
              </a:rPr>
              <a:t>     CALL </a:t>
            </a:r>
            <a:r>
              <a:rPr lang="en-US" sz="1400" dirty="0" err="1">
                <a:solidFill>
                  <a:srgbClr val="00B050"/>
                </a:solidFill>
                <a:cs typeface="+mn-cs"/>
              </a:rPr>
              <a:t>mm_prefetch</a:t>
            </a:r>
            <a:r>
              <a:rPr lang="en-US" sz="1400" dirty="0">
                <a:solidFill>
                  <a:srgbClr val="00B050"/>
                </a:solidFill>
                <a:cs typeface="+mn-cs"/>
              </a:rPr>
              <a:t>(B(I,J+SEC),3)</a:t>
            </a:r>
          </a:p>
          <a:p>
            <a:pPr>
              <a:buClr>
                <a:srgbClr val="000000"/>
              </a:buClr>
              <a:buSzPct val="100000"/>
              <a:buFont typeface="Times New Roman" pitchFamily="18" charset="0"/>
              <a:buNone/>
              <a:defRPr/>
            </a:pPr>
            <a:r>
              <a:rPr lang="en-US" sz="1400" dirty="0">
                <a:solidFill>
                  <a:srgbClr val="00B050"/>
                </a:solidFill>
                <a:cs typeface="+mn-cs"/>
              </a:rPr>
              <a:t>     CALL </a:t>
            </a:r>
            <a:r>
              <a:rPr lang="en-US" sz="1400" dirty="0" err="1">
                <a:solidFill>
                  <a:srgbClr val="00B050"/>
                </a:solidFill>
                <a:cs typeface="+mn-cs"/>
              </a:rPr>
              <a:t>mm_prefetch</a:t>
            </a:r>
            <a:r>
              <a:rPr lang="en-US" sz="1400" dirty="0">
                <a:solidFill>
                  <a:srgbClr val="00B050"/>
                </a:solidFill>
                <a:cs typeface="+mn-cs"/>
              </a:rPr>
              <a:t>(C(I,J+SEC),3)</a:t>
            </a:r>
          </a:p>
          <a:p>
            <a:pPr>
              <a:buClr>
                <a:srgbClr val="000000"/>
              </a:buClr>
              <a:buSzPct val="100000"/>
              <a:buFont typeface="Times New Roman" pitchFamily="18" charset="0"/>
              <a:buNone/>
              <a:defRPr/>
            </a:pPr>
            <a:r>
              <a:rPr lang="en-US" sz="1400" dirty="0">
                <a:solidFill>
                  <a:srgbClr val="00B050"/>
                </a:solidFill>
                <a:cs typeface="+mn-cs"/>
              </a:rPr>
              <a:t>#</a:t>
            </a:r>
            <a:r>
              <a:rPr lang="en-US" sz="1400" dirty="0" err="1">
                <a:solidFill>
                  <a:srgbClr val="00B050"/>
                </a:solidFill>
                <a:cs typeface="+mn-cs"/>
              </a:rPr>
              <a:t>endif</a:t>
            </a:r>
            <a:endParaRPr lang="en-US" sz="1400" dirty="0">
              <a:solidFill>
                <a:srgbClr val="00B050"/>
              </a:solidFill>
              <a:cs typeface="+mn-cs"/>
            </a:endParaRPr>
          </a:p>
          <a:p>
            <a:pPr>
              <a:buClr>
                <a:srgbClr val="000000"/>
              </a:buClr>
              <a:buSzPct val="100000"/>
              <a:buFont typeface="Times New Roman" pitchFamily="18" charset="0"/>
              <a:buNone/>
              <a:defRPr/>
            </a:pPr>
            <a:r>
              <a:rPr lang="en-US" sz="1400" dirty="0">
                <a:solidFill>
                  <a:srgbClr val="00B050"/>
                </a:solidFill>
                <a:cs typeface="+mn-cs"/>
              </a:rPr>
              <a:t> END DO</a:t>
            </a:r>
          </a:p>
          <a:p>
            <a:pPr>
              <a:buClr>
                <a:srgbClr val="000000"/>
              </a:buClr>
              <a:buSzPct val="100000"/>
              <a:buFont typeface="Times New Roman" pitchFamily="18" charset="0"/>
              <a:buNone/>
              <a:defRPr/>
            </a:pPr>
            <a:r>
              <a:rPr lang="en-US" sz="1400" dirty="0">
                <a:solidFill>
                  <a:srgbClr val="00B050"/>
                </a:solidFill>
                <a:cs typeface="+mn-cs"/>
              </a:rPr>
              <a:t>END DO</a:t>
            </a:r>
          </a:p>
          <a:p>
            <a:pPr>
              <a:buClr>
                <a:srgbClr val="000000"/>
              </a:buClr>
              <a:buSzPct val="100000"/>
              <a:buFont typeface="Times New Roman" pitchFamily="18" charset="0"/>
              <a:buNone/>
              <a:defRPr/>
            </a:pPr>
            <a:r>
              <a:rPr lang="en-US" sz="1400" dirty="0">
                <a:solidFill>
                  <a:srgbClr val="00B050"/>
                </a:solidFill>
                <a:cs typeface="+mn-cs"/>
              </a:rPr>
              <a:t>END SUBROUTINE CALC</a:t>
            </a:r>
          </a:p>
        </p:txBody>
      </p:sp>
      <p:sp>
        <p:nvSpPr>
          <p:cNvPr id="6" name="TextBox 4"/>
          <p:cNvSpPr txBox="1">
            <a:spLocks noChangeArrowheads="1"/>
          </p:cNvSpPr>
          <p:nvPr/>
        </p:nvSpPr>
        <p:spPr bwMode="auto">
          <a:xfrm>
            <a:off x="341313" y="3538538"/>
            <a:ext cx="4540250" cy="1816100"/>
          </a:xfrm>
          <a:prstGeom prst="rect">
            <a:avLst/>
          </a:prstGeom>
          <a:gradFill>
            <a:gsLst>
              <a:gs pos="0">
                <a:srgbClr val="5E9EFF"/>
              </a:gs>
              <a:gs pos="39999">
                <a:srgbClr val="85C2FF"/>
              </a:gs>
              <a:gs pos="70000">
                <a:srgbClr val="C4D6EB"/>
              </a:gs>
              <a:gs pos="100000">
                <a:srgbClr val="FFEBFA"/>
              </a:gs>
            </a:gsLst>
            <a:lin ang="5400000" scaled="0"/>
          </a:gradFill>
          <a:ln>
            <a:noFill/>
          </a:ln>
          <a:effectLst>
            <a:outerShdw blurRad="50800" dist="38100" algn="l" rotWithShape="0">
              <a:prstClr val="black">
                <a:alpha val="40000"/>
              </a:prstClr>
            </a:outerShdw>
          </a:effectLst>
        </p:spPr>
        <p:txBody>
          <a:bodyPr>
            <a:spAutoFit/>
          </a:bodyPr>
          <a:lstStyle/>
          <a:p>
            <a:pPr>
              <a:buClr>
                <a:srgbClr val="000000"/>
              </a:buClr>
              <a:buSzPct val="100000"/>
              <a:buFont typeface="Times New Roman" pitchFamily="18" charset="0"/>
              <a:buNone/>
              <a:defRPr/>
            </a:pPr>
            <a:r>
              <a:rPr lang="en-US" dirty="0">
                <a:solidFill>
                  <a:schemeClr val="tx1"/>
                </a:solidFill>
                <a:cs typeface="+mn-cs"/>
              </a:rPr>
              <a:t>Idea of this example:</a:t>
            </a:r>
          </a:p>
          <a:p>
            <a:pPr>
              <a:buClr>
                <a:srgbClr val="000000"/>
              </a:buClr>
              <a:buSzPct val="100000"/>
              <a:buFont typeface="Times New Roman" pitchFamily="18" charset="0"/>
              <a:buNone/>
              <a:defRPr/>
            </a:pPr>
            <a:r>
              <a:rPr lang="en-US" dirty="0">
                <a:solidFill>
                  <a:schemeClr val="tx1"/>
                </a:solidFill>
                <a:cs typeface="+mn-cs"/>
              </a:rPr>
              <a:t> Memory is accessed with large constant stride.</a:t>
            </a:r>
          </a:p>
          <a:p>
            <a:pPr>
              <a:buClr>
                <a:srgbClr val="000000"/>
              </a:buClr>
              <a:buSzPct val="100000"/>
              <a:buFont typeface="Times New Roman" pitchFamily="18" charset="0"/>
              <a:buNone/>
              <a:defRPr/>
            </a:pPr>
            <a:r>
              <a:rPr lang="en-US" dirty="0">
                <a:solidFill>
                  <a:schemeClr val="tx1"/>
                </a:solidFill>
                <a:cs typeface="+mn-cs"/>
              </a:rPr>
              <a:t>Can we obtain performance gain? Would it be different for different SEC values?</a:t>
            </a:r>
          </a:p>
          <a:p>
            <a:pPr>
              <a:buClr>
                <a:srgbClr val="000000"/>
              </a:buClr>
              <a:buSzPct val="100000"/>
              <a:buFont typeface="Times New Roman" pitchFamily="18" charset="0"/>
              <a:buNone/>
              <a:defRPr/>
            </a:pPr>
            <a:endParaRPr lang="en-US" dirty="0">
              <a:solidFill>
                <a:schemeClr val="tx1"/>
              </a:solidFill>
              <a:cs typeface="+mn-cs"/>
            </a:endParaRPr>
          </a:p>
        </p:txBody>
      </p:sp>
      <p:sp>
        <p:nvSpPr>
          <p:cNvPr id="7" name="TextBox 6"/>
          <p:cNvSpPr txBox="1"/>
          <p:nvPr/>
        </p:nvSpPr>
        <p:spPr>
          <a:xfrm>
            <a:off x="5364088" y="260648"/>
            <a:ext cx="3641324" cy="4185761"/>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a:outerShdw blurRad="50800" dist="38100" dir="2700000" algn="tl" rotWithShape="0">
              <a:prstClr val="black">
                <a:alpha val="40000"/>
              </a:prstClr>
            </a:outerShdw>
          </a:effectLst>
          <a:scene3d>
            <a:camera prst="orthographicFront"/>
            <a:lightRig rig="threePt" dir="t"/>
          </a:scene3d>
          <a:sp3d>
            <a:bevelT/>
          </a:sp3d>
        </p:spPr>
        <p:txBody>
          <a:bodyPr>
            <a:spAutoFit/>
          </a:bodyPr>
          <a:lstStyle/>
          <a:p>
            <a:pPr>
              <a:buClr>
                <a:srgbClr val="000000"/>
              </a:buClr>
              <a:buSzPct val="100000"/>
              <a:buFont typeface="Times New Roman" pitchFamily="18" charset="0"/>
              <a:buNone/>
              <a:defRPr/>
            </a:pPr>
            <a:r>
              <a:rPr lang="en-US" sz="1400" dirty="0">
                <a:solidFill>
                  <a:srgbClr val="00B050"/>
                </a:solidFill>
                <a:cs typeface="+mn-cs"/>
              </a:rPr>
              <a:t>INTEGER N,K</a:t>
            </a:r>
          </a:p>
          <a:p>
            <a:pPr>
              <a:buClr>
                <a:srgbClr val="000000"/>
              </a:buClr>
              <a:buSzPct val="100000"/>
              <a:buFont typeface="Times New Roman" pitchFamily="18" charset="0"/>
              <a:buNone/>
              <a:defRPr/>
            </a:pPr>
            <a:r>
              <a:rPr lang="en-US" sz="1400" dirty="0">
                <a:solidFill>
                  <a:srgbClr val="00B050"/>
                </a:solidFill>
                <a:cs typeface="+mn-cs"/>
              </a:rPr>
              <a:t>REAL, ALLOCATABLE :: A(:,:),B(:,:),C(:,:),D(:,:)</a:t>
            </a:r>
          </a:p>
          <a:p>
            <a:pPr>
              <a:buClr>
                <a:srgbClr val="000000"/>
              </a:buClr>
              <a:buSzPct val="100000"/>
              <a:buFont typeface="Times New Roman" pitchFamily="18" charset="0"/>
              <a:buNone/>
              <a:defRPr/>
            </a:pPr>
            <a:r>
              <a:rPr lang="en-US" sz="1400" dirty="0">
                <a:solidFill>
                  <a:srgbClr val="00B050"/>
                </a:solidFill>
                <a:cs typeface="+mn-cs"/>
              </a:rPr>
              <a:t>REAL T1,T2</a:t>
            </a:r>
          </a:p>
          <a:p>
            <a:pPr>
              <a:buClr>
                <a:srgbClr val="000000"/>
              </a:buClr>
              <a:buSzPct val="100000"/>
              <a:buFont typeface="Times New Roman" pitchFamily="18" charset="0"/>
              <a:buNone/>
              <a:defRPr/>
            </a:pPr>
            <a:r>
              <a:rPr lang="en-US" sz="1400" dirty="0">
                <a:solidFill>
                  <a:srgbClr val="00B050"/>
                </a:solidFill>
                <a:cs typeface="+mn-cs"/>
              </a:rPr>
              <a:t>INTEGER REP,SEC</a:t>
            </a:r>
          </a:p>
          <a:p>
            <a:pPr>
              <a:buClr>
                <a:srgbClr val="000000"/>
              </a:buClr>
              <a:buSzPct val="100000"/>
              <a:buFont typeface="Times New Roman" pitchFamily="18" charset="0"/>
              <a:buNone/>
              <a:defRPr/>
            </a:pPr>
            <a:r>
              <a:rPr lang="en-US" sz="1400" dirty="0">
                <a:solidFill>
                  <a:srgbClr val="00B050"/>
                </a:solidFill>
                <a:cs typeface="+mn-cs"/>
              </a:rPr>
              <a:t>READ *,N,SEC</a:t>
            </a:r>
          </a:p>
          <a:p>
            <a:pPr>
              <a:buClr>
                <a:srgbClr val="000000"/>
              </a:buClr>
              <a:buSzPct val="100000"/>
              <a:buFont typeface="Times New Roman" pitchFamily="18" charset="0"/>
              <a:buNone/>
              <a:defRPr/>
            </a:pPr>
            <a:r>
              <a:rPr lang="en-US" sz="1400" dirty="0">
                <a:solidFill>
                  <a:srgbClr val="00B050"/>
                </a:solidFill>
                <a:cs typeface="+mn-cs"/>
              </a:rPr>
              <a:t>READ *,K</a:t>
            </a:r>
          </a:p>
          <a:p>
            <a:pPr>
              <a:buClr>
                <a:srgbClr val="000000"/>
              </a:buClr>
              <a:buSzPct val="100000"/>
              <a:buFont typeface="Times New Roman" pitchFamily="18" charset="0"/>
              <a:buNone/>
              <a:defRPr/>
            </a:pPr>
            <a:r>
              <a:rPr lang="en-US" sz="1400" dirty="0">
                <a:solidFill>
                  <a:srgbClr val="00B050"/>
                </a:solidFill>
                <a:cs typeface="+mn-cs"/>
              </a:rPr>
              <a:t>ALLOCATE(A(K,N),B(K,N),C(K,N))</a:t>
            </a:r>
          </a:p>
          <a:p>
            <a:pPr>
              <a:buClr>
                <a:srgbClr val="000000"/>
              </a:buClr>
              <a:buSzPct val="100000"/>
              <a:buFont typeface="Times New Roman" pitchFamily="18" charset="0"/>
              <a:buNone/>
              <a:defRPr/>
            </a:pPr>
            <a:r>
              <a:rPr lang="en-US" sz="1400" dirty="0">
                <a:solidFill>
                  <a:srgbClr val="00B050"/>
                </a:solidFill>
                <a:cs typeface="+mn-cs"/>
              </a:rPr>
              <a:t>ALLOCATE(D(10000,10000))</a:t>
            </a:r>
          </a:p>
          <a:p>
            <a:pPr>
              <a:buClr>
                <a:srgbClr val="000000"/>
              </a:buClr>
              <a:buSzPct val="100000"/>
              <a:buFont typeface="Times New Roman" pitchFamily="18" charset="0"/>
              <a:buNone/>
              <a:defRPr/>
            </a:pPr>
            <a:r>
              <a:rPr lang="en-US" sz="1400" dirty="0">
                <a:solidFill>
                  <a:srgbClr val="00B050"/>
                </a:solidFill>
                <a:cs typeface="+mn-cs"/>
              </a:rPr>
              <a:t>A=1</a:t>
            </a:r>
          </a:p>
          <a:p>
            <a:pPr>
              <a:buClr>
                <a:srgbClr val="000000"/>
              </a:buClr>
              <a:buSzPct val="100000"/>
              <a:buFont typeface="Times New Roman" pitchFamily="18" charset="0"/>
              <a:buNone/>
              <a:defRPr/>
            </a:pPr>
            <a:r>
              <a:rPr lang="en-US" sz="1400" dirty="0">
                <a:solidFill>
                  <a:srgbClr val="00B050"/>
                </a:solidFill>
                <a:cs typeface="+mn-cs"/>
              </a:rPr>
              <a:t>B=1</a:t>
            </a:r>
          </a:p>
          <a:p>
            <a:pPr>
              <a:buClr>
                <a:srgbClr val="000000"/>
              </a:buClr>
              <a:buSzPct val="100000"/>
              <a:buFont typeface="Times New Roman" pitchFamily="18" charset="0"/>
              <a:buNone/>
              <a:defRPr/>
            </a:pPr>
            <a:r>
              <a:rPr lang="en-US" sz="1400" dirty="0">
                <a:solidFill>
                  <a:srgbClr val="00B050"/>
                </a:solidFill>
                <a:cs typeface="+mn-cs"/>
              </a:rPr>
              <a:t>C=1</a:t>
            </a:r>
          </a:p>
          <a:p>
            <a:pPr>
              <a:buClr>
                <a:srgbClr val="000000"/>
              </a:buClr>
              <a:buSzPct val="100000"/>
              <a:buFont typeface="Times New Roman" pitchFamily="18" charset="0"/>
              <a:buNone/>
              <a:defRPr/>
            </a:pPr>
            <a:r>
              <a:rPr lang="en-US" sz="1400" dirty="0">
                <a:solidFill>
                  <a:srgbClr val="00B050"/>
                </a:solidFill>
                <a:cs typeface="+mn-cs"/>
              </a:rPr>
              <a:t>D=0</a:t>
            </a:r>
          </a:p>
          <a:p>
            <a:pPr>
              <a:buClr>
                <a:srgbClr val="000000"/>
              </a:buClr>
              <a:buSzPct val="100000"/>
              <a:buFont typeface="Times New Roman" pitchFamily="18" charset="0"/>
              <a:buNone/>
              <a:defRPr/>
            </a:pPr>
            <a:r>
              <a:rPr lang="en-US" sz="1400" dirty="0">
                <a:solidFill>
                  <a:srgbClr val="00B050"/>
                </a:solidFill>
                <a:cs typeface="+mn-cs"/>
              </a:rPr>
              <a:t>CALL CPU_TIME(T1)</a:t>
            </a:r>
          </a:p>
          <a:p>
            <a:pPr>
              <a:buClr>
                <a:srgbClr val="000000"/>
              </a:buClr>
              <a:buSzPct val="100000"/>
              <a:buFont typeface="Times New Roman" pitchFamily="18" charset="0"/>
              <a:buNone/>
              <a:defRPr/>
            </a:pPr>
            <a:r>
              <a:rPr lang="en-US" sz="1400" dirty="0">
                <a:solidFill>
                  <a:srgbClr val="00B050"/>
                </a:solidFill>
                <a:cs typeface="+mn-cs"/>
              </a:rPr>
              <a:t>CALL CALC(A,B,C,N,K,SEC)</a:t>
            </a:r>
          </a:p>
          <a:p>
            <a:pPr>
              <a:buClr>
                <a:srgbClr val="000000"/>
              </a:buClr>
              <a:buSzPct val="100000"/>
              <a:buFont typeface="Times New Roman" pitchFamily="18" charset="0"/>
              <a:buNone/>
              <a:defRPr/>
            </a:pPr>
            <a:r>
              <a:rPr lang="en-US" sz="1400" dirty="0">
                <a:solidFill>
                  <a:srgbClr val="00B050"/>
                </a:solidFill>
                <a:cs typeface="+mn-cs"/>
              </a:rPr>
              <a:t>CALL CPU_TIME(T2)</a:t>
            </a:r>
          </a:p>
          <a:p>
            <a:pPr>
              <a:buClr>
                <a:srgbClr val="000000"/>
              </a:buClr>
              <a:buSzPct val="100000"/>
              <a:buFont typeface="Times New Roman" pitchFamily="18" charset="0"/>
              <a:buNone/>
              <a:defRPr/>
            </a:pPr>
            <a:endParaRPr lang="en-US" sz="1400" dirty="0">
              <a:solidFill>
                <a:srgbClr val="00B050"/>
              </a:solidFill>
              <a:cs typeface="+mn-cs"/>
            </a:endParaRPr>
          </a:p>
          <a:p>
            <a:pPr>
              <a:buClr>
                <a:srgbClr val="000000"/>
              </a:buClr>
              <a:buSzPct val="100000"/>
              <a:buFont typeface="Times New Roman" pitchFamily="18" charset="0"/>
              <a:buNone/>
              <a:defRPr/>
            </a:pPr>
            <a:r>
              <a:rPr lang="en-US" sz="1400" dirty="0">
                <a:solidFill>
                  <a:srgbClr val="00B050"/>
                </a:solidFill>
                <a:cs typeface="+mn-cs"/>
              </a:rPr>
              <a:t>PRINT *,T2-T1 </a:t>
            </a:r>
          </a:p>
          <a:p>
            <a:pPr>
              <a:buClr>
                <a:srgbClr val="000000"/>
              </a:buClr>
              <a:buSzPct val="100000"/>
              <a:buFont typeface="Times New Roman" pitchFamily="18" charset="0"/>
              <a:buNone/>
              <a:defRPr/>
            </a:pPr>
            <a:r>
              <a:rPr lang="en-US" sz="1400" dirty="0">
                <a:solidFill>
                  <a:srgbClr val="00B050"/>
                </a:solidFill>
                <a:cs typeface="+mn-cs"/>
              </a:rPr>
              <a:t>END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455613" y="188913"/>
            <a:ext cx="8234362" cy="5776912"/>
          </a:xfrm>
        </p:spPr>
        <p:txBody>
          <a:bodyPr/>
          <a:lstStyle/>
          <a:p>
            <a:r>
              <a:rPr lang="en-US" sz="2800" b="1" dirty="0" smtClean="0">
                <a:solidFill>
                  <a:srgbClr val="0070C0"/>
                </a:solidFill>
                <a:latin typeface="Calibri" pitchFamily="34" charset="0"/>
                <a:cs typeface="Calibri" pitchFamily="34" charset="0"/>
              </a:rPr>
              <a:t>Execution results</a:t>
            </a:r>
            <a:endParaRPr lang="en-US" sz="2800" b="1" dirty="0" smtClean="0">
              <a:solidFill>
                <a:srgbClr val="0070C0"/>
              </a:solidFill>
              <a:latin typeface="Calibri" pitchFamily="34" charset="0"/>
              <a:cs typeface="Calibri" pitchFamily="34" charset="0"/>
            </a:endParaRPr>
          </a:p>
          <a:p>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ifort</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fpp</a:t>
            </a:r>
            <a:r>
              <a:rPr lang="en-US" sz="1800" dirty="0" smtClean="0">
                <a:latin typeface="Calibri" pitchFamily="34" charset="0"/>
                <a:cs typeface="Calibri" pitchFamily="34" charset="0"/>
              </a:rPr>
              <a:t>  -DPERF -Od pref.f90 -Feperf_pref.exe </a:t>
            </a:r>
          </a:p>
          <a:p>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ifort</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fpp</a:t>
            </a:r>
            <a:r>
              <a:rPr lang="en-US" sz="1800" dirty="0" smtClean="0">
                <a:latin typeface="Calibri" pitchFamily="34" charset="0"/>
                <a:cs typeface="Calibri" pitchFamily="34" charset="0"/>
              </a:rPr>
              <a:t>                -Od pref.f90 -Feperf.exe  </a:t>
            </a:r>
          </a:p>
          <a:p>
            <a:r>
              <a:rPr lang="en-US" sz="1800" dirty="0" smtClean="0">
                <a:latin typeface="Calibri" pitchFamily="34" charset="0"/>
                <a:cs typeface="Calibri" pitchFamily="34" charset="0"/>
              </a:rPr>
              <a:t>Data for input:</a:t>
            </a:r>
          </a:p>
          <a:p>
            <a:r>
              <a:rPr lang="en-US" sz="1800" dirty="0" smtClean="0">
                <a:latin typeface="Calibri" pitchFamily="34" charset="0"/>
                <a:cs typeface="Calibri" pitchFamily="34" charset="0"/>
              </a:rPr>
              <a:t> 4000 SEC</a:t>
            </a:r>
          </a:p>
          <a:p>
            <a:r>
              <a:rPr lang="en-US" sz="1800" dirty="0" smtClean="0">
                <a:latin typeface="Calibri" pitchFamily="34" charset="0"/>
                <a:cs typeface="Calibri" pitchFamily="34" charset="0"/>
              </a:rPr>
              <a:t> 4000</a:t>
            </a:r>
          </a:p>
          <a:p>
            <a:r>
              <a:rPr lang="en-US" sz="1800" dirty="0" smtClean="0">
                <a:latin typeface="Calibri" pitchFamily="34" charset="0"/>
                <a:cs typeface="Calibri" pitchFamily="34" charset="0"/>
              </a:rPr>
              <a:t>  without SP:              0.48s.</a:t>
            </a:r>
          </a:p>
          <a:p>
            <a:r>
              <a:rPr lang="en-US" sz="1800" dirty="0" smtClean="0">
                <a:latin typeface="Calibri" pitchFamily="34" charset="0"/>
                <a:cs typeface="Calibri" pitchFamily="34" charset="0"/>
              </a:rPr>
              <a:t>  SEC == 1 with SP:   0.56s.</a:t>
            </a:r>
          </a:p>
          <a:p>
            <a:r>
              <a:rPr lang="en-US" sz="1800" dirty="0" smtClean="0">
                <a:latin typeface="Calibri" pitchFamily="34" charset="0"/>
                <a:cs typeface="Calibri" pitchFamily="34" charset="0"/>
              </a:rPr>
              <a:t>  SEC == 4 with SP:   0.48s    </a:t>
            </a:r>
          </a:p>
          <a:p>
            <a:r>
              <a:rPr lang="en-US" sz="1800" dirty="0" smtClean="0">
                <a:latin typeface="Calibri" pitchFamily="34" charset="0"/>
                <a:cs typeface="Calibri" pitchFamily="34" charset="0"/>
              </a:rPr>
              <a:t>  ??  Price of </a:t>
            </a:r>
            <a:r>
              <a:rPr lang="en-US" sz="1800" dirty="0" err="1" smtClean="0">
                <a:latin typeface="Calibri" pitchFamily="34" charset="0"/>
                <a:cs typeface="Calibri" pitchFamily="34" charset="0"/>
              </a:rPr>
              <a:t>prefetch</a:t>
            </a:r>
            <a:r>
              <a:rPr lang="en-US" sz="1800" dirty="0" smtClean="0">
                <a:latin typeface="Calibri" pitchFamily="34" charset="0"/>
                <a:cs typeface="Calibri" pitchFamily="34" charset="0"/>
              </a:rPr>
              <a:t> instructions exceed gain from </a:t>
            </a:r>
            <a:r>
              <a:rPr lang="en-US" sz="1800" dirty="0" err="1" smtClean="0">
                <a:latin typeface="Calibri" pitchFamily="34" charset="0"/>
                <a:cs typeface="Calibri" pitchFamily="34" charset="0"/>
              </a:rPr>
              <a:t>prefetch</a:t>
            </a:r>
            <a:r>
              <a:rPr lang="en-US" sz="1800" dirty="0" smtClean="0">
                <a:latin typeface="Calibri" pitchFamily="34" charset="0"/>
                <a:cs typeface="Calibri" pitchFamily="34" charset="0"/>
              </a:rPr>
              <a:t>.</a:t>
            </a:r>
          </a:p>
          <a:p>
            <a:r>
              <a:rPr lang="en-US" sz="1800" dirty="0" smtClean="0">
                <a:latin typeface="Calibri" pitchFamily="34" charset="0"/>
                <a:cs typeface="Calibri" pitchFamily="34" charset="0"/>
              </a:rPr>
              <a:t> Let’s enlarge calculations inside loop</a:t>
            </a:r>
          </a:p>
          <a:p>
            <a:r>
              <a:rPr lang="en-US" sz="1800" dirty="0" smtClean="0">
                <a:latin typeface="Calibri" pitchFamily="34" charset="0"/>
                <a:cs typeface="Calibri" pitchFamily="34" charset="0"/>
              </a:rPr>
              <a:t> </a:t>
            </a:r>
            <a:r>
              <a:rPr lang="en-US" sz="1800" dirty="0" smtClean="0">
                <a:solidFill>
                  <a:srgbClr val="00B050"/>
                </a:solidFill>
                <a:latin typeface="Calibri" pitchFamily="34" charset="0"/>
                <a:cs typeface="Calibri" pitchFamily="34" charset="0"/>
              </a:rPr>
              <a:t>A(I,J)=A(I,J)/(A(I,J)+ B(I,J)*C(I,J)) =&gt; </a:t>
            </a:r>
          </a:p>
          <a:p>
            <a:r>
              <a:rPr lang="en-US" sz="1800" dirty="0" smtClean="0">
                <a:solidFill>
                  <a:srgbClr val="00B050"/>
                </a:solidFill>
                <a:latin typeface="Calibri" pitchFamily="34" charset="0"/>
                <a:cs typeface="Calibri" pitchFamily="34" charset="0"/>
              </a:rPr>
              <a:t> A(I,J) = (EXPONENT(A(I,J))+EXPONENT(B(I,J))+EXPONENT(C(I,J)))/(A(I,J)*B(I,J)*C(I,J))</a:t>
            </a:r>
          </a:p>
          <a:p>
            <a:r>
              <a:rPr lang="en-US" sz="1800" dirty="0" smtClean="0">
                <a:solidFill>
                  <a:srgbClr val="00B050"/>
                </a:solidFill>
                <a:latin typeface="Calibri" pitchFamily="34" charset="0"/>
                <a:cs typeface="Calibri" pitchFamily="34" charset="0"/>
              </a:rPr>
              <a:t>  </a:t>
            </a:r>
            <a:r>
              <a:rPr lang="en-US" sz="1800" dirty="0" smtClean="0">
                <a:solidFill>
                  <a:schemeClr val="tx1"/>
                </a:solidFill>
                <a:latin typeface="Calibri" pitchFamily="34" charset="0"/>
                <a:cs typeface="Calibri" pitchFamily="34" charset="0"/>
              </a:rPr>
              <a:t>without SP:             1.45s.</a:t>
            </a:r>
          </a:p>
          <a:p>
            <a:r>
              <a:rPr lang="en-US" sz="1800" dirty="0" smtClean="0">
                <a:solidFill>
                  <a:schemeClr val="tx1"/>
                </a:solidFill>
                <a:latin typeface="Calibri" pitchFamily="34" charset="0"/>
                <a:cs typeface="Calibri" pitchFamily="34" charset="0"/>
              </a:rPr>
              <a:t>  SEC == 1 with SP:   1.07s.</a:t>
            </a:r>
          </a:p>
          <a:p>
            <a:r>
              <a:rPr lang="en-US" sz="1800" dirty="0" smtClean="0">
                <a:solidFill>
                  <a:schemeClr val="tx1"/>
                </a:solidFill>
                <a:latin typeface="Calibri" pitchFamily="34" charset="0"/>
                <a:cs typeface="Calibri" pitchFamily="34" charset="0"/>
              </a:rPr>
              <a:t>  SEC == 4 with SP:   0.98s </a:t>
            </a:r>
            <a:endParaRPr lang="ru-RU" sz="1800" dirty="0" smtClean="0">
              <a:solidFill>
                <a:schemeClr val="tx1"/>
              </a:solidFill>
              <a:latin typeface="Calibri" pitchFamily="34" charset="0"/>
              <a:cs typeface="Calibri" pitchFamily="34" charset="0"/>
            </a:endParaRPr>
          </a:p>
        </p:txBody>
      </p:sp>
      <p:sp>
        <p:nvSpPr>
          <p:cNvPr id="2867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
        <p:nvSpPr>
          <p:cNvPr id="29699" name="TextBox 3"/>
          <p:cNvSpPr txBox="1">
            <a:spLocks noChangeArrowheads="1"/>
          </p:cNvSpPr>
          <p:nvPr/>
        </p:nvSpPr>
        <p:spPr bwMode="auto">
          <a:xfrm>
            <a:off x="395288" y="260350"/>
            <a:ext cx="48244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eaLnBrk="0" hangingPunct="0">
              <a:spcBef>
                <a:spcPts val="600"/>
              </a:spcBef>
              <a:buClr>
                <a:srgbClr val="000000"/>
              </a:buClr>
              <a:buSzPct val="100000"/>
              <a:buFont typeface="Times New Roman" pitchFamily="18" charset="0"/>
              <a:buNone/>
            </a:pPr>
            <a:r>
              <a:rPr lang="en-US" sz="2800" dirty="0">
                <a:solidFill>
                  <a:srgbClr val="0070C0"/>
                </a:solidFill>
                <a:latin typeface="Calibri" pitchFamily="34" charset="0"/>
                <a:ea typeface="+mn-ea"/>
                <a:cs typeface="Calibri" pitchFamily="34" charset="0"/>
              </a:rPr>
              <a:t>Conclusion</a:t>
            </a:r>
            <a:endParaRPr lang="ru-RU" sz="2800" dirty="0">
              <a:solidFill>
                <a:srgbClr val="0070C0"/>
              </a:solidFill>
              <a:latin typeface="Calibri" pitchFamily="34" charset="0"/>
              <a:ea typeface="+mn-ea"/>
              <a:cs typeface="Calibri" pitchFamily="34" charset="0"/>
            </a:endParaRPr>
          </a:p>
        </p:txBody>
      </p:sp>
      <p:sp>
        <p:nvSpPr>
          <p:cNvPr id="29700" name="TextBox 4"/>
          <p:cNvSpPr txBox="1">
            <a:spLocks noChangeArrowheads="1"/>
          </p:cNvSpPr>
          <p:nvPr/>
        </p:nvSpPr>
        <p:spPr bwMode="auto">
          <a:xfrm>
            <a:off x="395288" y="765175"/>
            <a:ext cx="8137525"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Clr>
                <a:srgbClr val="000000"/>
              </a:buClr>
              <a:buSzPct val="100000"/>
              <a:buFont typeface="Times New Roman" pitchFamily="18" charset="0"/>
              <a:buNone/>
            </a:pPr>
            <a:r>
              <a:rPr lang="en-US" sz="2000" b="0" dirty="0">
                <a:solidFill>
                  <a:schemeClr val="tx1"/>
                </a:solidFill>
                <a:latin typeface="Calibri" pitchFamily="34" charset="0"/>
                <a:cs typeface="Calibri" pitchFamily="34" charset="0"/>
              </a:rPr>
              <a:t>It is hard to determine </a:t>
            </a:r>
            <a:r>
              <a:rPr lang="en-US" sz="2000" b="0" dirty="0" smtClean="0">
                <a:solidFill>
                  <a:schemeClr val="tx1"/>
                </a:solidFill>
                <a:latin typeface="Calibri" pitchFamily="34" charset="0"/>
                <a:cs typeface="Calibri" pitchFamily="34" charset="0"/>
              </a:rPr>
              <a:t>if the </a:t>
            </a:r>
            <a:r>
              <a:rPr lang="en-US" sz="2000" b="0" dirty="0" err="1" smtClean="0">
                <a:solidFill>
                  <a:schemeClr val="tx1"/>
                </a:solidFill>
                <a:latin typeface="Calibri" pitchFamily="34" charset="0"/>
                <a:cs typeface="Calibri" pitchFamily="34" charset="0"/>
              </a:rPr>
              <a:t>prefetch</a:t>
            </a:r>
            <a:r>
              <a:rPr lang="en-US" sz="2000" b="0" dirty="0" smtClean="0">
                <a:solidFill>
                  <a:schemeClr val="tx1"/>
                </a:solidFill>
                <a:latin typeface="Calibri" pitchFamily="34" charset="0"/>
                <a:cs typeface="Calibri" pitchFamily="34" charset="0"/>
              </a:rPr>
              <a:t> </a:t>
            </a:r>
            <a:r>
              <a:rPr lang="en-US" sz="2000" b="0" dirty="0">
                <a:solidFill>
                  <a:schemeClr val="tx1"/>
                </a:solidFill>
                <a:latin typeface="Calibri" pitchFamily="34" charset="0"/>
                <a:cs typeface="Calibri" pitchFamily="34" charset="0"/>
              </a:rPr>
              <a:t>instruction can be helpful for all computing systems. The </a:t>
            </a:r>
            <a:r>
              <a:rPr lang="en-US" sz="2000" b="0" dirty="0" smtClean="0">
                <a:solidFill>
                  <a:schemeClr val="tx1"/>
                </a:solidFill>
                <a:latin typeface="Calibri" pitchFamily="34" charset="0"/>
                <a:cs typeface="Calibri" pitchFamily="34" charset="0"/>
              </a:rPr>
              <a:t>performance of the memory </a:t>
            </a:r>
            <a:r>
              <a:rPr lang="en-US" sz="2000" b="0" dirty="0">
                <a:solidFill>
                  <a:schemeClr val="tx1"/>
                </a:solidFill>
                <a:latin typeface="Calibri" pitchFamily="34" charset="0"/>
                <a:cs typeface="Calibri" pitchFamily="34" charset="0"/>
              </a:rPr>
              <a:t>subsystems depend on many different factors such as, </a:t>
            </a:r>
            <a:r>
              <a:rPr lang="en-US" sz="2000" b="0" dirty="0" smtClean="0">
                <a:solidFill>
                  <a:schemeClr val="tx1"/>
                </a:solidFill>
                <a:latin typeface="Calibri" pitchFamily="34" charset="0"/>
                <a:cs typeface="Calibri" pitchFamily="34" charset="0"/>
              </a:rPr>
              <a:t>amount </a:t>
            </a:r>
            <a:r>
              <a:rPr lang="en-US" sz="2000" b="0" dirty="0">
                <a:solidFill>
                  <a:schemeClr val="tx1"/>
                </a:solidFill>
                <a:latin typeface="Calibri" pitchFamily="34" charset="0"/>
                <a:cs typeface="Calibri" pitchFamily="34" charset="0"/>
              </a:rPr>
              <a:t>of cash memory, memory latency,  bandwidth,  etc. </a:t>
            </a:r>
            <a:r>
              <a:rPr lang="en-US" sz="2000" b="0" dirty="0" err="1">
                <a:solidFill>
                  <a:schemeClr val="tx1"/>
                </a:solidFill>
                <a:latin typeface="Calibri" pitchFamily="34" charset="0"/>
                <a:cs typeface="Calibri" pitchFamily="34" charset="0"/>
              </a:rPr>
              <a:t>P</a:t>
            </a:r>
            <a:r>
              <a:rPr lang="en-US" sz="2000" b="0" dirty="0" err="1" smtClean="0">
                <a:solidFill>
                  <a:schemeClr val="tx1"/>
                </a:solidFill>
                <a:latin typeface="Calibri" pitchFamily="34" charset="0"/>
                <a:cs typeface="Calibri" pitchFamily="34" charset="0"/>
              </a:rPr>
              <a:t>refetch</a:t>
            </a:r>
            <a:r>
              <a:rPr lang="en-US" sz="2000" b="0" dirty="0" smtClean="0">
                <a:solidFill>
                  <a:schemeClr val="tx1"/>
                </a:solidFill>
                <a:latin typeface="Calibri" pitchFamily="34" charset="0"/>
                <a:cs typeface="Calibri" pitchFamily="34" charset="0"/>
              </a:rPr>
              <a:t> instruction call </a:t>
            </a:r>
            <a:r>
              <a:rPr lang="en-US" sz="2000" b="0" dirty="0">
                <a:solidFill>
                  <a:schemeClr val="tx1"/>
                </a:solidFill>
                <a:latin typeface="Calibri" pitchFamily="34" charset="0"/>
                <a:cs typeface="Calibri" pitchFamily="34" charset="0"/>
              </a:rPr>
              <a:t>has its price and </a:t>
            </a:r>
            <a:r>
              <a:rPr lang="en-US" sz="2000" b="0" dirty="0" smtClean="0">
                <a:solidFill>
                  <a:schemeClr val="tx1"/>
                </a:solidFill>
                <a:latin typeface="Calibri" pitchFamily="34" charset="0"/>
                <a:cs typeface="Calibri" pitchFamily="34" charset="0"/>
              </a:rPr>
              <a:t>increases </a:t>
            </a:r>
            <a:r>
              <a:rPr lang="en-US" sz="2000" b="0" dirty="0">
                <a:solidFill>
                  <a:schemeClr val="tx1"/>
                </a:solidFill>
                <a:latin typeface="Calibri" pitchFamily="34" charset="0"/>
                <a:cs typeface="Calibri" pitchFamily="34" charset="0"/>
              </a:rPr>
              <a:t>amount of data which should be passed through </a:t>
            </a:r>
            <a:r>
              <a:rPr lang="en-US" sz="2000" b="0" dirty="0" smtClean="0">
                <a:solidFill>
                  <a:schemeClr val="tx1"/>
                </a:solidFill>
                <a:latin typeface="Calibri" pitchFamily="34" charset="0"/>
                <a:cs typeface="Calibri" pitchFamily="34" charset="0"/>
              </a:rPr>
              <a:t>the system </a:t>
            </a:r>
            <a:r>
              <a:rPr lang="en-US" sz="2000" b="0" dirty="0">
                <a:solidFill>
                  <a:schemeClr val="tx1"/>
                </a:solidFill>
                <a:latin typeface="Calibri" pitchFamily="34" charset="0"/>
                <a:cs typeface="Calibri" pitchFamily="34" charset="0"/>
              </a:rPr>
              <a:t>bus. </a:t>
            </a:r>
            <a:r>
              <a:rPr lang="en-US" sz="2000" b="0" dirty="0" smtClean="0">
                <a:solidFill>
                  <a:schemeClr val="tx1"/>
                </a:solidFill>
                <a:latin typeface="Calibri" pitchFamily="34" charset="0"/>
                <a:cs typeface="Calibri" pitchFamily="34" charset="0"/>
              </a:rPr>
              <a:t>Therefore result </a:t>
            </a:r>
            <a:r>
              <a:rPr lang="en-US" sz="2000" b="0" dirty="0">
                <a:solidFill>
                  <a:schemeClr val="tx1"/>
                </a:solidFill>
                <a:latin typeface="Calibri" pitchFamily="34" charset="0"/>
                <a:cs typeface="Calibri" pitchFamily="34" charset="0"/>
              </a:rPr>
              <a:t>of software </a:t>
            </a:r>
            <a:r>
              <a:rPr lang="en-US" sz="2000" b="0" dirty="0" err="1">
                <a:solidFill>
                  <a:schemeClr val="tx1"/>
                </a:solidFill>
                <a:latin typeface="Calibri" pitchFamily="34" charset="0"/>
                <a:cs typeface="Calibri" pitchFamily="34" charset="0"/>
              </a:rPr>
              <a:t>prefetch</a:t>
            </a:r>
            <a:r>
              <a:rPr lang="en-US" sz="2000" b="0" dirty="0">
                <a:solidFill>
                  <a:schemeClr val="tx1"/>
                </a:solidFill>
                <a:latin typeface="Calibri" pitchFamily="34" charset="0"/>
                <a:cs typeface="Calibri" pitchFamily="34" charset="0"/>
              </a:rPr>
              <a:t> can be different for </a:t>
            </a:r>
            <a:r>
              <a:rPr lang="en-US" sz="2000" b="0" dirty="0" smtClean="0">
                <a:solidFill>
                  <a:schemeClr val="tx1"/>
                </a:solidFill>
                <a:latin typeface="Calibri" pitchFamily="34" charset="0"/>
                <a:cs typeface="Calibri" pitchFamily="34" charset="0"/>
              </a:rPr>
              <a:t>the different </a:t>
            </a:r>
            <a:r>
              <a:rPr lang="en-US" sz="2000" b="0" dirty="0">
                <a:solidFill>
                  <a:schemeClr val="tx1"/>
                </a:solidFill>
                <a:latin typeface="Calibri" pitchFamily="34" charset="0"/>
                <a:cs typeface="Calibri" pitchFamily="34" charset="0"/>
              </a:rPr>
              <a:t>computing systems.</a:t>
            </a:r>
            <a:endParaRPr lang="ru-RU" sz="2000" b="0" dirty="0">
              <a:solidFill>
                <a:schemeClr val="tx1"/>
              </a:solidFill>
              <a:latin typeface="Calibri" pitchFamily="34" charset="0"/>
              <a:cs typeface="Calibri"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455613" y="333375"/>
            <a:ext cx="8234362" cy="5632450"/>
          </a:xfrm>
        </p:spPr>
        <p:txBody>
          <a:bodyPr/>
          <a:lstStyle/>
          <a:p>
            <a:r>
              <a:rPr lang="en-US" sz="2800" b="1" dirty="0" smtClean="0">
                <a:solidFill>
                  <a:srgbClr val="0070C0"/>
                </a:solidFill>
                <a:latin typeface="Calibri" pitchFamily="34" charset="0"/>
                <a:cs typeface="Calibri" pitchFamily="34" charset="0"/>
              </a:rPr>
              <a:t>Auto software prefetching options</a:t>
            </a:r>
            <a:endParaRPr lang="ru-RU" sz="2800" b="1" dirty="0" smtClean="0">
              <a:solidFill>
                <a:srgbClr val="0070C0"/>
              </a:solidFill>
              <a:latin typeface="Calibri" pitchFamily="34" charset="0"/>
              <a:cs typeface="Calibri" pitchFamily="34" charset="0"/>
            </a:endParaRPr>
          </a:p>
          <a:p>
            <a:r>
              <a:rPr lang="en-US" sz="1800" dirty="0" smtClean="0">
                <a:latin typeface="Calibri" pitchFamily="34" charset="0"/>
                <a:cs typeface="Calibri" pitchFamily="34" charset="0"/>
              </a:rPr>
              <a:t>/</a:t>
            </a:r>
            <a:r>
              <a:rPr lang="en-US" sz="1800" dirty="0" err="1" smtClean="0">
                <a:latin typeface="Calibri" pitchFamily="34" charset="0"/>
                <a:cs typeface="Calibri" pitchFamily="34" charset="0"/>
              </a:rPr>
              <a:t>Qopt-prefetch</a:t>
            </a:r>
            <a:r>
              <a:rPr lang="en-US" sz="1800" dirty="0" smtClean="0">
                <a:latin typeface="Calibri" pitchFamily="34" charset="0"/>
                <a:cs typeface="Calibri" pitchFamily="34" charset="0"/>
              </a:rPr>
              <a:t>[:n]</a:t>
            </a:r>
          </a:p>
          <a:p>
            <a:r>
              <a:rPr lang="en-US" sz="1800" dirty="0" smtClean="0">
                <a:latin typeface="Calibri" pitchFamily="34" charset="0"/>
                <a:cs typeface="Calibri" pitchFamily="34" charset="0"/>
              </a:rPr>
              <a:t>1-4 Enables </a:t>
            </a:r>
            <a:r>
              <a:rPr lang="en-US" sz="1800" dirty="0">
                <a:latin typeface="Calibri" pitchFamily="34" charset="0"/>
                <a:cs typeface="Calibri" pitchFamily="34" charset="0"/>
              </a:rPr>
              <a:t>different levels of software prefetching. If you do not specify a value for n, the default is 2 on IA-32 and Intel® 64 architecture; the default is 3 on IA-64 </a:t>
            </a:r>
            <a:r>
              <a:rPr lang="en-US" sz="1800" dirty="0" smtClean="0">
                <a:latin typeface="Calibri" pitchFamily="34" charset="0"/>
                <a:cs typeface="Calibri" pitchFamily="34" charset="0"/>
              </a:rPr>
              <a:t>architecture</a:t>
            </a:r>
            <a:r>
              <a:rPr lang="en-US" sz="1800" dirty="0">
                <a:latin typeface="Calibri" pitchFamily="34" charset="0"/>
                <a:cs typeface="Calibri" pitchFamily="34" charset="0"/>
              </a:rPr>
              <a:t>. Use lower values to reduce the amount of prefetching</a:t>
            </a:r>
            <a:r>
              <a:rPr lang="en-US" sz="1800" dirty="0" smtClean="0">
                <a:latin typeface="Calibri" pitchFamily="34" charset="0"/>
                <a:cs typeface="Calibri" pitchFamily="34" charset="0"/>
              </a:rPr>
              <a:t>.</a:t>
            </a:r>
          </a:p>
          <a:p>
            <a:r>
              <a:rPr lang="en-US" sz="1800" dirty="0">
                <a:latin typeface="Calibri" pitchFamily="34" charset="0"/>
                <a:cs typeface="Calibri" pitchFamily="34" charset="0"/>
              </a:rPr>
              <a:t>   0	Disables software prefetching. This is the same as specifying -no-opt-</a:t>
            </a:r>
            <a:r>
              <a:rPr lang="en-US" sz="1800" dirty="0" err="1">
                <a:latin typeface="Calibri" pitchFamily="34" charset="0"/>
                <a:cs typeface="Calibri" pitchFamily="34" charset="0"/>
              </a:rPr>
              <a:t>prefetch</a:t>
            </a:r>
            <a:r>
              <a:rPr lang="en-US" sz="1800" dirty="0">
                <a:latin typeface="Calibri" pitchFamily="34" charset="0"/>
                <a:cs typeface="Calibri" pitchFamily="34" charset="0"/>
              </a:rPr>
              <a:t> (Linux and Mac OS X) or /</a:t>
            </a:r>
            <a:r>
              <a:rPr lang="en-US" sz="1800" dirty="0" err="1">
                <a:latin typeface="Calibri" pitchFamily="34" charset="0"/>
                <a:cs typeface="Calibri" pitchFamily="34" charset="0"/>
              </a:rPr>
              <a:t>Qopt-prefetch</a:t>
            </a:r>
            <a:r>
              <a:rPr lang="en-US" sz="1800" dirty="0">
                <a:latin typeface="Calibri" pitchFamily="34" charset="0"/>
                <a:cs typeface="Calibri" pitchFamily="34" charset="0"/>
              </a:rPr>
              <a:t>- (Windows).</a:t>
            </a:r>
            <a:endParaRPr lang="en-US" sz="1800" dirty="0" smtClean="0">
              <a:latin typeface="Calibri" pitchFamily="34" charset="0"/>
              <a:cs typeface="Calibri" pitchFamily="34" charset="0"/>
            </a:endParaRPr>
          </a:p>
        </p:txBody>
      </p:sp>
      <p:sp>
        <p:nvSpPr>
          <p:cNvPr id="3072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455613" y="404813"/>
            <a:ext cx="8234362" cy="5561012"/>
          </a:xfrm>
        </p:spPr>
        <p:txBody>
          <a:bodyPr/>
          <a:lstStyle/>
          <a:p>
            <a:r>
              <a:rPr lang="en-US" sz="2800" b="1" dirty="0" smtClean="0">
                <a:solidFill>
                  <a:srgbClr val="0070C0"/>
                </a:solidFill>
                <a:latin typeface="Calibri" pitchFamily="34" charset="0"/>
                <a:cs typeface="Calibri" pitchFamily="34" charset="0"/>
              </a:rPr>
              <a:t>C/C</a:t>
            </a:r>
            <a:r>
              <a:rPr lang="en-US" sz="2800" b="1" dirty="0" smtClean="0">
                <a:solidFill>
                  <a:srgbClr val="0070C0"/>
                </a:solidFill>
                <a:latin typeface="Calibri" pitchFamily="34" charset="0"/>
                <a:cs typeface="Calibri" pitchFamily="34" charset="0"/>
              </a:rPr>
              <a:t>++ extended array notation</a:t>
            </a:r>
          </a:p>
          <a:p>
            <a:r>
              <a:rPr lang="en-US" sz="2000" dirty="0" smtClean="0">
                <a:latin typeface="Calibri" pitchFamily="34" charset="0"/>
                <a:cs typeface="Calibri" pitchFamily="34" charset="0"/>
              </a:rPr>
              <a:t>C/C++ language extension for array notations is an Intel-specific language extension that is a part of Intel® </a:t>
            </a:r>
            <a:r>
              <a:rPr lang="en-US" sz="2000" dirty="0" err="1" smtClean="0">
                <a:latin typeface="Calibri" pitchFamily="34" charset="0"/>
                <a:cs typeface="Calibri" pitchFamily="34" charset="0"/>
              </a:rPr>
              <a:t>Cilk</a:t>
            </a:r>
            <a:r>
              <a:rPr lang="en-US" sz="2000" dirty="0" smtClean="0">
                <a:latin typeface="Calibri" pitchFamily="34" charset="0"/>
                <a:cs typeface="Calibri" pitchFamily="34" charset="0"/>
              </a:rPr>
              <a:t>™ Plus feature supported by the Intel® compiler. </a:t>
            </a:r>
          </a:p>
          <a:p>
            <a:r>
              <a:rPr lang="en-US" sz="2000" dirty="0" smtClean="0">
                <a:latin typeface="Calibri" pitchFamily="34" charset="0"/>
                <a:cs typeface="Calibri" pitchFamily="34" charset="0"/>
              </a:rPr>
              <a:t>The C/C++ extension provides data parallel array notations with the following major benefits:</a:t>
            </a:r>
          </a:p>
          <a:p>
            <a:pPr>
              <a:buFont typeface="Wingdings" pitchFamily="2" charset="2"/>
              <a:buChar char="Ø"/>
            </a:pPr>
            <a:r>
              <a:rPr lang="en-US" sz="2000" dirty="0" smtClean="0">
                <a:latin typeface="Calibri" pitchFamily="34" charset="0"/>
                <a:cs typeface="Calibri" pitchFamily="34" charset="0"/>
              </a:rPr>
              <a:t>Allows you to use array notation to program parallel operations in a familiar language </a:t>
            </a:r>
          </a:p>
          <a:p>
            <a:pPr>
              <a:buFont typeface="Wingdings" pitchFamily="2" charset="2"/>
              <a:buChar char="Ø"/>
            </a:pPr>
            <a:r>
              <a:rPr lang="en-US" sz="2000" dirty="0" smtClean="0">
                <a:latin typeface="Calibri" pitchFamily="34" charset="0"/>
                <a:cs typeface="Calibri" pitchFamily="34" charset="0"/>
              </a:rPr>
              <a:t>Achieves predictable performance based on mapping parallel constructs to the underlying multi-threaded and SIMD hardware </a:t>
            </a:r>
          </a:p>
          <a:p>
            <a:pPr>
              <a:buFont typeface="Wingdings" pitchFamily="2" charset="2"/>
              <a:buChar char="Ø"/>
            </a:pPr>
            <a:r>
              <a:rPr lang="en-US" sz="2000" dirty="0" smtClean="0">
                <a:latin typeface="Calibri" pitchFamily="34" charset="0"/>
                <a:cs typeface="Calibri" pitchFamily="34" charset="0"/>
              </a:rPr>
              <a:t>Enables compiler parallelization and </a:t>
            </a:r>
            <a:r>
              <a:rPr lang="en-US" sz="2000" dirty="0" err="1" smtClean="0">
                <a:latin typeface="Calibri" pitchFamily="34" charset="0"/>
                <a:cs typeface="Calibri" pitchFamily="34" charset="0"/>
              </a:rPr>
              <a:t>vectorization</a:t>
            </a:r>
            <a:r>
              <a:rPr lang="en-US" sz="2000" dirty="0" smtClean="0">
                <a:latin typeface="Calibri" pitchFamily="34" charset="0"/>
                <a:cs typeface="Calibri" pitchFamily="34" charset="0"/>
              </a:rPr>
              <a:t> with less reliance on alias and dependence analysis </a:t>
            </a:r>
          </a:p>
          <a:p>
            <a:r>
              <a:rPr lang="en-US" sz="2000" dirty="0" smtClean="0">
                <a:latin typeface="Calibri" pitchFamily="34" charset="0"/>
                <a:cs typeface="Calibri" pitchFamily="34" charset="0"/>
              </a:rPr>
              <a:t>When you use the array notations, the Intel® compiler implements them using vector code.</a:t>
            </a:r>
          </a:p>
          <a:p>
            <a:endParaRPr lang="en-US" sz="2000" dirty="0" smtClean="0">
              <a:latin typeface="Calibri" pitchFamily="34" charset="0"/>
              <a:cs typeface="Calibri" pitchFamily="34" charset="0"/>
            </a:endParaRPr>
          </a:p>
          <a:p>
            <a:endParaRPr lang="ru-RU" dirty="0" smtClean="0"/>
          </a:p>
        </p:txBody>
      </p:sp>
      <p:sp>
        <p:nvSpPr>
          <p:cNvPr id="3174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a:xfrm>
            <a:off x="455613" y="333375"/>
            <a:ext cx="8234362" cy="5632450"/>
          </a:xfrm>
        </p:spPr>
        <p:txBody>
          <a:bodyPr/>
          <a:lstStyle/>
          <a:p>
            <a:r>
              <a:rPr lang="en-US" sz="2800" b="1" dirty="0" smtClean="0">
                <a:solidFill>
                  <a:srgbClr val="0070C0"/>
                </a:solidFill>
                <a:latin typeface="Calibri" pitchFamily="34" charset="0"/>
                <a:cs typeface="Calibri" pitchFamily="34" charset="0"/>
              </a:rPr>
              <a:t>Usage Recommendations</a:t>
            </a:r>
          </a:p>
          <a:p>
            <a:r>
              <a:rPr lang="en-US" sz="2000" dirty="0" smtClean="0">
                <a:latin typeface="Calibri" pitchFamily="34" charset="0"/>
                <a:cs typeface="Calibri" pitchFamily="34" charset="0"/>
              </a:rPr>
              <a:t>Use the array notations when your algorithm requires operations on arrays and where it does not require a specific order of operations among the elements of the array(s).</a:t>
            </a:r>
          </a:p>
          <a:p>
            <a:r>
              <a:rPr lang="en-US" sz="2000" dirty="0" smtClean="0">
                <a:latin typeface="Calibri" pitchFamily="34" charset="0"/>
                <a:cs typeface="Calibri" pitchFamily="34" charset="0"/>
              </a:rPr>
              <a:t>To use the array notations in your application, keep the following sequence of steps in mind:</a:t>
            </a:r>
          </a:p>
          <a:p>
            <a:r>
              <a:rPr lang="en-US" sz="2000" dirty="0" smtClean="0">
                <a:latin typeface="Calibri" pitchFamily="34" charset="0"/>
                <a:cs typeface="Calibri" pitchFamily="34" charset="0"/>
              </a:rPr>
              <a:t>Insert the array notations language extensions into your application source code. </a:t>
            </a:r>
          </a:p>
          <a:p>
            <a:r>
              <a:rPr lang="en-US" sz="2000" dirty="0" smtClean="0">
                <a:latin typeface="Calibri" pitchFamily="34" charset="0"/>
                <a:cs typeface="Calibri" pitchFamily="34" charset="0"/>
              </a:rPr>
              <a:t>Compile the application at optimization level –O1 and above to enable </a:t>
            </a:r>
            <a:r>
              <a:rPr lang="en-US" sz="2000" dirty="0" err="1" smtClean="0">
                <a:latin typeface="Calibri" pitchFamily="34" charset="0"/>
                <a:cs typeface="Calibri" pitchFamily="34" charset="0"/>
              </a:rPr>
              <a:t>vectorization</a:t>
            </a:r>
            <a:r>
              <a:rPr lang="en-US" sz="2000" dirty="0" smtClean="0">
                <a:latin typeface="Calibri" pitchFamily="34" charset="0"/>
                <a:cs typeface="Calibri" pitchFamily="34" charset="0"/>
              </a:rPr>
              <a:t>. By default, the compiler generates SIMD vector instructions in the SSE2 instruction set. To generate SIMD vector instructions beyond SSE2, you can add target/architecture-specific compiler options to the compile command. </a:t>
            </a:r>
          </a:p>
          <a:p>
            <a:r>
              <a:rPr lang="en-US" sz="2000" dirty="0" smtClean="0">
                <a:latin typeface="Calibri" pitchFamily="34" charset="0"/>
                <a:cs typeface="Calibri" pitchFamily="34" charset="0"/>
              </a:rPr>
              <a:t>By default, the Intel® compiler accepts the array notations language extensions to generate vector and multi-threaded code based on the data parallel constructs in the program.</a:t>
            </a:r>
          </a:p>
          <a:p>
            <a:endParaRPr lang="en-US" sz="2000" dirty="0" smtClean="0">
              <a:latin typeface="Calibri" pitchFamily="34" charset="0"/>
              <a:cs typeface="Calibri" pitchFamily="34" charset="0"/>
            </a:endParaRPr>
          </a:p>
          <a:p>
            <a:endParaRPr lang="ru-RU" dirty="0" smtClean="0"/>
          </a:p>
        </p:txBody>
      </p:sp>
      <p:sp>
        <p:nvSpPr>
          <p:cNvPr id="3277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455613" y="404813"/>
            <a:ext cx="8234362" cy="936625"/>
          </a:xfrm>
        </p:spPr>
        <p:txBody>
          <a:bodyPr/>
          <a:lstStyle/>
          <a:p>
            <a:r>
              <a:rPr lang="en-US" sz="2800" b="1" dirty="0" smtClean="0">
                <a:solidFill>
                  <a:srgbClr val="0070C0"/>
                </a:solidFill>
              </a:rPr>
              <a:t>CEAN </a:t>
            </a:r>
            <a:r>
              <a:rPr lang="en-US" sz="2800" b="1" dirty="0" smtClean="0">
                <a:solidFill>
                  <a:srgbClr val="0070C0"/>
                </a:solidFill>
              </a:rPr>
              <a:t>(C/C++ Extensions for Array Notations Programming Model)</a:t>
            </a:r>
            <a:endParaRPr lang="ru-RU" sz="2800" b="1" dirty="0" smtClean="0">
              <a:solidFill>
                <a:srgbClr val="0070C0"/>
              </a:solidFill>
            </a:endParaRPr>
          </a:p>
          <a:p>
            <a:r>
              <a:rPr lang="en-US" sz="1800" b="1" dirty="0" smtClean="0"/>
              <a:t>A</a:t>
            </a:r>
            <a:r>
              <a:rPr lang="en-US" sz="1800" b="1" dirty="0" smtClean="0"/>
              <a:t>rray declarations</a:t>
            </a:r>
            <a:r>
              <a:rPr lang="ru-RU" sz="1800" b="1" dirty="0" smtClean="0"/>
              <a:t>:</a:t>
            </a:r>
            <a:endParaRPr lang="en-US" sz="1800" b="1" dirty="0" smtClean="0"/>
          </a:p>
          <a:p>
            <a:endParaRPr lang="ru-RU" dirty="0" smtClean="0"/>
          </a:p>
        </p:txBody>
      </p:sp>
      <p:sp>
        <p:nvSpPr>
          <p:cNvPr id="3379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graphicFrame>
        <p:nvGraphicFramePr>
          <p:cNvPr id="7" name="Table 6"/>
          <p:cNvGraphicFramePr>
            <a:graphicFrameLocks noGrp="1"/>
          </p:cNvGraphicFramePr>
          <p:nvPr>
            <p:extLst>
              <p:ext uri="{D42A27DB-BD31-4B8C-83A1-F6EECF244321}">
                <p14:modId xmlns:p14="http://schemas.microsoft.com/office/powerpoint/2010/main" val="3199920164"/>
              </p:ext>
            </p:extLst>
          </p:nvPr>
        </p:nvGraphicFramePr>
        <p:xfrm>
          <a:off x="432892" y="1772816"/>
          <a:ext cx="8675687" cy="4248152"/>
        </p:xfrm>
        <a:graphic>
          <a:graphicData uri="http://schemas.openxmlformats.org/drawingml/2006/table">
            <a:tbl>
              <a:tblPr/>
              <a:tblGrid>
                <a:gridCol w="1927139"/>
                <a:gridCol w="2104952"/>
                <a:gridCol w="4643596"/>
              </a:tblGrid>
              <a:tr h="305797">
                <a:tc>
                  <a:txBody>
                    <a:bodyPr/>
                    <a:lstStyle/>
                    <a:p>
                      <a:pPr algn="l"/>
                      <a:r>
                        <a:rPr lang="en-US" sz="1600" b="0" i="0" baseline="0" dirty="0">
                          <a:solidFill>
                            <a:srgbClr val="FFFFFF"/>
                          </a:solidFill>
                        </a:rPr>
                        <a:t>Length</a:t>
                      </a:r>
                    </a:p>
                  </a:txBody>
                  <a:tcPr marL="11188" marR="11188" marT="14917" marB="1491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solidFill>
                      <a:srgbClr val="555555"/>
                    </a:solidFill>
                  </a:tcPr>
                </a:tc>
                <a:tc>
                  <a:txBody>
                    <a:bodyPr/>
                    <a:lstStyle/>
                    <a:p>
                      <a:pPr algn="l"/>
                      <a:r>
                        <a:rPr lang="en-US" sz="1600" b="0" i="0" baseline="0" dirty="0">
                          <a:solidFill>
                            <a:srgbClr val="FFFFFF"/>
                          </a:solidFill>
                        </a:rPr>
                        <a:t>Storage Class</a:t>
                      </a:r>
                    </a:p>
                  </a:txBody>
                  <a:tcPr marL="11188" marR="11188" marT="14917" marB="1491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solidFill>
                      <a:srgbClr val="555555"/>
                    </a:solidFill>
                  </a:tcPr>
                </a:tc>
                <a:tc>
                  <a:txBody>
                    <a:bodyPr/>
                    <a:lstStyle/>
                    <a:p>
                      <a:pPr algn="l"/>
                      <a:r>
                        <a:rPr lang="en-US" sz="1600" b="0" i="0" baseline="0" dirty="0">
                          <a:solidFill>
                            <a:srgbClr val="FFFFFF"/>
                          </a:solidFill>
                        </a:rPr>
                        <a:t>Declaration</a:t>
                      </a:r>
                    </a:p>
                  </a:txBody>
                  <a:tcPr marL="11188" marR="11188" marT="14917" marB="1491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solidFill>
                      <a:srgbClr val="555555"/>
                    </a:solidFill>
                  </a:tcPr>
                </a:tc>
              </a:tr>
              <a:tr h="310927">
                <a:tc rowSpan="4">
                  <a:txBody>
                    <a:bodyPr/>
                    <a:lstStyle/>
                    <a:p>
                      <a:pPr algn="l" fontAlgn="t"/>
                      <a:r>
                        <a:rPr lang="en-US" sz="1600" b="0" i="0" baseline="0" dirty="0"/>
                        <a:t>Fixed</a:t>
                      </a:r>
                    </a:p>
                  </a:txBody>
                  <a:tcPr marL="14918" marR="14918" marT="14917" marB="1491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c>
                  <a:txBody>
                    <a:bodyPr/>
                    <a:lstStyle/>
                    <a:p>
                      <a:pPr algn="l" fontAlgn="t"/>
                      <a:r>
                        <a:rPr lang="en-US" sz="1600" b="0" i="0" baseline="0"/>
                        <a:t>Static</a:t>
                      </a:r>
                    </a:p>
                  </a:txBody>
                  <a:tcPr marL="14918" marR="14918" marT="14917" marB="1491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c>
                  <a:txBody>
                    <a:bodyPr/>
                    <a:lstStyle/>
                    <a:p>
                      <a:pPr algn="l" fontAlgn="t"/>
                      <a:r>
                        <a:rPr lang="en-US" sz="1600" b="0" i="0" baseline="0"/>
                        <a:t>static int a[16][128]</a:t>
                      </a:r>
                    </a:p>
                  </a:txBody>
                  <a:tcPr marL="14918" marR="14918" marT="14917" marB="1491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r>
              <a:tr h="850716">
                <a:tc vMerge="1">
                  <a:txBody>
                    <a:bodyPr/>
                    <a:lstStyle/>
                    <a:p>
                      <a:endParaRPr lang="ru-RU"/>
                    </a:p>
                  </a:txBody>
                  <a:tcPr/>
                </a:tc>
                <a:tc>
                  <a:txBody>
                    <a:bodyPr/>
                    <a:lstStyle/>
                    <a:p>
                      <a:pPr algn="l" fontAlgn="t"/>
                      <a:r>
                        <a:rPr lang="en-US" sz="1600" b="0" i="0" baseline="0" dirty="0"/>
                        <a:t>Auto</a:t>
                      </a:r>
                    </a:p>
                  </a:txBody>
                  <a:tcPr marL="14918" marR="14918" marT="14917" marB="1491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c>
                  <a:txBody>
                    <a:bodyPr/>
                    <a:lstStyle/>
                    <a:p>
                      <a:pPr algn="l" fontAlgn="t"/>
                      <a:r>
                        <a:rPr lang="en-US" sz="1600" b="0" i="0" baseline="0"/>
                        <a:t>void foo(void) {</a:t>
                      </a:r>
                    </a:p>
                    <a:p>
                      <a:pPr algn="l" fontAlgn="t"/>
                      <a:r>
                        <a:rPr lang="en-US" sz="1600" b="0" i="0" baseline="0"/>
                        <a:t>int a[16][128];</a:t>
                      </a:r>
                    </a:p>
                    <a:p>
                      <a:pPr algn="l" fontAlgn="t"/>
                      <a:r>
                        <a:rPr lang="en-US" sz="1600" b="0" i="0" baseline="0"/>
                        <a:t>}</a:t>
                      </a:r>
                    </a:p>
                  </a:txBody>
                  <a:tcPr marL="14918" marR="14918" marT="14917" marB="1491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r>
              <a:tr h="310927">
                <a:tc vMerge="1">
                  <a:txBody>
                    <a:bodyPr/>
                    <a:lstStyle/>
                    <a:p>
                      <a:endParaRPr lang="ru-RU"/>
                    </a:p>
                  </a:txBody>
                  <a:tcPr/>
                </a:tc>
                <a:tc>
                  <a:txBody>
                    <a:bodyPr/>
                    <a:lstStyle/>
                    <a:p>
                      <a:pPr algn="l" fontAlgn="t"/>
                      <a:r>
                        <a:rPr lang="en-US" sz="1600" b="0" i="0" baseline="0" dirty="0"/>
                        <a:t>Parameter</a:t>
                      </a:r>
                    </a:p>
                  </a:txBody>
                  <a:tcPr marL="14918" marR="14918" marT="14917" marB="1491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c>
                  <a:txBody>
                    <a:bodyPr/>
                    <a:lstStyle/>
                    <a:p>
                      <a:pPr algn="l" fontAlgn="t"/>
                      <a:r>
                        <a:rPr lang="en-US" sz="1600" b="0" i="0" baseline="0"/>
                        <a:t>void bar(int a[16][128]);</a:t>
                      </a:r>
                    </a:p>
                  </a:txBody>
                  <a:tcPr marL="14918" marR="14918" marT="14917" marB="1491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r>
              <a:tr h="310927">
                <a:tc vMerge="1">
                  <a:txBody>
                    <a:bodyPr/>
                    <a:lstStyle/>
                    <a:p>
                      <a:endParaRPr lang="ru-RU"/>
                    </a:p>
                  </a:txBody>
                  <a:tcPr/>
                </a:tc>
                <a:tc>
                  <a:txBody>
                    <a:bodyPr/>
                    <a:lstStyle/>
                    <a:p>
                      <a:pPr algn="l" fontAlgn="t"/>
                      <a:r>
                        <a:rPr lang="en-US" sz="1600" b="0" i="0" baseline="0"/>
                        <a:t>Heap</a:t>
                      </a:r>
                    </a:p>
                  </a:txBody>
                  <a:tcPr marL="14918" marR="14918" marT="14917" marB="1491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c>
                  <a:txBody>
                    <a:bodyPr/>
                    <a:lstStyle/>
                    <a:p>
                      <a:pPr algn="l" fontAlgn="t"/>
                      <a:r>
                        <a:rPr lang="en-US" sz="1600" b="0" i="0" baseline="0"/>
                        <a:t>int (*p2d)[128];</a:t>
                      </a:r>
                    </a:p>
                  </a:txBody>
                  <a:tcPr marL="14918" marR="14918" marT="14917" marB="1491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r>
              <a:tr h="850716">
                <a:tc rowSpan="3">
                  <a:txBody>
                    <a:bodyPr/>
                    <a:lstStyle/>
                    <a:p>
                      <a:pPr algn="l" fontAlgn="t"/>
                      <a:r>
                        <a:rPr lang="en-US" sz="1600" b="0" i="0" baseline="0"/>
                        <a:t>Variable (C99)</a:t>
                      </a:r>
                    </a:p>
                  </a:txBody>
                  <a:tcPr marL="14918" marR="14918" marT="14917" marB="1491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c>
                  <a:txBody>
                    <a:bodyPr/>
                    <a:lstStyle/>
                    <a:p>
                      <a:pPr algn="l" fontAlgn="t"/>
                      <a:r>
                        <a:rPr lang="en-US" sz="1600" b="0" i="0" baseline="0" dirty="0"/>
                        <a:t>Auto</a:t>
                      </a:r>
                    </a:p>
                  </a:txBody>
                  <a:tcPr marL="14918" marR="14918" marT="14917" marB="1491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c>
                  <a:txBody>
                    <a:bodyPr/>
                    <a:lstStyle/>
                    <a:p>
                      <a:pPr algn="l" fontAlgn="t"/>
                      <a:r>
                        <a:rPr lang="en-US" sz="1600" b="0" i="0" baseline="0"/>
                        <a:t>void foo(int m, int n) {</a:t>
                      </a:r>
                    </a:p>
                    <a:p>
                      <a:pPr algn="l" fontAlgn="t"/>
                      <a:r>
                        <a:rPr lang="en-US" sz="1600" b="0" i="0" baseline="0"/>
                        <a:t>int a[m][n];</a:t>
                      </a:r>
                    </a:p>
                    <a:p>
                      <a:pPr algn="l" fontAlgn="t"/>
                      <a:r>
                        <a:rPr lang="en-US" sz="1600" b="0" i="0" baseline="0"/>
                        <a:t>}</a:t>
                      </a:r>
                    </a:p>
                  </a:txBody>
                  <a:tcPr marL="14918" marR="14918" marT="14917" marB="1491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r>
              <a:tr h="457426">
                <a:tc vMerge="1">
                  <a:txBody>
                    <a:bodyPr/>
                    <a:lstStyle/>
                    <a:p>
                      <a:endParaRPr lang="ru-RU"/>
                    </a:p>
                  </a:txBody>
                  <a:tcPr/>
                </a:tc>
                <a:tc>
                  <a:txBody>
                    <a:bodyPr/>
                    <a:lstStyle/>
                    <a:p>
                      <a:pPr algn="l" fontAlgn="t"/>
                      <a:r>
                        <a:rPr lang="en-US" sz="1600" b="0" i="0" baseline="0"/>
                        <a:t>Parameter</a:t>
                      </a:r>
                    </a:p>
                  </a:txBody>
                  <a:tcPr marL="14918" marR="14918" marT="14917" marB="1491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c>
                  <a:txBody>
                    <a:bodyPr/>
                    <a:lstStyle/>
                    <a:p>
                      <a:pPr algn="l" fontAlgn="t"/>
                      <a:r>
                        <a:rPr lang="en-US" sz="1600" b="0" i="0" baseline="0"/>
                        <a:t>void bar(int m, int n, int a[m][n]);</a:t>
                      </a:r>
                    </a:p>
                  </a:txBody>
                  <a:tcPr marL="14918" marR="14918" marT="14917" marB="1491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r>
              <a:tr h="850716">
                <a:tc vMerge="1">
                  <a:txBody>
                    <a:bodyPr/>
                    <a:lstStyle/>
                    <a:p>
                      <a:endParaRPr lang="ru-RU"/>
                    </a:p>
                  </a:txBody>
                  <a:tcPr/>
                </a:tc>
                <a:tc>
                  <a:txBody>
                    <a:bodyPr/>
                    <a:lstStyle/>
                    <a:p>
                      <a:pPr algn="l" fontAlgn="t"/>
                      <a:r>
                        <a:rPr lang="en-US" sz="1600" b="0" i="0" baseline="0"/>
                        <a:t>Heap</a:t>
                      </a:r>
                    </a:p>
                  </a:txBody>
                  <a:tcPr marL="14918" marR="14918" marT="14917" marB="1491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c>
                  <a:txBody>
                    <a:bodyPr/>
                    <a:lstStyle/>
                    <a:p>
                      <a:pPr algn="l" fontAlgn="t"/>
                      <a:r>
                        <a:rPr lang="nn-NO" sz="1600" b="0" i="0" baseline="0" dirty="0"/>
                        <a:t>void bar(int m, int n) {</a:t>
                      </a:r>
                    </a:p>
                    <a:p>
                      <a:pPr algn="l" fontAlgn="t"/>
                      <a:r>
                        <a:rPr lang="nn-NO" sz="1600" b="0" i="0" baseline="0" dirty="0"/>
                        <a:t>int (*p2d)[n];</a:t>
                      </a:r>
                    </a:p>
                    <a:p>
                      <a:pPr algn="l" fontAlgn="t"/>
                      <a:r>
                        <a:rPr lang="nn-NO" sz="1600" b="0" i="0" baseline="0" dirty="0"/>
                        <a:t>}</a:t>
                      </a:r>
                    </a:p>
                  </a:txBody>
                  <a:tcPr marL="14918" marR="14918" marT="14917" marB="1491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r>
            </a:tbl>
          </a:graphicData>
        </a:graphic>
      </p:graphicFrame>
      <p:sp>
        <p:nvSpPr>
          <p:cNvPr id="3382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buClr>
                <a:srgbClr val="000000"/>
              </a:buClr>
              <a:buSzPct val="100000"/>
              <a:buFont typeface="Times New Roman" pitchFamily="18" charset="0"/>
              <a:buNone/>
            </a:pPr>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468313" y="333375"/>
            <a:ext cx="8234362" cy="1008063"/>
          </a:xfrm>
        </p:spPr>
        <p:txBody>
          <a:bodyPr/>
          <a:lstStyle/>
          <a:p>
            <a:pPr marL="457200" indent="-457200"/>
            <a:r>
              <a:rPr lang="ru-RU" smtClean="0"/>
              <a:t> </a:t>
            </a:r>
            <a:r>
              <a:rPr lang="en-US" sz="2000" smtClean="0"/>
              <a:t> CPU core is a complete computer system that shares some of the processing resources with other cores</a:t>
            </a:r>
            <a:endParaRPr lang="ru-RU" sz="2000" smtClean="0"/>
          </a:p>
        </p:txBody>
      </p:sp>
      <p:sp>
        <p:nvSpPr>
          <p:cNvPr id="717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pic>
        <p:nvPicPr>
          <p:cNvPr id="7172" name="Picture 4" descr="517px-Dual_Core_Generic.svg.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43213" y="1773238"/>
            <a:ext cx="3398837" cy="378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455613" y="404813"/>
            <a:ext cx="8234362" cy="5400675"/>
          </a:xfrm>
        </p:spPr>
        <p:txBody>
          <a:bodyPr/>
          <a:lstStyle/>
          <a:p>
            <a:r>
              <a:rPr lang="en-US" sz="2800" b="1" dirty="0">
                <a:solidFill>
                  <a:srgbClr val="0070C0"/>
                </a:solidFill>
              </a:rPr>
              <a:t>Declaration of the array </a:t>
            </a:r>
            <a:r>
              <a:rPr lang="en-US" sz="2800" b="1" dirty="0" smtClean="0">
                <a:solidFill>
                  <a:srgbClr val="0070C0"/>
                </a:solidFill>
              </a:rPr>
              <a:t>sections</a:t>
            </a:r>
            <a:endParaRPr lang="en-US" sz="2800" b="1" dirty="0">
              <a:solidFill>
                <a:srgbClr val="0070C0"/>
              </a:solidFill>
            </a:endParaRPr>
          </a:p>
          <a:p>
            <a:r>
              <a:rPr lang="ru-RU" dirty="0" smtClean="0"/>
              <a:t>  </a:t>
            </a:r>
            <a:r>
              <a:rPr lang="en-US" sz="1800" dirty="0" err="1" smtClean="0"/>
              <a:t>section_operator</a:t>
            </a:r>
            <a:r>
              <a:rPr lang="en-US" sz="1800" dirty="0" smtClean="0"/>
              <a:t> :: = [&lt;lower bound&gt;:&lt;length&gt;:&lt;stride&gt;]</a:t>
            </a:r>
          </a:p>
          <a:p>
            <a:r>
              <a:rPr lang="en-US" sz="1800" dirty="0" smtClean="0"/>
              <a:t>  </a:t>
            </a:r>
            <a:r>
              <a:rPr lang="en-US" sz="1800" dirty="0" smtClean="0">
                <a:solidFill>
                  <a:srgbClr val="00B050"/>
                </a:solidFill>
              </a:rPr>
              <a:t>a[0:3][0:4]</a:t>
            </a:r>
          </a:p>
          <a:p>
            <a:r>
              <a:rPr lang="en-US" sz="1800" dirty="0" smtClean="0">
                <a:solidFill>
                  <a:srgbClr val="00B050"/>
                </a:solidFill>
              </a:rPr>
              <a:t>  b[0:2:3]</a:t>
            </a:r>
          </a:p>
          <a:p>
            <a:r>
              <a:rPr lang="en-US" sz="1800" dirty="0" smtClean="0"/>
              <a:t>  You must use </a:t>
            </a:r>
            <a:r>
              <a:rPr lang="ru-RU" sz="1800" dirty="0" smtClean="0"/>
              <a:t> </a:t>
            </a:r>
            <a:r>
              <a:rPr lang="en-US" sz="1800" b="1" dirty="0" smtClean="0"/>
              <a:t>–</a:t>
            </a:r>
            <a:r>
              <a:rPr lang="en-US" sz="1800" b="1" dirty="0" err="1" smtClean="0"/>
              <a:t>std</a:t>
            </a:r>
            <a:r>
              <a:rPr lang="en-US" sz="1800" b="1" dirty="0" smtClean="0"/>
              <a:t>=c99 </a:t>
            </a:r>
            <a:r>
              <a:rPr lang="en-US" sz="1800" dirty="0" smtClean="0"/>
              <a:t>(Linux </a:t>
            </a:r>
            <a:r>
              <a:rPr lang="ru-RU" sz="1800" dirty="0" smtClean="0"/>
              <a:t>и </a:t>
            </a:r>
            <a:r>
              <a:rPr lang="en-US" sz="1800" dirty="0" smtClean="0"/>
              <a:t>MAC OS) or</a:t>
            </a:r>
            <a:r>
              <a:rPr lang="ru-RU" sz="1800" dirty="0" smtClean="0"/>
              <a:t> </a:t>
            </a:r>
            <a:r>
              <a:rPr lang="en-US" sz="1800" b="1" dirty="0" smtClean="0"/>
              <a:t>/</a:t>
            </a:r>
            <a:r>
              <a:rPr lang="en-US" sz="1800" b="1" dirty="0" err="1" smtClean="0"/>
              <a:t>Qstd</a:t>
            </a:r>
            <a:r>
              <a:rPr lang="en-US" sz="1800" b="1" dirty="0" smtClean="0"/>
              <a:t>=c99 </a:t>
            </a:r>
            <a:r>
              <a:rPr lang="en-US" sz="1800" dirty="0" smtClean="0"/>
              <a:t>compiler options</a:t>
            </a:r>
          </a:p>
          <a:p>
            <a:r>
              <a:rPr lang="en-US" sz="1800" dirty="0" smtClean="0"/>
              <a:t>  Example</a:t>
            </a:r>
            <a:r>
              <a:rPr lang="ru-RU" sz="1800" dirty="0" smtClean="0"/>
              <a:t>:</a:t>
            </a:r>
          </a:p>
          <a:p>
            <a:r>
              <a:rPr lang="ru-RU" sz="1800" dirty="0" smtClean="0"/>
              <a:t>  </a:t>
            </a:r>
            <a:r>
              <a:rPr lang="en-US" sz="1800" dirty="0" err="1" smtClean="0"/>
              <a:t>typedef</a:t>
            </a:r>
            <a:r>
              <a:rPr lang="en-US" sz="1800" dirty="0" smtClean="0"/>
              <a:t> </a:t>
            </a:r>
            <a:r>
              <a:rPr lang="en-US" sz="1800" dirty="0" err="1" smtClean="0"/>
              <a:t>int</a:t>
            </a:r>
            <a:r>
              <a:rPr lang="en-US" sz="1800" dirty="0" smtClean="0"/>
              <a:t> (*p2d)[128];</a:t>
            </a:r>
          </a:p>
          <a:p>
            <a:r>
              <a:rPr lang="en-US" sz="1800" dirty="0" smtClean="0"/>
              <a:t>  </a:t>
            </a:r>
            <a:r>
              <a:rPr lang="en-US" sz="1800" dirty="0" smtClean="0">
                <a:solidFill>
                  <a:srgbClr val="00B050"/>
                </a:solidFill>
              </a:rPr>
              <a:t>p2d p = (p2d) </a:t>
            </a:r>
            <a:r>
              <a:rPr lang="en-US" sz="1800" dirty="0" err="1" smtClean="0">
                <a:solidFill>
                  <a:srgbClr val="00B050"/>
                </a:solidFill>
              </a:rPr>
              <a:t>malloc</a:t>
            </a:r>
            <a:r>
              <a:rPr lang="en-US" sz="1800" dirty="0" smtClean="0">
                <a:solidFill>
                  <a:srgbClr val="00B050"/>
                </a:solidFill>
              </a:rPr>
              <a:t> (</a:t>
            </a:r>
            <a:r>
              <a:rPr lang="en-US" sz="1800" dirty="0" err="1" smtClean="0">
                <a:solidFill>
                  <a:srgbClr val="00B050"/>
                </a:solidFill>
              </a:rPr>
              <a:t>sizeof</a:t>
            </a:r>
            <a:r>
              <a:rPr lang="en-US" sz="1800" dirty="0" smtClean="0">
                <a:solidFill>
                  <a:srgbClr val="00B050"/>
                </a:solidFill>
              </a:rPr>
              <a:t>(</a:t>
            </a:r>
            <a:r>
              <a:rPr lang="en-US" sz="1800" dirty="0" err="1" smtClean="0">
                <a:solidFill>
                  <a:srgbClr val="00B050"/>
                </a:solidFill>
              </a:rPr>
              <a:t>int</a:t>
            </a:r>
            <a:r>
              <a:rPr lang="en-US" sz="1800" dirty="0" smtClean="0">
                <a:solidFill>
                  <a:srgbClr val="00B050"/>
                </a:solidFill>
              </a:rPr>
              <a:t>)*rows*128);</a:t>
            </a:r>
          </a:p>
          <a:p>
            <a:r>
              <a:rPr lang="en-US" sz="1800" dirty="0" smtClean="0">
                <a:solidFill>
                  <a:srgbClr val="00B050"/>
                </a:solidFill>
              </a:rPr>
              <a:t>  p[0:rows][:]</a:t>
            </a:r>
          </a:p>
          <a:p>
            <a:r>
              <a:rPr lang="en-US" sz="1800" dirty="0" smtClean="0">
                <a:solidFill>
                  <a:srgbClr val="00B050"/>
                </a:solidFill>
              </a:rPr>
              <a:t>  </a:t>
            </a:r>
            <a:r>
              <a:rPr lang="en-US" sz="1800" dirty="0" smtClean="0">
                <a:solidFill>
                  <a:schemeClr val="tx2"/>
                </a:solidFill>
              </a:rPr>
              <a:t>Most of</a:t>
            </a:r>
            <a:r>
              <a:rPr lang="ru-RU" sz="1800" dirty="0" smtClean="0">
                <a:solidFill>
                  <a:schemeClr val="tx2"/>
                </a:solidFill>
              </a:rPr>
              <a:t> </a:t>
            </a:r>
            <a:r>
              <a:rPr lang="en-US" sz="1800" dirty="0" smtClean="0">
                <a:solidFill>
                  <a:schemeClr val="tx2"/>
                </a:solidFill>
              </a:rPr>
              <a:t>C/C++ operators are available for array sections</a:t>
            </a:r>
            <a:r>
              <a:rPr lang="ru-RU" sz="1800" dirty="0" smtClean="0">
                <a:solidFill>
                  <a:schemeClr val="tx2"/>
                </a:solidFill>
              </a:rPr>
              <a:t>.</a:t>
            </a:r>
          </a:p>
          <a:p>
            <a:r>
              <a:rPr lang="ru-RU" sz="1800" dirty="0" smtClean="0">
                <a:solidFill>
                  <a:schemeClr val="tx2"/>
                </a:solidFill>
              </a:rPr>
              <a:t>  </a:t>
            </a:r>
            <a:r>
              <a:rPr lang="en-US" sz="1800" dirty="0" smtClean="0">
                <a:solidFill>
                  <a:srgbClr val="00B050"/>
                </a:solidFill>
              </a:rPr>
              <a:t>a[:]*b[:]                              // element-wise multiplication</a:t>
            </a:r>
            <a:endParaRPr lang="ru-RU" sz="1800" dirty="0" smtClean="0">
              <a:solidFill>
                <a:srgbClr val="00B050"/>
              </a:solidFill>
            </a:endParaRPr>
          </a:p>
          <a:p>
            <a:r>
              <a:rPr lang="ru-RU" sz="1800" dirty="0" smtClean="0">
                <a:solidFill>
                  <a:srgbClr val="00B050"/>
                </a:solidFill>
              </a:rPr>
              <a:t>  </a:t>
            </a:r>
            <a:r>
              <a:rPr lang="en-US" sz="1800" dirty="0" smtClean="0">
                <a:solidFill>
                  <a:srgbClr val="00B050"/>
                </a:solidFill>
              </a:rPr>
              <a:t>a[3:2][2:2] + b[5:2][5:2]     // matrix addition</a:t>
            </a:r>
            <a:endParaRPr lang="ru-RU" sz="1800" dirty="0" smtClean="0">
              <a:solidFill>
                <a:srgbClr val="00B050"/>
              </a:solidFill>
            </a:endParaRPr>
          </a:p>
          <a:p>
            <a:r>
              <a:rPr lang="ru-RU" sz="1800" dirty="0" smtClean="0">
                <a:solidFill>
                  <a:srgbClr val="00B050"/>
                </a:solidFill>
              </a:rPr>
              <a:t>  </a:t>
            </a:r>
            <a:r>
              <a:rPr lang="en-US" sz="1800" dirty="0" smtClean="0">
                <a:solidFill>
                  <a:srgbClr val="00B050"/>
                </a:solidFill>
              </a:rPr>
              <a:t>a[0:4]+c                            // adds scalar to an array section</a:t>
            </a:r>
            <a:endParaRPr lang="ru-RU" sz="1800" dirty="0" smtClean="0">
              <a:solidFill>
                <a:srgbClr val="00B050"/>
              </a:solidFill>
            </a:endParaRPr>
          </a:p>
          <a:p>
            <a:r>
              <a:rPr lang="ru-RU" sz="1800" dirty="0" smtClean="0">
                <a:solidFill>
                  <a:srgbClr val="00B050"/>
                </a:solidFill>
              </a:rPr>
              <a:t>  </a:t>
            </a:r>
            <a:r>
              <a:rPr lang="en-US" sz="1800" dirty="0" smtClean="0">
                <a:solidFill>
                  <a:srgbClr val="00B050"/>
                </a:solidFill>
              </a:rPr>
              <a:t>a[:][:] = b[:][1][:] + c           // array assignment     </a:t>
            </a:r>
            <a:endParaRPr lang="ru-RU" sz="1800" dirty="0" smtClean="0">
              <a:solidFill>
                <a:srgbClr val="00B050"/>
              </a:solidFill>
            </a:endParaRPr>
          </a:p>
        </p:txBody>
      </p:sp>
      <p:sp>
        <p:nvSpPr>
          <p:cNvPr id="3481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
        <p:nvSpPr>
          <p:cNvPr id="3482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buClr>
                <a:srgbClr val="000000"/>
              </a:buClr>
              <a:buSzPct val="100000"/>
              <a:buFont typeface="Times New Roman" pitchFamily="18" charset="0"/>
              <a:buNone/>
            </a:pPr>
            <a:endParaRPr lang="ru-RU"/>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455613" y="404813"/>
            <a:ext cx="8234362" cy="431800"/>
          </a:xfrm>
        </p:spPr>
        <p:txBody>
          <a:bodyPr/>
          <a:lstStyle/>
          <a:p>
            <a:r>
              <a:rPr lang="en-US" sz="2800" b="1" dirty="0" smtClean="0">
                <a:solidFill>
                  <a:srgbClr val="0070C0"/>
                </a:solidFill>
              </a:rPr>
              <a:t>Function prototypes</a:t>
            </a:r>
            <a:endParaRPr lang="en-US" sz="2800" b="1" dirty="0">
              <a:solidFill>
                <a:srgbClr val="0070C0"/>
              </a:solidFill>
            </a:endParaRPr>
          </a:p>
        </p:txBody>
      </p:sp>
      <p:sp>
        <p:nvSpPr>
          <p:cNvPr id="3584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
        <p:nvSpPr>
          <p:cNvPr id="3584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buClr>
                <a:srgbClr val="000000"/>
              </a:buClr>
              <a:buSzPct val="100000"/>
              <a:buFont typeface="Times New Roman" pitchFamily="18" charset="0"/>
              <a:buNone/>
            </a:pPr>
            <a:endParaRPr lang="ru-RU"/>
          </a:p>
        </p:txBody>
      </p:sp>
      <p:graphicFrame>
        <p:nvGraphicFramePr>
          <p:cNvPr id="5" name="Table 4"/>
          <p:cNvGraphicFramePr>
            <a:graphicFrameLocks noGrp="1"/>
          </p:cNvGraphicFramePr>
          <p:nvPr/>
        </p:nvGraphicFramePr>
        <p:xfrm>
          <a:off x="250825" y="1196975"/>
          <a:ext cx="8424863" cy="4665664"/>
        </p:xfrm>
        <a:graphic>
          <a:graphicData uri="http://schemas.openxmlformats.org/drawingml/2006/table">
            <a:tbl>
              <a:tblPr/>
              <a:tblGrid>
                <a:gridCol w="3399838"/>
                <a:gridCol w="5025025"/>
              </a:tblGrid>
              <a:tr h="250180">
                <a:tc>
                  <a:txBody>
                    <a:bodyPr/>
                    <a:lstStyle/>
                    <a:p>
                      <a:pPr algn="l"/>
                      <a:r>
                        <a:rPr lang="en-US" sz="1400" b="0" i="0" dirty="0" smtClean="0">
                          <a:solidFill>
                            <a:srgbClr val="FFFFFF"/>
                          </a:solidFill>
                        </a:rPr>
                        <a:t>Function </a:t>
                      </a:r>
                      <a:r>
                        <a:rPr lang="en-US" sz="1400" b="0" i="0" dirty="0">
                          <a:solidFill>
                            <a:srgbClr val="FFFFFF"/>
                          </a:solidFill>
                        </a:rPr>
                        <a:t>Prototypes</a:t>
                      </a:r>
                    </a:p>
                  </a:txBody>
                  <a:tcPr marL="13804" marR="13804" marT="18407" marB="1840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solidFill>
                      <a:srgbClr val="555555"/>
                    </a:solidFill>
                  </a:tcPr>
                </a:tc>
                <a:tc>
                  <a:txBody>
                    <a:bodyPr/>
                    <a:lstStyle/>
                    <a:p>
                      <a:pPr algn="l"/>
                      <a:r>
                        <a:rPr lang="en-US" sz="1400" b="0" i="0">
                          <a:solidFill>
                            <a:srgbClr val="FFFFFF"/>
                          </a:solidFill>
                        </a:rPr>
                        <a:t>Descriptions</a:t>
                      </a:r>
                    </a:p>
                  </a:txBody>
                  <a:tcPr marL="13804" marR="13804" marT="18407" marB="1840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solidFill>
                      <a:srgbClr val="555555"/>
                    </a:solidFill>
                  </a:tcPr>
                </a:tc>
              </a:tr>
              <a:tr h="566918">
                <a:tc>
                  <a:txBody>
                    <a:bodyPr/>
                    <a:lstStyle/>
                    <a:p>
                      <a:pPr algn="l" fontAlgn="t"/>
                      <a:r>
                        <a:rPr lang="en-US" sz="1400" b="0" i="0" dirty="0"/>
                        <a:t>__</a:t>
                      </a:r>
                      <a:r>
                        <a:rPr lang="en-US" sz="1400" b="0" i="0" dirty="0" err="1"/>
                        <a:t>sec_reduce</a:t>
                      </a:r>
                      <a:r>
                        <a:rPr lang="en-US" sz="1400" b="0" i="0" dirty="0"/>
                        <a:t>(fun, identity, a</a:t>
                      </a:r>
                      <a:r>
                        <a:rPr lang="en-US" sz="1400" b="0" i="0" baseline="0" dirty="0"/>
                        <a:t>[:])</a:t>
                      </a:r>
                    </a:p>
                  </a:txBody>
                  <a:tcPr marL="18406" marR="18406" marT="18407" marB="1840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c>
                  <a:txBody>
                    <a:bodyPr/>
                    <a:lstStyle/>
                    <a:p>
                      <a:pPr algn="l" fontAlgn="t"/>
                      <a:r>
                        <a:rPr lang="en-US" sz="1400" b="0" i="0"/>
                        <a:t>Generic reduction function. Reduces fun across the array a[:] using identity as the initial value.</a:t>
                      </a:r>
                    </a:p>
                  </a:txBody>
                  <a:tcPr marL="18406" marR="18406" marT="18407" marB="1840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r>
              <a:tr h="301865">
                <a:tc>
                  <a:txBody>
                    <a:bodyPr/>
                    <a:lstStyle/>
                    <a:p>
                      <a:pPr algn="l" fontAlgn="t"/>
                      <a:r>
                        <a:rPr lang="en-US" sz="1400" b="0" i="0"/>
                        <a:t>__sec_reduce_add(a[:])</a:t>
                      </a:r>
                    </a:p>
                  </a:txBody>
                  <a:tcPr marL="18406" marR="18406" marT="18407" marB="1840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c>
                  <a:txBody>
                    <a:bodyPr/>
                    <a:lstStyle/>
                    <a:p>
                      <a:pPr algn="l" fontAlgn="t"/>
                      <a:r>
                        <a:rPr lang="en-US" sz="1400" b="0" i="0"/>
                        <a:t>Built-in reduction function. Adds values passed as arrays</a:t>
                      </a:r>
                    </a:p>
                  </a:txBody>
                  <a:tcPr marL="18406" marR="18406" marT="18407" marB="1840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r>
              <a:tr h="301865">
                <a:tc>
                  <a:txBody>
                    <a:bodyPr/>
                    <a:lstStyle/>
                    <a:p>
                      <a:pPr algn="l" fontAlgn="t"/>
                      <a:r>
                        <a:rPr lang="en-US" sz="1400" b="0" i="0"/>
                        <a:t>__sec_reduce_mul(a[:])</a:t>
                      </a:r>
                    </a:p>
                  </a:txBody>
                  <a:tcPr marL="18406" marR="18406" marT="18407" marB="1840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c>
                  <a:txBody>
                    <a:bodyPr/>
                    <a:lstStyle/>
                    <a:p>
                      <a:pPr algn="l" fontAlgn="t"/>
                      <a:r>
                        <a:rPr lang="en-US" sz="1400" b="0" i="0"/>
                        <a:t>Built-in reduction function. Multiplies values passed as arrays</a:t>
                      </a:r>
                    </a:p>
                  </a:txBody>
                  <a:tcPr marL="18406" marR="18406" marT="18407" marB="1840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r>
              <a:tr h="463548">
                <a:tc>
                  <a:txBody>
                    <a:bodyPr/>
                    <a:lstStyle/>
                    <a:p>
                      <a:pPr algn="l" fontAlgn="t"/>
                      <a:r>
                        <a:rPr lang="en-US" sz="1400" b="0" i="0"/>
                        <a:t>__sec_reduce_all_zero(a[:])</a:t>
                      </a:r>
                    </a:p>
                  </a:txBody>
                  <a:tcPr marL="18406" marR="18406" marT="18407" marB="1840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c>
                  <a:txBody>
                    <a:bodyPr/>
                    <a:lstStyle/>
                    <a:p>
                      <a:pPr algn="l" fontAlgn="t"/>
                      <a:r>
                        <a:rPr lang="en-US" sz="1400" b="0" i="0"/>
                        <a:t>Built-in reduction function. Tests that array elements are all zero</a:t>
                      </a:r>
                    </a:p>
                  </a:txBody>
                  <a:tcPr marL="18406" marR="18406" marT="18407" marB="1840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r>
              <a:tr h="463548">
                <a:tc>
                  <a:txBody>
                    <a:bodyPr/>
                    <a:lstStyle/>
                    <a:p>
                      <a:pPr algn="l" fontAlgn="t"/>
                      <a:r>
                        <a:rPr lang="en-US" sz="1400" b="0" i="0"/>
                        <a:t>__sec_reduce_all_nonzero(a[:])</a:t>
                      </a:r>
                    </a:p>
                  </a:txBody>
                  <a:tcPr marL="18406" marR="18406" marT="18407" marB="1840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c>
                  <a:txBody>
                    <a:bodyPr/>
                    <a:lstStyle/>
                    <a:p>
                      <a:pPr algn="l" fontAlgn="t"/>
                      <a:r>
                        <a:rPr lang="en-US" sz="1400" b="0" i="0"/>
                        <a:t>Built-in reduction function. Tests that array elements are all non-zero</a:t>
                      </a:r>
                    </a:p>
                  </a:txBody>
                  <a:tcPr marL="18406" marR="18406" marT="18407" marB="1840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r>
              <a:tr h="463548">
                <a:tc>
                  <a:txBody>
                    <a:bodyPr/>
                    <a:lstStyle/>
                    <a:p>
                      <a:pPr algn="l" fontAlgn="t"/>
                      <a:r>
                        <a:rPr lang="en-US" sz="1400" b="0" i="0"/>
                        <a:t>__sec_reduce_any_nonzero(a[:])</a:t>
                      </a:r>
                    </a:p>
                  </a:txBody>
                  <a:tcPr marL="18406" marR="18406" marT="18407" marB="1840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c>
                  <a:txBody>
                    <a:bodyPr/>
                    <a:lstStyle/>
                    <a:p>
                      <a:pPr algn="l" fontAlgn="t"/>
                      <a:r>
                        <a:rPr lang="en-US" sz="1400" b="0" i="0"/>
                        <a:t>Built-in reduction function. Tests for any array element that is non-zero</a:t>
                      </a:r>
                    </a:p>
                  </a:txBody>
                  <a:tcPr marL="18406" marR="18406" marT="18407" marB="1840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r>
              <a:tr h="463548">
                <a:tc>
                  <a:txBody>
                    <a:bodyPr/>
                    <a:lstStyle/>
                    <a:p>
                      <a:pPr algn="l" fontAlgn="t"/>
                      <a:r>
                        <a:rPr lang="en-US" sz="1400" b="0" i="0"/>
                        <a:t>__sec_reduce_min(a[:])</a:t>
                      </a:r>
                    </a:p>
                  </a:txBody>
                  <a:tcPr marL="18406" marR="18406" marT="18407" marB="1840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c>
                  <a:txBody>
                    <a:bodyPr/>
                    <a:lstStyle/>
                    <a:p>
                      <a:pPr algn="l" fontAlgn="t"/>
                      <a:r>
                        <a:rPr lang="en-US" sz="1400" b="0" i="0"/>
                        <a:t>Built-in reduction function. Determines the minimum value of array elements</a:t>
                      </a:r>
                    </a:p>
                  </a:txBody>
                  <a:tcPr marL="18406" marR="18406" marT="18407" marB="1840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r>
              <a:tr h="463548">
                <a:tc>
                  <a:txBody>
                    <a:bodyPr/>
                    <a:lstStyle/>
                    <a:p>
                      <a:pPr algn="l" fontAlgn="t"/>
                      <a:r>
                        <a:rPr lang="en-US" sz="1400" b="0" i="0"/>
                        <a:t>__sec_reduce_max(a[:])</a:t>
                      </a:r>
                    </a:p>
                  </a:txBody>
                  <a:tcPr marL="18406" marR="18406" marT="18407" marB="1840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c>
                  <a:txBody>
                    <a:bodyPr/>
                    <a:lstStyle/>
                    <a:p>
                      <a:pPr algn="l" fontAlgn="t"/>
                      <a:r>
                        <a:rPr lang="en-US" sz="1400" b="0" i="0"/>
                        <a:t>Built-in reduction function. Determines the maximum value of array elements</a:t>
                      </a:r>
                    </a:p>
                  </a:txBody>
                  <a:tcPr marL="18406" marR="18406" marT="18407" marB="1840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r>
              <a:tr h="463548">
                <a:tc>
                  <a:txBody>
                    <a:bodyPr/>
                    <a:lstStyle/>
                    <a:p>
                      <a:pPr algn="l" fontAlgn="t"/>
                      <a:r>
                        <a:rPr lang="en-US" sz="1400" b="0" i="0"/>
                        <a:t>__sec_reduce_min_ind(a[:])</a:t>
                      </a:r>
                    </a:p>
                  </a:txBody>
                  <a:tcPr marL="18406" marR="18406" marT="18407" marB="1840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c>
                  <a:txBody>
                    <a:bodyPr/>
                    <a:lstStyle/>
                    <a:p>
                      <a:pPr algn="l" fontAlgn="t"/>
                      <a:r>
                        <a:rPr lang="en-US" sz="1400" b="0" i="0"/>
                        <a:t>Built-in reduction function. Determines the index of minimum value of array elements</a:t>
                      </a:r>
                    </a:p>
                  </a:txBody>
                  <a:tcPr marL="18406" marR="18406" marT="18407" marB="1840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r>
              <a:tr h="463548">
                <a:tc>
                  <a:txBody>
                    <a:bodyPr/>
                    <a:lstStyle/>
                    <a:p>
                      <a:pPr algn="l" fontAlgn="t"/>
                      <a:r>
                        <a:rPr lang="en-US" sz="1400" b="0" i="0"/>
                        <a:t>__sec_reduce_max_ind(a[:])</a:t>
                      </a:r>
                    </a:p>
                  </a:txBody>
                  <a:tcPr marL="18406" marR="18406" marT="18407" marB="1840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c>
                  <a:txBody>
                    <a:bodyPr/>
                    <a:lstStyle/>
                    <a:p>
                      <a:pPr algn="l" fontAlgn="t"/>
                      <a:r>
                        <a:rPr lang="en-US" sz="1400" b="0" i="0" dirty="0"/>
                        <a:t>Built-in reduction function. Determines the index of maximum value of array elements</a:t>
                      </a:r>
                    </a:p>
                  </a:txBody>
                  <a:tcPr marL="18406" marR="18406" marT="18407" marB="18407">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tcPr>
                </a:tc>
              </a:tr>
            </a:tbl>
          </a:graphicData>
        </a:graphic>
      </p:graphicFrame>
      <p:sp>
        <p:nvSpPr>
          <p:cNvPr id="35883" name="Rectangle 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buClr>
                <a:srgbClr val="000000"/>
              </a:buClr>
              <a:buSzPct val="100000"/>
              <a:buFont typeface="Times New Roman" pitchFamily="18" charset="0"/>
              <a:buNone/>
            </a:pPr>
            <a:endParaRPr lang="ru-RU"/>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476250"/>
            <a:ext cx="3887787" cy="5400675"/>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defRPr/>
            </a:pPr>
            <a:r>
              <a:rPr lang="en-US" sz="1600" b="1" dirty="0" smtClean="0">
                <a:solidFill>
                  <a:srgbClr val="00B050"/>
                </a:solidFill>
              </a:rPr>
              <a:t>#include &lt;</a:t>
            </a:r>
            <a:r>
              <a:rPr lang="en-US" sz="1600" b="1" dirty="0" err="1" smtClean="0">
                <a:solidFill>
                  <a:srgbClr val="00B050"/>
                </a:solidFill>
              </a:rPr>
              <a:t>stdio.h</a:t>
            </a:r>
            <a:r>
              <a:rPr lang="en-US" sz="1600" b="1" dirty="0" smtClean="0">
                <a:solidFill>
                  <a:srgbClr val="00B050"/>
                </a:solidFill>
              </a:rPr>
              <a:t>&gt;</a:t>
            </a:r>
          </a:p>
          <a:p>
            <a:pPr>
              <a:defRPr/>
            </a:pPr>
            <a:r>
              <a:rPr lang="en-US" sz="1600" b="1" dirty="0" smtClean="0">
                <a:solidFill>
                  <a:srgbClr val="00B050"/>
                </a:solidFill>
              </a:rPr>
              <a:t>#include &lt;</a:t>
            </a:r>
            <a:r>
              <a:rPr lang="en-US" sz="1600" b="1" dirty="0" err="1" smtClean="0">
                <a:solidFill>
                  <a:srgbClr val="00B050"/>
                </a:solidFill>
              </a:rPr>
              <a:t>stdlib.h</a:t>
            </a:r>
            <a:r>
              <a:rPr lang="en-US" sz="1600" b="1" dirty="0" smtClean="0">
                <a:solidFill>
                  <a:srgbClr val="00B050"/>
                </a:solidFill>
              </a:rPr>
              <a:t>&gt;</a:t>
            </a:r>
          </a:p>
          <a:p>
            <a:pPr>
              <a:defRPr/>
            </a:pPr>
            <a:r>
              <a:rPr lang="en-US" sz="1600" b="1" dirty="0" smtClean="0">
                <a:solidFill>
                  <a:srgbClr val="00B050"/>
                </a:solidFill>
              </a:rPr>
              <a:t>#define N 2000</a:t>
            </a:r>
          </a:p>
          <a:p>
            <a:pPr>
              <a:defRPr/>
            </a:pPr>
            <a:r>
              <a:rPr lang="en-US" sz="1600" b="1" dirty="0" err="1" smtClean="0">
                <a:solidFill>
                  <a:srgbClr val="00B050"/>
                </a:solidFill>
              </a:rPr>
              <a:t>typedef</a:t>
            </a:r>
            <a:r>
              <a:rPr lang="en-US" sz="1600" b="1" dirty="0" smtClean="0">
                <a:solidFill>
                  <a:srgbClr val="00B050"/>
                </a:solidFill>
              </a:rPr>
              <a:t> double (*p2d)[];</a:t>
            </a:r>
          </a:p>
          <a:p>
            <a:pPr>
              <a:defRPr/>
            </a:pPr>
            <a:endParaRPr lang="en-US" sz="1600" b="1" dirty="0" smtClean="0">
              <a:solidFill>
                <a:srgbClr val="00B050"/>
              </a:solidFill>
            </a:endParaRPr>
          </a:p>
          <a:p>
            <a:pPr>
              <a:defRPr/>
            </a:pPr>
            <a:r>
              <a:rPr lang="en-US" sz="1600" b="1" dirty="0" smtClean="0">
                <a:solidFill>
                  <a:srgbClr val="00B050"/>
                </a:solidFill>
              </a:rPr>
              <a:t>void </a:t>
            </a:r>
            <a:r>
              <a:rPr lang="en-US" sz="1600" b="1" dirty="0" err="1" smtClean="0">
                <a:solidFill>
                  <a:srgbClr val="00B050"/>
                </a:solidFill>
              </a:rPr>
              <a:t>matrix_mul</a:t>
            </a:r>
            <a:r>
              <a:rPr lang="en-US" sz="1600" b="1" dirty="0" smtClean="0">
                <a:solidFill>
                  <a:srgbClr val="00B050"/>
                </a:solidFill>
              </a:rPr>
              <a:t>(</a:t>
            </a:r>
            <a:r>
              <a:rPr lang="en-US" sz="1600" b="1" dirty="0" err="1" smtClean="0">
                <a:solidFill>
                  <a:srgbClr val="00B050"/>
                </a:solidFill>
              </a:rPr>
              <a:t>int</a:t>
            </a:r>
            <a:r>
              <a:rPr lang="en-US" sz="1600" b="1" dirty="0" smtClean="0">
                <a:solidFill>
                  <a:srgbClr val="00B050"/>
                </a:solidFill>
              </a:rPr>
              <a:t> n, double a[n][n], </a:t>
            </a:r>
            <a:endParaRPr lang="ru-RU" sz="1600" b="1" dirty="0" smtClean="0">
              <a:solidFill>
                <a:srgbClr val="00B050"/>
              </a:solidFill>
            </a:endParaRPr>
          </a:p>
          <a:p>
            <a:pPr>
              <a:defRPr/>
            </a:pPr>
            <a:r>
              <a:rPr lang="ru-RU" sz="1600" b="1" dirty="0" smtClean="0">
                <a:solidFill>
                  <a:srgbClr val="00B050"/>
                </a:solidFill>
              </a:rPr>
              <a:t>        </a:t>
            </a:r>
            <a:r>
              <a:rPr lang="en-US" sz="1600" b="1" dirty="0" smtClean="0">
                <a:solidFill>
                  <a:srgbClr val="00B050"/>
                </a:solidFill>
              </a:rPr>
              <a:t>double b[n][n],double c[n][n]) {</a:t>
            </a:r>
          </a:p>
          <a:p>
            <a:pPr>
              <a:defRPr/>
            </a:pPr>
            <a:r>
              <a:rPr lang="en-US" sz="1600" b="1" dirty="0" smtClean="0">
                <a:solidFill>
                  <a:srgbClr val="00B050"/>
                </a:solidFill>
              </a:rPr>
              <a:t> </a:t>
            </a:r>
            <a:r>
              <a:rPr lang="en-US" sz="1600" b="1" dirty="0" err="1" smtClean="0">
                <a:solidFill>
                  <a:srgbClr val="00B050"/>
                </a:solidFill>
              </a:rPr>
              <a:t>int</a:t>
            </a:r>
            <a:r>
              <a:rPr lang="en-US" sz="1600" b="1" dirty="0" smtClean="0">
                <a:solidFill>
                  <a:srgbClr val="00B050"/>
                </a:solidFill>
              </a:rPr>
              <a:t> </a:t>
            </a:r>
            <a:r>
              <a:rPr lang="en-US" sz="1600" b="1" dirty="0" err="1" smtClean="0">
                <a:solidFill>
                  <a:srgbClr val="00B050"/>
                </a:solidFill>
              </a:rPr>
              <a:t>i,j</a:t>
            </a:r>
            <a:r>
              <a:rPr lang="en-US" sz="1600" b="1" dirty="0" smtClean="0">
                <a:solidFill>
                  <a:srgbClr val="00B050"/>
                </a:solidFill>
              </a:rPr>
              <a:t>;</a:t>
            </a:r>
          </a:p>
          <a:p>
            <a:pPr>
              <a:defRPr/>
            </a:pPr>
            <a:r>
              <a:rPr lang="en-US" sz="1600" b="1" dirty="0" smtClean="0">
                <a:solidFill>
                  <a:srgbClr val="00B050"/>
                </a:solidFill>
              </a:rPr>
              <a:t> a[:][:] =1;</a:t>
            </a:r>
          </a:p>
          <a:p>
            <a:pPr>
              <a:defRPr/>
            </a:pPr>
            <a:r>
              <a:rPr lang="en-US" sz="1600" b="1" dirty="0" smtClean="0">
                <a:solidFill>
                  <a:srgbClr val="00B050"/>
                </a:solidFill>
              </a:rPr>
              <a:t> b[:][:] =-1;</a:t>
            </a:r>
          </a:p>
          <a:p>
            <a:pPr>
              <a:defRPr/>
            </a:pPr>
            <a:endParaRPr lang="en-US" sz="1600" b="1" dirty="0" smtClean="0">
              <a:solidFill>
                <a:srgbClr val="00B050"/>
              </a:solidFill>
            </a:endParaRPr>
          </a:p>
          <a:p>
            <a:pPr>
              <a:defRPr/>
            </a:pPr>
            <a:r>
              <a:rPr lang="en-US" sz="1600" b="1" dirty="0" smtClean="0">
                <a:solidFill>
                  <a:srgbClr val="00B050"/>
                </a:solidFill>
              </a:rPr>
              <a:t> for(</a:t>
            </a:r>
            <a:r>
              <a:rPr lang="en-US" sz="1600" b="1" dirty="0" err="1" smtClean="0">
                <a:solidFill>
                  <a:srgbClr val="00B050"/>
                </a:solidFill>
              </a:rPr>
              <a:t>i</a:t>
            </a:r>
            <a:r>
              <a:rPr lang="en-US" sz="1600" b="1" dirty="0" smtClean="0">
                <a:solidFill>
                  <a:srgbClr val="00B050"/>
                </a:solidFill>
              </a:rPr>
              <a:t>=0;i&lt;</a:t>
            </a:r>
            <a:r>
              <a:rPr lang="en-US" sz="1600" b="1" dirty="0" err="1" smtClean="0">
                <a:solidFill>
                  <a:srgbClr val="00B050"/>
                </a:solidFill>
              </a:rPr>
              <a:t>n;i</a:t>
            </a:r>
            <a:r>
              <a:rPr lang="en-US" sz="1600" b="1" dirty="0" smtClean="0">
                <a:solidFill>
                  <a:srgbClr val="00B050"/>
                </a:solidFill>
              </a:rPr>
              <a:t>++)</a:t>
            </a:r>
          </a:p>
          <a:p>
            <a:pPr>
              <a:defRPr/>
            </a:pPr>
            <a:r>
              <a:rPr lang="en-US" sz="1600" b="1" dirty="0" smtClean="0">
                <a:solidFill>
                  <a:srgbClr val="00B050"/>
                </a:solidFill>
              </a:rPr>
              <a:t>  for(j=0;j&lt;</a:t>
            </a:r>
            <a:r>
              <a:rPr lang="en-US" sz="1600" b="1" dirty="0" err="1" smtClean="0">
                <a:solidFill>
                  <a:srgbClr val="00B050"/>
                </a:solidFill>
              </a:rPr>
              <a:t>n;j</a:t>
            </a:r>
            <a:r>
              <a:rPr lang="en-US" sz="1600" b="1" dirty="0" smtClean="0">
                <a:solidFill>
                  <a:srgbClr val="00B050"/>
                </a:solidFill>
              </a:rPr>
              <a:t>++)</a:t>
            </a:r>
          </a:p>
          <a:p>
            <a:pPr>
              <a:defRPr/>
            </a:pPr>
            <a:r>
              <a:rPr lang="en-US" sz="1600" b="1" dirty="0" smtClean="0">
                <a:solidFill>
                  <a:srgbClr val="00B050"/>
                </a:solidFill>
              </a:rPr>
              <a:t>      c[</a:t>
            </a:r>
            <a:r>
              <a:rPr lang="en-US" sz="1600" b="1" dirty="0" err="1" smtClean="0">
                <a:solidFill>
                  <a:srgbClr val="00B050"/>
                </a:solidFill>
              </a:rPr>
              <a:t>i</a:t>
            </a:r>
            <a:r>
              <a:rPr lang="en-US" sz="1600" b="1" dirty="0" smtClean="0">
                <a:solidFill>
                  <a:srgbClr val="00B050"/>
                </a:solidFill>
              </a:rPr>
              <a:t>][j]=c[</a:t>
            </a:r>
            <a:r>
              <a:rPr lang="en-US" sz="1600" b="1" dirty="0" err="1" smtClean="0">
                <a:solidFill>
                  <a:srgbClr val="00B050"/>
                </a:solidFill>
              </a:rPr>
              <a:t>i</a:t>
            </a:r>
            <a:r>
              <a:rPr lang="en-US" sz="1600" b="1" dirty="0" smtClean="0">
                <a:solidFill>
                  <a:srgbClr val="00B050"/>
                </a:solidFill>
              </a:rPr>
              <a:t>][j]+</a:t>
            </a:r>
            <a:endParaRPr lang="ru-RU" sz="1600" b="1" dirty="0" smtClean="0">
              <a:solidFill>
                <a:srgbClr val="00B050"/>
              </a:solidFill>
            </a:endParaRPr>
          </a:p>
          <a:p>
            <a:pPr>
              <a:defRPr/>
            </a:pPr>
            <a:r>
              <a:rPr lang="en-US" sz="1600" b="1" dirty="0" smtClean="0">
                <a:solidFill>
                  <a:srgbClr val="00B050"/>
                </a:solidFill>
              </a:rPr>
              <a:t>__</a:t>
            </a:r>
            <a:r>
              <a:rPr lang="en-US" sz="1600" b="1" dirty="0" err="1" smtClean="0">
                <a:solidFill>
                  <a:srgbClr val="00B050"/>
                </a:solidFill>
              </a:rPr>
              <a:t>sec_reduce_add</a:t>
            </a:r>
            <a:r>
              <a:rPr lang="en-US" sz="1600" b="1" dirty="0" smtClean="0">
                <a:solidFill>
                  <a:srgbClr val="00B050"/>
                </a:solidFill>
              </a:rPr>
              <a:t>(a[</a:t>
            </a:r>
            <a:r>
              <a:rPr lang="en-US" sz="1600" b="1" dirty="0" err="1" smtClean="0">
                <a:solidFill>
                  <a:srgbClr val="00B050"/>
                </a:solidFill>
              </a:rPr>
              <a:t>i</a:t>
            </a:r>
            <a:r>
              <a:rPr lang="en-US" sz="1600" b="1" dirty="0" smtClean="0">
                <a:solidFill>
                  <a:srgbClr val="00B050"/>
                </a:solidFill>
              </a:rPr>
              <a:t>][:]*b[:][j]);</a:t>
            </a:r>
          </a:p>
          <a:p>
            <a:pPr>
              <a:defRPr/>
            </a:pPr>
            <a:r>
              <a:rPr lang="en-US" sz="1600" b="1" dirty="0" smtClean="0">
                <a:solidFill>
                  <a:srgbClr val="00B050"/>
                </a:solidFill>
              </a:rPr>
              <a:t> return;</a:t>
            </a:r>
          </a:p>
          <a:p>
            <a:pPr>
              <a:defRPr/>
            </a:pPr>
            <a:r>
              <a:rPr lang="en-US" sz="1600" b="1" dirty="0" smtClean="0">
                <a:solidFill>
                  <a:srgbClr val="00B050"/>
                </a:solidFill>
              </a:rPr>
              <a:t>}</a:t>
            </a:r>
          </a:p>
          <a:p>
            <a:pPr>
              <a:defRPr/>
            </a:pPr>
            <a:endParaRPr lang="ru-RU" dirty="0"/>
          </a:p>
        </p:txBody>
      </p:sp>
      <p:sp>
        <p:nvSpPr>
          <p:cNvPr id="3686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
        <p:nvSpPr>
          <p:cNvPr id="5" name="TextBox 4"/>
          <p:cNvSpPr txBox="1"/>
          <p:nvPr/>
        </p:nvSpPr>
        <p:spPr>
          <a:xfrm>
            <a:off x="4500563" y="549275"/>
            <a:ext cx="4464050" cy="37846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spAutoFit/>
          </a:bodyPr>
          <a:lstStyle/>
          <a:p>
            <a:pPr>
              <a:buClr>
                <a:srgbClr val="000000"/>
              </a:buClr>
              <a:buSzPct val="100000"/>
              <a:buFont typeface="Times New Roman" pitchFamily="18" charset="0"/>
              <a:buNone/>
              <a:defRPr/>
            </a:pPr>
            <a:r>
              <a:rPr lang="en-US" dirty="0" err="1">
                <a:solidFill>
                  <a:srgbClr val="00B050"/>
                </a:solidFill>
                <a:cs typeface="+mn-cs"/>
              </a:rPr>
              <a:t>int</a:t>
            </a:r>
            <a:r>
              <a:rPr lang="en-US" dirty="0">
                <a:solidFill>
                  <a:srgbClr val="00B050"/>
                </a:solidFill>
                <a:cs typeface="+mn-cs"/>
              </a:rPr>
              <a:t> main() {</a:t>
            </a:r>
          </a:p>
          <a:p>
            <a:pPr>
              <a:buClr>
                <a:srgbClr val="000000"/>
              </a:buClr>
              <a:buSzPct val="100000"/>
              <a:buFont typeface="Times New Roman" pitchFamily="18" charset="0"/>
              <a:buNone/>
              <a:defRPr/>
            </a:pPr>
            <a:r>
              <a:rPr lang="en-US" dirty="0">
                <a:solidFill>
                  <a:srgbClr val="00B050"/>
                </a:solidFill>
                <a:cs typeface="+mn-cs"/>
              </a:rPr>
              <a:t> p2d a= (p2d)</a:t>
            </a:r>
            <a:r>
              <a:rPr lang="en-US" dirty="0" err="1">
                <a:solidFill>
                  <a:srgbClr val="00B050"/>
                </a:solidFill>
                <a:cs typeface="+mn-cs"/>
              </a:rPr>
              <a:t>malloc</a:t>
            </a:r>
            <a:r>
              <a:rPr lang="en-US" dirty="0">
                <a:solidFill>
                  <a:srgbClr val="00B050"/>
                </a:solidFill>
                <a:cs typeface="+mn-cs"/>
              </a:rPr>
              <a:t>(N*N*</a:t>
            </a:r>
            <a:r>
              <a:rPr lang="en-US" dirty="0" err="1">
                <a:solidFill>
                  <a:srgbClr val="00B050"/>
                </a:solidFill>
                <a:cs typeface="+mn-cs"/>
              </a:rPr>
              <a:t>sizeof</a:t>
            </a:r>
            <a:r>
              <a:rPr lang="en-US" dirty="0">
                <a:solidFill>
                  <a:srgbClr val="00B050"/>
                </a:solidFill>
                <a:cs typeface="+mn-cs"/>
              </a:rPr>
              <a:t>(double)) ;</a:t>
            </a:r>
          </a:p>
          <a:p>
            <a:pPr>
              <a:buClr>
                <a:srgbClr val="000000"/>
              </a:buClr>
              <a:buSzPct val="100000"/>
              <a:buFont typeface="Times New Roman" pitchFamily="18" charset="0"/>
              <a:buNone/>
              <a:defRPr/>
            </a:pPr>
            <a:r>
              <a:rPr lang="en-US" dirty="0">
                <a:solidFill>
                  <a:srgbClr val="00B050"/>
                </a:solidFill>
                <a:cs typeface="+mn-cs"/>
              </a:rPr>
              <a:t> p2d b= (p2d)</a:t>
            </a:r>
            <a:r>
              <a:rPr lang="en-US" dirty="0" err="1">
                <a:solidFill>
                  <a:srgbClr val="00B050"/>
                </a:solidFill>
                <a:cs typeface="+mn-cs"/>
              </a:rPr>
              <a:t>malloc</a:t>
            </a:r>
            <a:r>
              <a:rPr lang="en-US" dirty="0">
                <a:solidFill>
                  <a:srgbClr val="00B050"/>
                </a:solidFill>
                <a:cs typeface="+mn-cs"/>
              </a:rPr>
              <a:t>(N*N*</a:t>
            </a:r>
            <a:r>
              <a:rPr lang="en-US" dirty="0" err="1">
                <a:solidFill>
                  <a:srgbClr val="00B050"/>
                </a:solidFill>
                <a:cs typeface="+mn-cs"/>
              </a:rPr>
              <a:t>sizeof</a:t>
            </a:r>
            <a:r>
              <a:rPr lang="en-US" dirty="0">
                <a:solidFill>
                  <a:srgbClr val="00B050"/>
                </a:solidFill>
                <a:cs typeface="+mn-cs"/>
              </a:rPr>
              <a:t>(double)) ;</a:t>
            </a:r>
          </a:p>
          <a:p>
            <a:pPr>
              <a:buClr>
                <a:srgbClr val="000000"/>
              </a:buClr>
              <a:buSzPct val="100000"/>
              <a:buFont typeface="Times New Roman" pitchFamily="18" charset="0"/>
              <a:buNone/>
              <a:defRPr/>
            </a:pPr>
            <a:r>
              <a:rPr lang="en-US" dirty="0">
                <a:solidFill>
                  <a:srgbClr val="00B050"/>
                </a:solidFill>
                <a:cs typeface="+mn-cs"/>
              </a:rPr>
              <a:t> p2d c= (p2d)</a:t>
            </a:r>
            <a:r>
              <a:rPr lang="en-US" dirty="0" err="1">
                <a:solidFill>
                  <a:srgbClr val="00B050"/>
                </a:solidFill>
                <a:cs typeface="+mn-cs"/>
              </a:rPr>
              <a:t>malloc</a:t>
            </a:r>
            <a:r>
              <a:rPr lang="en-US" dirty="0">
                <a:solidFill>
                  <a:srgbClr val="00B050"/>
                </a:solidFill>
                <a:cs typeface="+mn-cs"/>
              </a:rPr>
              <a:t>(N*N*</a:t>
            </a:r>
            <a:r>
              <a:rPr lang="en-US" dirty="0" err="1">
                <a:solidFill>
                  <a:srgbClr val="00B050"/>
                </a:solidFill>
                <a:cs typeface="+mn-cs"/>
              </a:rPr>
              <a:t>sizeof</a:t>
            </a:r>
            <a:r>
              <a:rPr lang="en-US" dirty="0">
                <a:solidFill>
                  <a:srgbClr val="00B050"/>
                </a:solidFill>
                <a:cs typeface="+mn-cs"/>
              </a:rPr>
              <a:t>(double));</a:t>
            </a:r>
          </a:p>
          <a:p>
            <a:pPr>
              <a:buClr>
                <a:srgbClr val="000000"/>
              </a:buClr>
              <a:buSzPct val="100000"/>
              <a:buFont typeface="Times New Roman" pitchFamily="18" charset="0"/>
              <a:buNone/>
              <a:defRPr/>
            </a:pPr>
            <a:endParaRPr lang="en-US" dirty="0">
              <a:solidFill>
                <a:srgbClr val="00B050"/>
              </a:solidFill>
              <a:cs typeface="+mn-cs"/>
            </a:endParaRPr>
          </a:p>
          <a:p>
            <a:pPr>
              <a:buClr>
                <a:srgbClr val="000000"/>
              </a:buClr>
              <a:buSzPct val="100000"/>
              <a:buFont typeface="Times New Roman" pitchFamily="18" charset="0"/>
              <a:buNone/>
              <a:defRPr/>
            </a:pPr>
            <a:r>
              <a:rPr lang="en-US" dirty="0">
                <a:solidFill>
                  <a:srgbClr val="00B050"/>
                </a:solidFill>
                <a:cs typeface="+mn-cs"/>
              </a:rPr>
              <a:t> </a:t>
            </a:r>
            <a:r>
              <a:rPr lang="en-US" dirty="0" err="1">
                <a:solidFill>
                  <a:srgbClr val="00B050"/>
                </a:solidFill>
                <a:cs typeface="+mn-cs"/>
              </a:rPr>
              <a:t>matrix_mul</a:t>
            </a:r>
            <a:r>
              <a:rPr lang="en-US" dirty="0">
                <a:solidFill>
                  <a:srgbClr val="00B050"/>
                </a:solidFill>
                <a:cs typeface="+mn-cs"/>
              </a:rPr>
              <a:t>(</a:t>
            </a:r>
            <a:r>
              <a:rPr lang="en-US" dirty="0" err="1">
                <a:solidFill>
                  <a:srgbClr val="00B050"/>
                </a:solidFill>
                <a:cs typeface="+mn-cs"/>
              </a:rPr>
              <a:t>N,a,a,a</a:t>
            </a:r>
            <a:r>
              <a:rPr lang="en-US" dirty="0">
                <a:solidFill>
                  <a:srgbClr val="00B050"/>
                </a:solidFill>
                <a:cs typeface="+mn-cs"/>
              </a:rPr>
              <a:t>);</a:t>
            </a:r>
          </a:p>
          <a:p>
            <a:pPr>
              <a:buClr>
                <a:srgbClr val="000000"/>
              </a:buClr>
              <a:buSzPct val="100000"/>
              <a:buFont typeface="Times New Roman" pitchFamily="18" charset="0"/>
              <a:buNone/>
              <a:defRPr/>
            </a:pPr>
            <a:r>
              <a:rPr lang="en-US" dirty="0">
                <a:solidFill>
                  <a:srgbClr val="00B050"/>
                </a:solidFill>
                <a:cs typeface="+mn-cs"/>
              </a:rPr>
              <a:t> </a:t>
            </a:r>
            <a:r>
              <a:rPr lang="en-US" dirty="0" err="1">
                <a:solidFill>
                  <a:srgbClr val="00B050"/>
                </a:solidFill>
                <a:cs typeface="+mn-cs"/>
              </a:rPr>
              <a:t>matrix_mul</a:t>
            </a:r>
            <a:r>
              <a:rPr lang="en-US" dirty="0">
                <a:solidFill>
                  <a:srgbClr val="00B050"/>
                </a:solidFill>
                <a:cs typeface="+mn-cs"/>
              </a:rPr>
              <a:t>(</a:t>
            </a:r>
            <a:r>
              <a:rPr lang="en-US" dirty="0" err="1">
                <a:solidFill>
                  <a:srgbClr val="00B050"/>
                </a:solidFill>
                <a:cs typeface="+mn-cs"/>
              </a:rPr>
              <a:t>N,a,b,c</a:t>
            </a:r>
            <a:r>
              <a:rPr lang="en-US" dirty="0">
                <a:solidFill>
                  <a:srgbClr val="00B050"/>
                </a:solidFill>
                <a:cs typeface="+mn-cs"/>
              </a:rPr>
              <a:t>);</a:t>
            </a:r>
          </a:p>
          <a:p>
            <a:pPr>
              <a:buClr>
                <a:srgbClr val="000000"/>
              </a:buClr>
              <a:buSzPct val="100000"/>
              <a:buFont typeface="Times New Roman" pitchFamily="18" charset="0"/>
              <a:buNone/>
              <a:defRPr/>
            </a:pPr>
            <a:endParaRPr lang="en-US" dirty="0">
              <a:solidFill>
                <a:srgbClr val="00B050"/>
              </a:solidFill>
              <a:cs typeface="+mn-cs"/>
            </a:endParaRPr>
          </a:p>
          <a:p>
            <a:pPr>
              <a:buClr>
                <a:srgbClr val="000000"/>
              </a:buClr>
              <a:buSzPct val="100000"/>
              <a:buFont typeface="Times New Roman" pitchFamily="18" charset="0"/>
              <a:buNone/>
              <a:defRPr/>
            </a:pPr>
            <a:r>
              <a:rPr lang="en-US" dirty="0">
                <a:solidFill>
                  <a:srgbClr val="00B050"/>
                </a:solidFill>
                <a:cs typeface="+mn-cs"/>
              </a:rPr>
              <a:t> free(a);</a:t>
            </a:r>
          </a:p>
          <a:p>
            <a:pPr>
              <a:buClr>
                <a:srgbClr val="000000"/>
              </a:buClr>
              <a:buSzPct val="100000"/>
              <a:buFont typeface="Times New Roman" pitchFamily="18" charset="0"/>
              <a:buNone/>
              <a:defRPr/>
            </a:pPr>
            <a:r>
              <a:rPr lang="en-US" dirty="0">
                <a:solidFill>
                  <a:srgbClr val="00B050"/>
                </a:solidFill>
                <a:cs typeface="+mn-cs"/>
              </a:rPr>
              <a:t> free(b);</a:t>
            </a:r>
          </a:p>
          <a:p>
            <a:pPr>
              <a:buClr>
                <a:srgbClr val="000000"/>
              </a:buClr>
              <a:buSzPct val="100000"/>
              <a:buFont typeface="Times New Roman" pitchFamily="18" charset="0"/>
              <a:buNone/>
              <a:defRPr/>
            </a:pPr>
            <a:r>
              <a:rPr lang="en-US" dirty="0">
                <a:solidFill>
                  <a:srgbClr val="00B050"/>
                </a:solidFill>
                <a:cs typeface="+mn-cs"/>
              </a:rPr>
              <a:t> free(c);</a:t>
            </a:r>
          </a:p>
          <a:p>
            <a:pPr>
              <a:buClr>
                <a:srgbClr val="000000"/>
              </a:buClr>
              <a:buSzPct val="100000"/>
              <a:buFont typeface="Times New Roman" pitchFamily="18" charset="0"/>
              <a:buNone/>
              <a:defRPr/>
            </a:pPr>
            <a:r>
              <a:rPr lang="en-US" dirty="0">
                <a:solidFill>
                  <a:srgbClr val="00B050"/>
                </a:solidFill>
                <a:cs typeface="+mn-cs"/>
              </a:rPr>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
        <p:nvSpPr>
          <p:cNvPr id="37891" name="Rectangle 1"/>
          <p:cNvSpPr>
            <a:spLocks noGrp="1" noChangeArrowheads="1"/>
          </p:cNvSpPr>
          <p:nvPr>
            <p:ph type="title" idx="4294967295"/>
          </p:nvPr>
        </p:nvSpPr>
        <p:spPr>
          <a:xfrm>
            <a:off x="250825" y="2492375"/>
            <a:ext cx="8229600" cy="1371600"/>
          </a:xfrm>
        </p:spPr>
        <p:txBody>
          <a:bodyPr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latin typeface="Calibri" pitchFamily="34" charset="0"/>
                <a:cs typeface="Calibri" pitchFamily="34" charset="0"/>
              </a:rPr>
              <a:t>Thank you</a:t>
            </a:r>
            <a:r>
              <a:rPr lang="ru-RU" sz="2800" dirty="0" smtClean="0">
                <a:latin typeface="Calibri" pitchFamily="34" charset="0"/>
                <a:cs typeface="Calibri" pitchFamily="34" charset="0"/>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455613" y="333375"/>
            <a:ext cx="8234362" cy="5632450"/>
          </a:xfrm>
        </p:spPr>
        <p:txBody>
          <a:bodyPr/>
          <a:lstStyle/>
          <a:p>
            <a:r>
              <a:rPr lang="en-US" sz="2800" b="1" dirty="0" smtClean="0">
                <a:solidFill>
                  <a:srgbClr val="0070C0"/>
                </a:solidFill>
                <a:latin typeface="Calibri" pitchFamily="34" charset="0"/>
                <a:cs typeface="Calibri" pitchFamily="34" charset="0"/>
              </a:rPr>
              <a:t>Multiprocessor </a:t>
            </a:r>
            <a:r>
              <a:rPr lang="en-US" sz="2800" b="1" dirty="0" smtClean="0">
                <a:solidFill>
                  <a:srgbClr val="0070C0"/>
                </a:solidFill>
                <a:latin typeface="Calibri" pitchFamily="34" charset="0"/>
                <a:cs typeface="Calibri" pitchFamily="34" charset="0"/>
              </a:rPr>
              <a:t>systems </a:t>
            </a:r>
            <a:r>
              <a:rPr lang="en-US" sz="2800" b="1" dirty="0" smtClean="0">
                <a:solidFill>
                  <a:srgbClr val="0070C0"/>
                </a:solidFill>
                <a:latin typeface="Calibri" pitchFamily="34" charset="0"/>
                <a:cs typeface="Calibri" pitchFamily="34" charset="0"/>
              </a:rPr>
              <a:t>are</a:t>
            </a:r>
            <a:endParaRPr lang="en-US" sz="2800" b="1" dirty="0" smtClean="0">
              <a:latin typeface="Calibri" pitchFamily="34" charset="0"/>
              <a:cs typeface="Calibri" pitchFamily="34" charset="0"/>
            </a:endParaRPr>
          </a:p>
          <a:p>
            <a:r>
              <a:rPr lang="en-US" sz="1600" dirty="0" smtClean="0">
                <a:latin typeface="Calibri" pitchFamily="34" charset="0"/>
                <a:cs typeface="Calibri" pitchFamily="34" charset="0"/>
              </a:rPr>
              <a:t>  1.) Massively parallel computers or systems with distributed memory (MPP systems).</a:t>
            </a:r>
          </a:p>
          <a:p>
            <a:r>
              <a:rPr lang="en-US" sz="1600" dirty="0" smtClean="0">
                <a:latin typeface="Calibri" pitchFamily="34" charset="0"/>
                <a:cs typeface="Calibri" pitchFamily="34" charset="0"/>
              </a:rPr>
              <a:t>     Each processor is completely autonomous.</a:t>
            </a:r>
          </a:p>
          <a:p>
            <a:r>
              <a:rPr lang="en-US" sz="1600" dirty="0" smtClean="0">
                <a:latin typeface="Calibri" pitchFamily="34" charset="0"/>
                <a:cs typeface="Calibri" pitchFamily="34" charset="0"/>
              </a:rPr>
              <a:t>     There is a communications medium.</a:t>
            </a:r>
          </a:p>
          <a:p>
            <a:r>
              <a:rPr lang="en-US" sz="1600" dirty="0" smtClean="0">
                <a:latin typeface="Calibri" pitchFamily="34" charset="0"/>
                <a:cs typeface="Calibri" pitchFamily="34" charset="0"/>
              </a:rPr>
              <a:t>     Advantages: good scalability</a:t>
            </a:r>
          </a:p>
          <a:p>
            <a:r>
              <a:rPr lang="en-US" sz="1600" dirty="0" smtClean="0">
                <a:latin typeface="Calibri" pitchFamily="34" charset="0"/>
                <a:cs typeface="Calibri" pitchFamily="34" charset="0"/>
              </a:rPr>
              <a:t>     Disadvantages: slow inter processor communication</a:t>
            </a:r>
          </a:p>
          <a:p>
            <a:r>
              <a:rPr lang="en-US" sz="1600" dirty="0" smtClean="0">
                <a:latin typeface="Calibri" pitchFamily="34" charset="0"/>
                <a:cs typeface="Calibri" pitchFamily="34" charset="0"/>
              </a:rPr>
              <a:t>  2.) Shared memory systems (SMP systems)</a:t>
            </a:r>
          </a:p>
          <a:p>
            <a:r>
              <a:rPr lang="en-US" sz="1600" dirty="0" smtClean="0">
                <a:latin typeface="Calibri" pitchFamily="34" charset="0"/>
                <a:cs typeface="Calibri" pitchFamily="34" charset="0"/>
              </a:rPr>
              <a:t>      All processors are equidistant from the memory. Communication with the memory via a common data bus.</a:t>
            </a:r>
          </a:p>
          <a:p>
            <a:r>
              <a:rPr lang="en-US" sz="1600" dirty="0" smtClean="0">
                <a:latin typeface="Calibri" pitchFamily="34" charset="0"/>
                <a:cs typeface="Calibri" pitchFamily="34" charset="0"/>
              </a:rPr>
              <a:t>      Advantages: good inter processor communication</a:t>
            </a:r>
          </a:p>
          <a:p>
            <a:r>
              <a:rPr lang="en-US" sz="1600" dirty="0" smtClean="0">
                <a:latin typeface="Calibri" pitchFamily="34" charset="0"/>
                <a:cs typeface="Calibri" pitchFamily="34" charset="0"/>
              </a:rPr>
              <a:t>      Disadvantages: poor scalability</a:t>
            </a:r>
          </a:p>
          <a:p>
            <a:r>
              <a:rPr lang="en-US" sz="1600" dirty="0" smtClean="0">
                <a:latin typeface="Calibri" pitchFamily="34" charset="0"/>
                <a:cs typeface="Calibri" pitchFamily="34" charset="0"/>
              </a:rPr>
              <a:t>                                the high cost of cache subsystem synchronization</a:t>
            </a:r>
          </a:p>
          <a:p>
            <a:r>
              <a:rPr lang="en-US" sz="1600" dirty="0" smtClean="0">
                <a:latin typeface="Calibri" pitchFamily="34" charset="0"/>
                <a:cs typeface="Calibri" pitchFamily="34" charset="0"/>
              </a:rPr>
              <a:t>  3.) Systems with non-uniform memory access (NUMA)</a:t>
            </a:r>
          </a:p>
          <a:p>
            <a:r>
              <a:rPr lang="en-US" sz="1600" dirty="0" smtClean="0">
                <a:latin typeface="Calibri" pitchFamily="34" charset="0"/>
                <a:cs typeface="Calibri" pitchFamily="34" charset="0"/>
              </a:rPr>
              <a:t>      Memory is physically distributed among processors. Single address space is supported at the hardware level.</a:t>
            </a:r>
          </a:p>
          <a:p>
            <a:r>
              <a:rPr lang="en-US" sz="1600" dirty="0" smtClean="0">
                <a:latin typeface="Calibri" pitchFamily="34" charset="0"/>
                <a:cs typeface="Calibri" pitchFamily="34" charset="0"/>
              </a:rPr>
              <a:t>      Advantages: good inter processor communication and scalability</a:t>
            </a:r>
          </a:p>
          <a:p>
            <a:r>
              <a:rPr lang="en-US" sz="1600" dirty="0" smtClean="0">
                <a:latin typeface="Calibri" pitchFamily="34" charset="0"/>
                <a:cs typeface="Calibri" pitchFamily="34" charset="0"/>
              </a:rPr>
              <a:t>     Disadvantages: different latency for the different parts of memory.</a:t>
            </a:r>
            <a:endParaRPr lang="ru-RU" sz="1600" dirty="0" smtClean="0">
              <a:latin typeface="Calibri" pitchFamily="34" charset="0"/>
              <a:cs typeface="Calibri" pitchFamily="34" charset="0"/>
            </a:endParaRPr>
          </a:p>
        </p:txBody>
      </p:sp>
      <p:sp>
        <p:nvSpPr>
          <p:cNvPr id="819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468313" y="476250"/>
            <a:ext cx="8234362" cy="504825"/>
          </a:xfrm>
        </p:spPr>
        <p:txBody>
          <a:bodyPr/>
          <a:lstStyle/>
          <a:p>
            <a:r>
              <a:rPr lang="en-US" dirty="0" smtClean="0"/>
              <a:t> </a:t>
            </a:r>
            <a:r>
              <a:rPr lang="en-US" sz="2800" b="1" dirty="0">
                <a:solidFill>
                  <a:srgbClr val="0070C0"/>
                </a:solidFill>
                <a:latin typeface="Calibri" pitchFamily="34" charset="0"/>
                <a:cs typeface="Calibri" pitchFamily="34" charset="0"/>
              </a:rPr>
              <a:t>Intel </a:t>
            </a:r>
            <a:r>
              <a:rPr lang="en-US" sz="2800" b="1" dirty="0" err="1">
                <a:solidFill>
                  <a:srgbClr val="0070C0"/>
                </a:solidFill>
                <a:latin typeface="Calibri" pitchFamily="34" charset="0"/>
                <a:cs typeface="Calibri" pitchFamily="34" charset="0"/>
              </a:rPr>
              <a:t>QuickPath</a:t>
            </a:r>
            <a:r>
              <a:rPr lang="en-US" sz="2800" b="1" dirty="0">
                <a:solidFill>
                  <a:srgbClr val="0070C0"/>
                </a:solidFill>
                <a:latin typeface="Calibri" pitchFamily="34" charset="0"/>
                <a:cs typeface="Calibri" pitchFamily="34" charset="0"/>
              </a:rPr>
              <a:t> Architecture</a:t>
            </a:r>
            <a:endParaRPr lang="ru-RU" sz="2800" b="1" dirty="0">
              <a:solidFill>
                <a:srgbClr val="0070C0"/>
              </a:solidFill>
              <a:latin typeface="Calibri" pitchFamily="34" charset="0"/>
              <a:cs typeface="Calibri" pitchFamily="34" charset="0"/>
            </a:endParaRPr>
          </a:p>
        </p:txBody>
      </p:sp>
      <p:sp>
        <p:nvSpPr>
          <p:cNvPr id="921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pic>
        <p:nvPicPr>
          <p:cNvPr id="9220" name="Picture 4" descr="QuickPath_Interconnec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5288" y="1557338"/>
            <a:ext cx="8280400"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pic>
        <p:nvPicPr>
          <p:cNvPr id="10243" name="Content Placeholder 5" descr="Single_run.bmp"/>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0" y="1557338"/>
            <a:ext cx="9144000" cy="4392612"/>
          </a:xfrm>
        </p:spPr>
      </p:pic>
      <p:sp>
        <p:nvSpPr>
          <p:cNvPr id="10244" name="TextBox 6"/>
          <p:cNvSpPr txBox="1">
            <a:spLocks noChangeArrowheads="1"/>
          </p:cNvSpPr>
          <p:nvPr/>
        </p:nvSpPr>
        <p:spPr bwMode="auto">
          <a:xfrm>
            <a:off x="179388" y="260350"/>
            <a:ext cx="8713787"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Clr>
                <a:srgbClr val="000000"/>
              </a:buClr>
              <a:buSzPct val="100000"/>
              <a:buFont typeface="Times New Roman" pitchFamily="18" charset="0"/>
              <a:buNone/>
            </a:pPr>
            <a:r>
              <a:rPr lang="en-US" dirty="0">
                <a:solidFill>
                  <a:srgbClr val="002060"/>
                </a:solidFill>
              </a:rPr>
              <a:t>Instability of the application performance on multiprocessor machines with non-uniform memory access.</a:t>
            </a:r>
          </a:p>
          <a:p>
            <a:pPr>
              <a:buClr>
                <a:srgbClr val="000000"/>
              </a:buClr>
              <a:buSzPct val="100000"/>
              <a:buFont typeface="Times New Roman" pitchFamily="18" charset="0"/>
              <a:buNone/>
            </a:pPr>
            <a:r>
              <a:rPr lang="en-US" dirty="0">
                <a:solidFill>
                  <a:srgbClr val="002060"/>
                </a:solidFill>
              </a:rPr>
              <a:t>OS periodically moves application from one core to another with different access speed to </a:t>
            </a:r>
            <a:r>
              <a:rPr lang="en-US" dirty="0" smtClean="0">
                <a:solidFill>
                  <a:srgbClr val="002060"/>
                </a:solidFill>
              </a:rPr>
              <a:t>the memory used.</a:t>
            </a:r>
            <a:endParaRPr lang="ru-RU"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455613" y="333375"/>
            <a:ext cx="8234362" cy="5632450"/>
          </a:xfrm>
        </p:spPr>
        <p:txBody>
          <a:bodyPr/>
          <a:lstStyle/>
          <a:p>
            <a:r>
              <a:rPr lang="en-US" sz="2800" b="1" dirty="0" smtClean="0">
                <a:solidFill>
                  <a:srgbClr val="0070C0"/>
                </a:solidFill>
                <a:latin typeface="Calibri" pitchFamily="34" charset="0"/>
                <a:cs typeface="Calibri" pitchFamily="34" charset="0"/>
              </a:rPr>
              <a:t>Pros </a:t>
            </a:r>
            <a:r>
              <a:rPr lang="en-US" sz="2800" b="1" dirty="0" smtClean="0">
                <a:solidFill>
                  <a:srgbClr val="0070C0"/>
                </a:solidFill>
                <a:latin typeface="Calibri" pitchFamily="34" charset="0"/>
                <a:cs typeface="Calibri" pitchFamily="34" charset="0"/>
              </a:rPr>
              <a:t>and cons of </a:t>
            </a:r>
            <a:r>
              <a:rPr lang="en-US" sz="2800" b="1" dirty="0" smtClean="0">
                <a:solidFill>
                  <a:srgbClr val="0070C0"/>
                </a:solidFill>
                <a:latin typeface="Calibri" pitchFamily="34" charset="0"/>
                <a:cs typeface="Calibri" pitchFamily="34" charset="0"/>
              </a:rPr>
              <a:t>the </a:t>
            </a:r>
            <a:r>
              <a:rPr lang="en-US" sz="2800" b="1" dirty="0" smtClean="0">
                <a:solidFill>
                  <a:srgbClr val="0070C0"/>
                </a:solidFill>
                <a:latin typeface="Calibri" pitchFamily="34" charset="0"/>
                <a:cs typeface="Calibri" pitchFamily="34" charset="0"/>
              </a:rPr>
              <a:t>multi-threaded applications</a:t>
            </a:r>
          </a:p>
          <a:p>
            <a:r>
              <a:rPr lang="en-US" dirty="0" smtClean="0">
                <a:latin typeface="Calibri" pitchFamily="34" charset="0"/>
                <a:cs typeface="Calibri" pitchFamily="34" charset="0"/>
              </a:rPr>
              <a:t> </a:t>
            </a:r>
            <a:r>
              <a:rPr lang="en-US" dirty="0" smtClean="0">
                <a:solidFill>
                  <a:srgbClr val="C00000"/>
                </a:solidFill>
                <a:latin typeface="Calibri" pitchFamily="34" charset="0"/>
                <a:cs typeface="Calibri" pitchFamily="34" charset="0"/>
              </a:rPr>
              <a:t>+ +</a:t>
            </a:r>
            <a:r>
              <a:rPr lang="en-US" dirty="0" smtClean="0">
                <a:latin typeface="Calibri" pitchFamily="34" charset="0"/>
                <a:cs typeface="Calibri" pitchFamily="34" charset="0"/>
              </a:rPr>
              <a:t>:</a:t>
            </a:r>
          </a:p>
          <a:p>
            <a:r>
              <a:rPr lang="en-US" dirty="0" smtClean="0">
                <a:latin typeface="Calibri" pitchFamily="34" charset="0"/>
                <a:cs typeface="Calibri" pitchFamily="34" charset="0"/>
              </a:rPr>
              <a:t> Computational resources are increased according to the kernel count.</a:t>
            </a:r>
          </a:p>
          <a:p>
            <a:r>
              <a:rPr lang="en-US" dirty="0" smtClean="0">
                <a:latin typeface="Calibri" pitchFamily="34" charset="0"/>
                <a:cs typeface="Calibri" pitchFamily="34" charset="0"/>
              </a:rPr>
              <a:t> </a:t>
            </a:r>
            <a:r>
              <a:rPr lang="en-US" dirty="0" smtClean="0">
                <a:solidFill>
                  <a:srgbClr val="C00000"/>
                </a:solidFill>
                <a:latin typeface="Calibri" pitchFamily="34" charset="0"/>
                <a:cs typeface="Calibri" pitchFamily="34" charset="0"/>
              </a:rPr>
              <a:t>- -</a:t>
            </a:r>
            <a:r>
              <a:rPr lang="en-US" dirty="0" smtClean="0">
                <a:latin typeface="Calibri" pitchFamily="34" charset="0"/>
                <a:cs typeface="Calibri" pitchFamily="34" charset="0"/>
              </a:rPr>
              <a:t>:</a:t>
            </a:r>
          </a:p>
          <a:p>
            <a:r>
              <a:rPr lang="en-US" dirty="0" smtClean="0">
                <a:latin typeface="Calibri" pitchFamily="34" charset="0"/>
                <a:cs typeface="Calibri" pitchFamily="34" charset="0"/>
              </a:rPr>
              <a:t> The increasing complexity of design</a:t>
            </a:r>
          </a:p>
          <a:p>
            <a:r>
              <a:rPr lang="en-US" dirty="0" smtClean="0">
                <a:latin typeface="Calibri" pitchFamily="34" charset="0"/>
                <a:cs typeface="Calibri" pitchFamily="34" charset="0"/>
              </a:rPr>
              <a:t> Thread synchronization overhead</a:t>
            </a:r>
          </a:p>
          <a:p>
            <a:r>
              <a:rPr lang="en-US" dirty="0" smtClean="0">
                <a:latin typeface="Calibri" pitchFamily="34" charset="0"/>
                <a:cs typeface="Calibri" pitchFamily="34" charset="0"/>
              </a:rPr>
              <a:t> Data races/ resource concurrency</a:t>
            </a:r>
          </a:p>
          <a:p>
            <a:r>
              <a:rPr lang="en-US" dirty="0" smtClean="0">
                <a:latin typeface="Calibri" pitchFamily="34" charset="0"/>
                <a:cs typeface="Calibri" pitchFamily="34" charset="0"/>
              </a:rPr>
              <a:t> Thread creation overhead</a:t>
            </a:r>
          </a:p>
          <a:p>
            <a:endParaRPr lang="en-US" dirty="0" smtClean="0">
              <a:latin typeface="Calibri" pitchFamily="34" charset="0"/>
              <a:cs typeface="Calibri" pitchFamily="34" charset="0"/>
            </a:endParaRPr>
          </a:p>
          <a:p>
            <a:r>
              <a:rPr lang="en-US" dirty="0" smtClean="0">
                <a:latin typeface="Calibri" pitchFamily="34" charset="0"/>
                <a:cs typeface="Calibri" pitchFamily="34" charset="0"/>
              </a:rPr>
              <a:t> Conclusion: If you are developing business applications, clearly aware of the goals and price of parallelism in your application.</a:t>
            </a:r>
            <a:endParaRPr lang="ru-RU" sz="2000" dirty="0" smtClean="0">
              <a:latin typeface="Calibri" pitchFamily="34" charset="0"/>
              <a:cs typeface="Calibri" pitchFamily="34" charset="0"/>
            </a:endParaRPr>
          </a:p>
        </p:txBody>
      </p:sp>
      <p:sp>
        <p:nvSpPr>
          <p:cNvPr id="1126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Grp="1" noChangeArrowheads="1"/>
          </p:cNvSpPr>
          <p:nvPr>
            <p:ph type="body" idx="4294967295"/>
          </p:nvPr>
        </p:nvSpPr>
        <p:spPr>
          <a:xfrm>
            <a:off x="395288" y="333375"/>
            <a:ext cx="8353425" cy="6335713"/>
          </a:xfrm>
        </p:spPr>
        <p:txBody>
          <a:bodyPr/>
          <a:lstStyle/>
          <a:p>
            <a:pPr eaLnBrk="1" hangingPunct="1">
              <a:lnSpc>
                <a:spcPct val="80000"/>
              </a:lnSpc>
              <a:spcBef>
                <a:spcPts val="4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dirty="0" smtClean="0">
                <a:latin typeface="Calibri" pitchFamily="34" charset="0"/>
                <a:cs typeface="Calibri" pitchFamily="34" charset="0"/>
              </a:rPr>
              <a:t>Auto </a:t>
            </a:r>
            <a:r>
              <a:rPr lang="en-US" sz="2000" dirty="0" smtClean="0">
                <a:latin typeface="Calibri" pitchFamily="34" charset="0"/>
                <a:cs typeface="Calibri" pitchFamily="34" charset="0"/>
              </a:rPr>
              <a:t>parallelization is a compiler optimization which automatically converts sequential code into multi-threaded in order to utilize multiple cores simultaneously. The purpose of the automatic parallelization is to free programmer from the difficult and tedious manual parallelization.</a:t>
            </a:r>
            <a:br>
              <a:rPr lang="en-US" sz="2000" dirty="0" smtClean="0">
                <a:latin typeface="Calibri" pitchFamily="34" charset="0"/>
                <a:cs typeface="Calibri" pitchFamily="34" charset="0"/>
              </a:rPr>
            </a:br>
            <a:r>
              <a:rPr lang="en-US" sz="2000" dirty="0" smtClean="0">
                <a:latin typeface="Calibri" pitchFamily="34" charset="0"/>
                <a:cs typeface="Calibri" pitchFamily="34" charset="0"/>
              </a:rPr>
              <a:t/>
            </a:r>
            <a:br>
              <a:rPr lang="en-US" sz="2000" dirty="0" smtClean="0">
                <a:latin typeface="Calibri" pitchFamily="34" charset="0"/>
                <a:cs typeface="Calibri" pitchFamily="34" charset="0"/>
              </a:rPr>
            </a:br>
            <a:endParaRPr lang="en-US" sz="2000" dirty="0" smtClean="0">
              <a:latin typeface="Calibri" pitchFamily="34" charset="0"/>
              <a:cs typeface="Calibri" pitchFamily="34" charset="0"/>
            </a:endParaRPr>
          </a:p>
          <a:p>
            <a:pPr eaLnBrk="1" hangingPunct="1">
              <a:lnSpc>
                <a:spcPct val="80000"/>
              </a:lnSpc>
              <a:spcBef>
                <a:spcPts val="4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dirty="0" smtClean="0">
                <a:latin typeface="Calibri" pitchFamily="34" charset="0"/>
                <a:cs typeface="Calibri" pitchFamily="34" charset="0"/>
              </a:rPr>
              <a:t>/</a:t>
            </a:r>
            <a:r>
              <a:rPr lang="en-US" sz="2000" dirty="0" err="1" smtClean="0">
                <a:latin typeface="Calibri" pitchFamily="34" charset="0"/>
                <a:cs typeface="Calibri" pitchFamily="34" charset="0"/>
              </a:rPr>
              <a:t>Qparallel</a:t>
            </a:r>
            <a:endParaRPr lang="en-US" sz="2000" dirty="0" smtClean="0">
              <a:latin typeface="Calibri" pitchFamily="34" charset="0"/>
              <a:cs typeface="Calibri" pitchFamily="34" charset="0"/>
            </a:endParaRPr>
          </a:p>
          <a:p>
            <a:pPr eaLnBrk="1" hangingPunct="1">
              <a:lnSpc>
                <a:spcPct val="80000"/>
              </a:lnSpc>
              <a:spcBef>
                <a:spcPts val="4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dirty="0" smtClean="0">
                <a:latin typeface="Calibri" pitchFamily="34" charset="0"/>
                <a:cs typeface="Calibri" pitchFamily="34" charset="0"/>
              </a:rPr>
              <a:t>          enable the auto-parallelization to generate multi-threaded code for</a:t>
            </a:r>
          </a:p>
          <a:p>
            <a:pPr eaLnBrk="1" hangingPunct="1">
              <a:lnSpc>
                <a:spcPct val="80000"/>
              </a:lnSpc>
              <a:spcBef>
                <a:spcPts val="4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dirty="0" smtClean="0">
                <a:latin typeface="Calibri" pitchFamily="34" charset="0"/>
                <a:cs typeface="Calibri" pitchFamily="34" charset="0"/>
              </a:rPr>
              <a:t>          loops that can be safely executed in parallel</a:t>
            </a:r>
          </a:p>
          <a:p>
            <a:pPr eaLnBrk="1" hangingPunct="1">
              <a:lnSpc>
                <a:spcPct val="80000"/>
              </a:lnSpc>
              <a:spcBef>
                <a:spcPts val="4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800"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395288" y="404813"/>
            <a:ext cx="8234362" cy="647700"/>
          </a:xfrm>
        </p:spPr>
        <p:txBody>
          <a:bodyPr/>
          <a:lstStyle/>
          <a:p>
            <a:pPr eaLnBrk="1" hangingPunct="1">
              <a:lnSpc>
                <a:spcPct val="80000"/>
              </a:lnSpc>
              <a:spcBef>
                <a:spcPts val="4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800" b="1" dirty="0" smtClean="0">
                <a:solidFill>
                  <a:srgbClr val="0070C0"/>
                </a:solidFill>
                <a:latin typeface="Calibri" pitchFamily="34" charset="0"/>
                <a:cs typeface="Calibri" pitchFamily="34" charset="0"/>
              </a:rPr>
              <a:t>Profitability </a:t>
            </a:r>
            <a:r>
              <a:rPr lang="en-US" sz="2800" b="1" dirty="0" smtClean="0">
                <a:solidFill>
                  <a:srgbClr val="0070C0"/>
                </a:solidFill>
                <a:latin typeface="Calibri" pitchFamily="34" charset="0"/>
                <a:cs typeface="Calibri" pitchFamily="34" charset="0"/>
              </a:rPr>
              <a:t>of auto </a:t>
            </a:r>
            <a:r>
              <a:rPr lang="en-US" sz="2800" b="1" dirty="0" smtClean="0">
                <a:solidFill>
                  <a:srgbClr val="0070C0"/>
                </a:solidFill>
                <a:latin typeface="Calibri" pitchFamily="34" charset="0"/>
                <a:cs typeface="Calibri" pitchFamily="34" charset="0"/>
              </a:rPr>
              <a:t>parallelization</a:t>
            </a:r>
            <a:endParaRPr lang="en-US" sz="2800" b="1" dirty="0" smtClean="0">
              <a:solidFill>
                <a:srgbClr val="0070C0"/>
              </a:solidFill>
              <a:latin typeface="Calibri" pitchFamily="34" charset="0"/>
              <a:cs typeface="Calibri" pitchFamily="34" charset="0"/>
            </a:endParaRPr>
          </a:p>
          <a:p>
            <a:pPr eaLnBrk="1" hangingPunct="1">
              <a:lnSpc>
                <a:spcPct val="80000"/>
              </a:lnSpc>
              <a:spcBef>
                <a:spcPts val="4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dirty="0" smtClean="0">
                <a:solidFill>
                  <a:schemeClr val="tx1"/>
                </a:solidFill>
                <a:latin typeface="Calibri" pitchFamily="34" charset="0"/>
                <a:cs typeface="Calibri" pitchFamily="34" charset="0"/>
              </a:rPr>
              <a:t>Let’s </a:t>
            </a:r>
            <a:r>
              <a:rPr lang="en-US" sz="2000" dirty="0" smtClean="0">
                <a:solidFill>
                  <a:schemeClr val="tx1"/>
                </a:solidFill>
                <a:latin typeface="Calibri" pitchFamily="34" charset="0"/>
                <a:cs typeface="Calibri" pitchFamily="34" charset="0"/>
              </a:rPr>
              <a:t>consider simple </a:t>
            </a:r>
            <a:r>
              <a:rPr lang="en-US" sz="2000" dirty="0" err="1" smtClean="0">
                <a:solidFill>
                  <a:schemeClr val="tx1"/>
                </a:solidFill>
                <a:latin typeface="Calibri" pitchFamily="34" charset="0"/>
                <a:cs typeface="Calibri" pitchFamily="34" charset="0"/>
              </a:rPr>
              <a:t>fortran</a:t>
            </a:r>
            <a:r>
              <a:rPr lang="en-US" sz="2000" dirty="0" smtClean="0">
                <a:solidFill>
                  <a:schemeClr val="tx1"/>
                </a:solidFill>
                <a:latin typeface="Calibri" pitchFamily="34" charset="0"/>
                <a:cs typeface="Calibri" pitchFamily="34" charset="0"/>
              </a:rPr>
              <a:t> test:</a:t>
            </a:r>
            <a:endParaRPr lang="ru-RU" sz="2000" dirty="0" smtClean="0">
              <a:solidFill>
                <a:schemeClr val="tx1"/>
              </a:solidFill>
              <a:latin typeface="Calibri" pitchFamily="34" charset="0"/>
              <a:cs typeface="Calibri" pitchFamily="34" charset="0"/>
            </a:endParaRPr>
          </a:p>
        </p:txBody>
      </p:sp>
      <p:sp>
        <p:nvSpPr>
          <p:cNvPr id="1331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1pPr>
            <a:lvl2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2pPr>
            <a:lvl3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3pPr>
            <a:lvl4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4pPr>
            <a:lvl5pPr eaLnBrk="0" hangingPunct="0">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
        <p:nvSpPr>
          <p:cNvPr id="2" name="TextBox 1"/>
          <p:cNvSpPr txBox="1"/>
          <p:nvPr/>
        </p:nvSpPr>
        <p:spPr>
          <a:xfrm>
            <a:off x="467544" y="1268760"/>
            <a:ext cx="4464496" cy="4507901"/>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a:outerShdw blurRad="50800" dist="38100" dir="2700000" algn="tl" rotWithShape="0">
              <a:prstClr val="black">
                <a:alpha val="40000"/>
              </a:prstClr>
            </a:outerShdw>
          </a:effectLst>
          <a:scene3d>
            <a:camera prst="orthographicFront"/>
            <a:lightRig rig="threePt" dir="t"/>
          </a:scene3d>
          <a:sp3d>
            <a:bevelT/>
          </a:sp3d>
        </p:spPr>
        <p:txBody>
          <a:bodyPr>
            <a:spAutoFit/>
          </a:bodyPr>
          <a:lstStyle/>
          <a:p>
            <a:pPr>
              <a:lnSpc>
                <a:spcPct val="80000"/>
              </a:lnSpc>
              <a:spcBef>
                <a:spcPts val="400"/>
              </a:spcBef>
              <a:buClr>
                <a:srgbClr val="000000"/>
              </a:buClr>
              <a:buSzPct val="100000"/>
              <a:buFont typeface="Times New Roman" pitchFamily="18" charset="0"/>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a:solidFill>
                  <a:srgbClr val="00B050"/>
                </a:solidFill>
                <a:cs typeface="+mn-cs"/>
              </a:rPr>
              <a:t>REAL :: a(1000,1000),b(1000,1000),</a:t>
            </a:r>
          </a:p>
          <a:p>
            <a:pPr>
              <a:lnSpc>
                <a:spcPct val="80000"/>
              </a:lnSpc>
              <a:spcBef>
                <a:spcPts val="400"/>
              </a:spcBef>
              <a:buClr>
                <a:srgbClr val="000000"/>
              </a:buClr>
              <a:buSzPct val="100000"/>
              <a:buFont typeface="Times New Roman" pitchFamily="18" charset="0"/>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a:solidFill>
                  <a:srgbClr val="00B050"/>
                </a:solidFill>
                <a:cs typeface="+mn-cs"/>
              </a:rPr>
              <a:t>        c(1000,1000)</a:t>
            </a:r>
          </a:p>
          <a:p>
            <a:pPr>
              <a:lnSpc>
                <a:spcPct val="80000"/>
              </a:lnSpc>
              <a:spcBef>
                <a:spcPts val="400"/>
              </a:spcBef>
              <a:buClr>
                <a:srgbClr val="000000"/>
              </a:buClr>
              <a:buSzPct val="100000"/>
              <a:buFont typeface="Times New Roman" pitchFamily="18" charset="0"/>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a:solidFill>
                  <a:srgbClr val="00B050"/>
                </a:solidFill>
                <a:cs typeface="+mn-cs"/>
              </a:rPr>
              <a:t>integer </a:t>
            </a:r>
            <a:r>
              <a:rPr lang="en-US" dirty="0" err="1">
                <a:solidFill>
                  <a:srgbClr val="00B050"/>
                </a:solidFill>
                <a:cs typeface="+mn-cs"/>
              </a:rPr>
              <a:t>i,j,rep_factor</a:t>
            </a:r>
            <a:endParaRPr lang="en-US" dirty="0">
              <a:solidFill>
                <a:srgbClr val="00B050"/>
              </a:solidFill>
              <a:cs typeface="+mn-cs"/>
            </a:endParaRPr>
          </a:p>
          <a:p>
            <a:pPr>
              <a:lnSpc>
                <a:spcPct val="80000"/>
              </a:lnSpc>
              <a:spcBef>
                <a:spcPts val="400"/>
              </a:spcBef>
              <a:buClr>
                <a:srgbClr val="000000"/>
              </a:buClr>
              <a:buSzPct val="100000"/>
              <a:buFont typeface="Times New Roman" pitchFamily="18" charset="0"/>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a:solidFill>
                  <a:srgbClr val="00B050"/>
                </a:solidFill>
                <a:cs typeface="+mn-cs"/>
              </a:rPr>
              <a:t>                                                                                </a:t>
            </a:r>
          </a:p>
          <a:p>
            <a:pPr>
              <a:lnSpc>
                <a:spcPct val="80000"/>
              </a:lnSpc>
              <a:spcBef>
                <a:spcPts val="400"/>
              </a:spcBef>
              <a:buClr>
                <a:srgbClr val="000000"/>
              </a:buClr>
              <a:buSzPct val="100000"/>
              <a:buFont typeface="Times New Roman" pitchFamily="18" charset="0"/>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a:solidFill>
                  <a:srgbClr val="00B050"/>
                </a:solidFill>
                <a:cs typeface="+mn-cs"/>
              </a:rPr>
              <a:t>DO I=1,1000</a:t>
            </a:r>
          </a:p>
          <a:p>
            <a:pPr>
              <a:lnSpc>
                <a:spcPct val="80000"/>
              </a:lnSpc>
              <a:spcBef>
                <a:spcPts val="400"/>
              </a:spcBef>
              <a:buClr>
                <a:srgbClr val="000000"/>
              </a:buClr>
              <a:buSzPct val="100000"/>
              <a:buFont typeface="Times New Roman" pitchFamily="18" charset="0"/>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a:solidFill>
                  <a:srgbClr val="00B050"/>
                </a:solidFill>
                <a:cs typeface="+mn-cs"/>
              </a:rPr>
              <a:t> DO J=1,1000</a:t>
            </a:r>
          </a:p>
          <a:p>
            <a:pPr>
              <a:lnSpc>
                <a:spcPct val="80000"/>
              </a:lnSpc>
              <a:spcBef>
                <a:spcPts val="400"/>
              </a:spcBef>
              <a:buClr>
                <a:srgbClr val="000000"/>
              </a:buClr>
              <a:buSzPct val="100000"/>
              <a:buFont typeface="Times New Roman" pitchFamily="18" charset="0"/>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a:solidFill>
                  <a:srgbClr val="00B050"/>
                </a:solidFill>
                <a:cs typeface="+mn-cs"/>
              </a:rPr>
              <a:t>  A(J,I) = I</a:t>
            </a:r>
          </a:p>
          <a:p>
            <a:pPr>
              <a:lnSpc>
                <a:spcPct val="80000"/>
              </a:lnSpc>
              <a:spcBef>
                <a:spcPts val="400"/>
              </a:spcBef>
              <a:buClr>
                <a:srgbClr val="000000"/>
              </a:buClr>
              <a:buSzPct val="100000"/>
              <a:buFont typeface="Times New Roman" pitchFamily="18" charset="0"/>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a:solidFill>
                  <a:srgbClr val="00B050"/>
                </a:solidFill>
                <a:cs typeface="+mn-cs"/>
              </a:rPr>
              <a:t>  B(J,I) = I+J</a:t>
            </a:r>
          </a:p>
          <a:p>
            <a:pPr>
              <a:lnSpc>
                <a:spcPct val="80000"/>
              </a:lnSpc>
              <a:spcBef>
                <a:spcPts val="400"/>
              </a:spcBef>
              <a:buClr>
                <a:srgbClr val="000000"/>
              </a:buClr>
              <a:buSzPct val="100000"/>
              <a:buFont typeface="Times New Roman" pitchFamily="18" charset="0"/>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a:solidFill>
                  <a:srgbClr val="00B050"/>
                </a:solidFill>
                <a:cs typeface="+mn-cs"/>
              </a:rPr>
              <a:t>  C(J,I) = 0</a:t>
            </a:r>
          </a:p>
          <a:p>
            <a:pPr>
              <a:lnSpc>
                <a:spcPct val="80000"/>
              </a:lnSpc>
              <a:spcBef>
                <a:spcPts val="400"/>
              </a:spcBef>
              <a:buClr>
                <a:srgbClr val="000000"/>
              </a:buClr>
              <a:buSzPct val="100000"/>
              <a:buFont typeface="Times New Roman" pitchFamily="18" charset="0"/>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a:solidFill>
                  <a:srgbClr val="00B050"/>
                </a:solidFill>
                <a:cs typeface="+mn-cs"/>
              </a:rPr>
              <a:t> END DO</a:t>
            </a:r>
          </a:p>
          <a:p>
            <a:pPr>
              <a:lnSpc>
                <a:spcPct val="80000"/>
              </a:lnSpc>
              <a:spcBef>
                <a:spcPts val="400"/>
              </a:spcBef>
              <a:buClr>
                <a:srgbClr val="000000"/>
              </a:buClr>
              <a:buSzPct val="100000"/>
              <a:buFont typeface="Times New Roman" pitchFamily="18" charset="0"/>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a:solidFill>
                  <a:srgbClr val="00B050"/>
                </a:solidFill>
                <a:cs typeface="+mn-cs"/>
              </a:rPr>
              <a:t>END DO</a:t>
            </a:r>
          </a:p>
          <a:p>
            <a:pPr>
              <a:lnSpc>
                <a:spcPct val="80000"/>
              </a:lnSpc>
              <a:spcBef>
                <a:spcPts val="400"/>
              </a:spcBef>
              <a:buClr>
                <a:srgbClr val="000000"/>
              </a:buClr>
              <a:buSzPct val="100000"/>
              <a:buFont typeface="Times New Roman" pitchFamily="18" charset="0"/>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a:solidFill>
                  <a:srgbClr val="00B050"/>
                </a:solidFill>
                <a:cs typeface="+mn-cs"/>
              </a:rPr>
              <a:t>                                                                                </a:t>
            </a:r>
          </a:p>
          <a:p>
            <a:pPr>
              <a:lnSpc>
                <a:spcPct val="80000"/>
              </a:lnSpc>
              <a:spcBef>
                <a:spcPts val="400"/>
              </a:spcBef>
              <a:buClr>
                <a:srgbClr val="000000"/>
              </a:buClr>
              <a:buSzPct val="100000"/>
              <a:buFont typeface="Times New Roman" pitchFamily="18" charset="0"/>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a:solidFill>
                  <a:srgbClr val="00B050"/>
                </a:solidFill>
                <a:cs typeface="+mn-cs"/>
              </a:rPr>
              <a:t>DO </a:t>
            </a:r>
            <a:r>
              <a:rPr lang="en-US" dirty="0" err="1">
                <a:solidFill>
                  <a:srgbClr val="00B050"/>
                </a:solidFill>
                <a:cs typeface="+mn-cs"/>
              </a:rPr>
              <a:t>rep_factor</a:t>
            </a:r>
            <a:r>
              <a:rPr lang="en-US" dirty="0">
                <a:solidFill>
                  <a:srgbClr val="00B050"/>
                </a:solidFill>
                <a:cs typeface="+mn-cs"/>
              </a:rPr>
              <a:t>=1,1000</a:t>
            </a:r>
          </a:p>
          <a:p>
            <a:pPr>
              <a:lnSpc>
                <a:spcPct val="80000"/>
              </a:lnSpc>
              <a:spcBef>
                <a:spcPts val="400"/>
              </a:spcBef>
              <a:buClr>
                <a:srgbClr val="000000"/>
              </a:buClr>
              <a:buSzPct val="100000"/>
              <a:buFont typeface="Times New Roman" pitchFamily="18" charset="0"/>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a:solidFill>
                  <a:srgbClr val="00B050"/>
                </a:solidFill>
                <a:cs typeface="+mn-cs"/>
              </a:rPr>
              <a:t> C=B/</a:t>
            </a:r>
            <a:r>
              <a:rPr lang="en-US" dirty="0" err="1">
                <a:solidFill>
                  <a:srgbClr val="00B050"/>
                </a:solidFill>
                <a:cs typeface="+mn-cs"/>
              </a:rPr>
              <a:t>A+rep_factor</a:t>
            </a:r>
            <a:endParaRPr lang="en-US" dirty="0">
              <a:solidFill>
                <a:srgbClr val="00B050"/>
              </a:solidFill>
              <a:cs typeface="+mn-cs"/>
            </a:endParaRPr>
          </a:p>
          <a:p>
            <a:pPr>
              <a:lnSpc>
                <a:spcPct val="80000"/>
              </a:lnSpc>
              <a:spcBef>
                <a:spcPts val="400"/>
              </a:spcBef>
              <a:buClr>
                <a:srgbClr val="000000"/>
              </a:buClr>
              <a:buSzPct val="100000"/>
              <a:buFont typeface="Times New Roman" pitchFamily="18" charset="0"/>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a:solidFill>
                  <a:srgbClr val="00B050"/>
                </a:solidFill>
                <a:cs typeface="+mn-cs"/>
              </a:rPr>
              <a:t>END DO</a:t>
            </a:r>
          </a:p>
          <a:p>
            <a:pPr>
              <a:lnSpc>
                <a:spcPct val="80000"/>
              </a:lnSpc>
              <a:spcBef>
                <a:spcPts val="400"/>
              </a:spcBef>
              <a:buClr>
                <a:srgbClr val="000000"/>
              </a:buClr>
              <a:buSzPct val="100000"/>
              <a:buFont typeface="Times New Roman" pitchFamily="18" charset="0"/>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a:solidFill>
                  <a:srgbClr val="00B050"/>
                </a:solidFill>
                <a:cs typeface="+mn-cs"/>
              </a:rPr>
              <a:t>                                                                                </a:t>
            </a:r>
          </a:p>
          <a:p>
            <a:pPr>
              <a:lnSpc>
                <a:spcPct val="80000"/>
              </a:lnSpc>
              <a:spcBef>
                <a:spcPts val="400"/>
              </a:spcBef>
              <a:buClr>
                <a:srgbClr val="000000"/>
              </a:buClr>
              <a:buSzPct val="100000"/>
              <a:buFont typeface="Times New Roman" pitchFamily="18" charset="0"/>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a:solidFill>
                  <a:srgbClr val="00B050"/>
                </a:solidFill>
                <a:cs typeface="+mn-cs"/>
              </a:rPr>
              <a:t>END</a:t>
            </a:r>
            <a:endParaRPr lang="ru-RU" dirty="0">
              <a:solidFill>
                <a:srgbClr val="00B050"/>
              </a:solidFill>
              <a:cs typeface="+mn-cs"/>
            </a:endParaRPr>
          </a:p>
          <a:p>
            <a:pPr>
              <a:buClr>
                <a:srgbClr val="000000"/>
              </a:buClr>
              <a:buSzPct val="100000"/>
              <a:buFont typeface="Times New Roman" pitchFamily="18" charset="0"/>
              <a:buNone/>
              <a:defRPr/>
            </a:pPr>
            <a:endParaRPr lang="ru-RU" dirty="0">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600" b="1" i="0" u="none" strike="noStrike" cap="none" normalizeH="0" baseline="0" smtClean="0">
            <a:ln>
              <a:noFill/>
            </a:ln>
            <a:solidFill>
              <a:schemeClr val="bg1"/>
            </a:solidFill>
            <a:effectLst/>
            <a:latin typeface="Courier New" pitchFamily="49" charset="0"/>
            <a:ea typeface="SimSun" pitchFamily="2"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600" b="1" i="0" u="none" strike="noStrike" cap="none" normalizeH="0" baseline="0" smtClean="0">
            <a:ln>
              <a:noFill/>
            </a:ln>
            <a:solidFill>
              <a:schemeClr val="bg1"/>
            </a:solidFill>
            <a:effectLst/>
            <a:latin typeface="Courier New" pitchFamily="49" charset="0"/>
            <a:ea typeface="SimSun" pitchFamily="2" charset="-122"/>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600" b="1" i="0" u="none" strike="noStrike" cap="none" normalizeH="0" baseline="0" smtClean="0">
            <a:ln>
              <a:noFill/>
            </a:ln>
            <a:solidFill>
              <a:schemeClr val="bg1"/>
            </a:solidFill>
            <a:effectLst/>
            <a:latin typeface="Courier New" pitchFamily="49" charset="0"/>
            <a:ea typeface="SimSun" pitchFamily="2"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600" b="1" i="0" u="none" strike="noStrike" cap="none" normalizeH="0" baseline="0" smtClean="0">
            <a:ln>
              <a:noFill/>
            </a:ln>
            <a:solidFill>
              <a:schemeClr val="bg1"/>
            </a:solidFill>
            <a:effectLst/>
            <a:latin typeface="Courier New" pitchFamily="49" charset="0"/>
            <a:ea typeface="SimSun" pitchFamily="2" charset="-122"/>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600" b="1" i="0" u="none" strike="noStrike" cap="none" normalizeH="0" baseline="0" smtClean="0">
            <a:ln>
              <a:noFill/>
            </a:ln>
            <a:solidFill>
              <a:schemeClr val="bg1"/>
            </a:solidFill>
            <a:effectLst/>
            <a:latin typeface="Courier New" pitchFamily="49" charset="0"/>
            <a:ea typeface="SimSun" pitchFamily="2"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600" b="1" i="0" u="none" strike="noStrike" cap="none" normalizeH="0" baseline="0" smtClean="0">
            <a:ln>
              <a:noFill/>
            </a:ln>
            <a:solidFill>
              <a:schemeClr val="bg1"/>
            </a:solidFill>
            <a:effectLst/>
            <a:latin typeface="Courier New" pitchFamily="49" charset="0"/>
            <a:ea typeface="SimSun" pitchFamily="2" charset="-122"/>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600" b="1" i="0" u="none" strike="noStrike" cap="none" normalizeH="0" baseline="0" smtClean="0">
            <a:ln>
              <a:noFill/>
            </a:ln>
            <a:solidFill>
              <a:schemeClr val="bg1"/>
            </a:solidFill>
            <a:effectLst/>
            <a:latin typeface="Courier New" pitchFamily="49" charset="0"/>
            <a:ea typeface="SimSun" pitchFamily="2"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600" b="1" i="0" u="none" strike="noStrike" cap="none" normalizeH="0" baseline="0" smtClean="0">
            <a:ln>
              <a:noFill/>
            </a:ln>
            <a:solidFill>
              <a:schemeClr val="bg1"/>
            </a:solidFill>
            <a:effectLst/>
            <a:latin typeface="Courier New" pitchFamily="49" charset="0"/>
            <a:ea typeface="SimSun" pitchFamily="2" charset="-122"/>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74498</TotalTime>
  <Words>4776</Words>
  <Application>Microsoft Office PowerPoint</Application>
  <PresentationFormat>On-screen Show (4:3)</PresentationFormat>
  <Paragraphs>455</Paragraphs>
  <Slides>33</Slides>
  <Notes>24</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33</vt:i4>
      </vt:variant>
    </vt:vector>
  </HeadingPairs>
  <TitlesOfParts>
    <vt:vector size="38" baseType="lpstr">
      <vt:lpstr>Default Design</vt:lpstr>
      <vt:lpstr>1_Default Design</vt:lpstr>
      <vt:lpstr>2_Default Design</vt:lpstr>
      <vt:lpstr>3_Default Design</vt:lpstr>
      <vt:lpstr>Chart</vt:lpstr>
      <vt:lpstr> Optimizing compiler. Auto parallelization.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Intel’s East Mill C++ Suite Beta Program_WIP</dc:title>
  <dc:subject>8.0 End of beta review</dc:subject>
  <dc:creator>Intel Corporation</dc:creator>
  <cp:lastModifiedBy>Vasiliy</cp:lastModifiedBy>
  <cp:revision>508</cp:revision>
  <cp:lastPrinted>1601-01-01T00:00:00Z</cp:lastPrinted>
  <dcterms:created xsi:type="dcterms:W3CDTF">2008-08-21T19:54:00Z</dcterms:created>
  <dcterms:modified xsi:type="dcterms:W3CDTF">2012-05-08T15:14:50Z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0x0101004DCC3BA8F0AEFB4184619D6F74357FF0</vt:lpwstr>
  </property>
  <property fmtid="{D5CDD505-2E9C-101B-9397-08002B2CF9AE}" pid="4" name="DocumentCategory">
    <vt:lpwstr>Presentations</vt:lpwstr>
  </property>
  <property fmtid="{D5CDD505-2E9C-101B-9397-08002B2CF9AE}" pid="5" name="display_urn:schemas-microsoft-com:office:office#Author">
    <vt:lpwstr>Ganesh, Kittur</vt:lpwstr>
  </property>
  <property fmtid="{D5CDD505-2E9C-101B-9397-08002B2CF9AE}" pid="6" name="display_urn:schemas-microsoft-com:office:office#Editor">
    <vt:lpwstr>Hewitt, Brandon L</vt:lpwstr>
  </property>
</Properties>
</file>